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4"/>
    <p:sldMasterId id="2147483668" r:id="rId5"/>
    <p:sldMasterId id="214748366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</p:sldIdLst>
  <p:sldSz cy="6858000" cx="9144000"/>
  <p:notesSz cx="6858000" cy="9144000"/>
  <p:embeddedFontLst>
    <p:embeddedFont>
      <p:font typeface="Lato"/>
      <p:regular r:id="rId54"/>
      <p:bold r:id="rId55"/>
      <p:italic r:id="rId56"/>
      <p:boldItalic r:id="rId57"/>
    </p:embeddedFont>
    <p:embeddedFont>
      <p:font typeface="Libre Caslon Text"/>
      <p:regular r:id="rId58"/>
      <p:bold r:id="rId59"/>
      <p:italic r:id="rId60"/>
    </p:embeddedFont>
    <p:embeddedFont>
      <p:font typeface="Palatino Linotype"/>
      <p:regular r:id="rId61"/>
      <p:bold r:id="rId62"/>
      <p:italic r:id="rId63"/>
      <p:boldItalic r:id="rId64"/>
    </p:embeddedFont>
    <p:embeddedFont>
      <p:font typeface="Goudy Bookletter 1911"/>
      <p:regular r:id="rId65"/>
    </p:embeddedFont>
    <p:embeddedFont>
      <p:font typeface="Helvetica Neue"/>
      <p:regular r:id="rId66"/>
      <p:bold r:id="rId67"/>
      <p:italic r:id="rId68"/>
      <p:boldItalic r:id="rId69"/>
    </p:embeddedFont>
    <p:embeddedFont>
      <p:font typeface="Sorts Mill Goudy"/>
      <p:regular r:id="rId70"/>
      <p:italic r:id="rId71"/>
    </p:embeddedFont>
    <p:embeddedFont>
      <p:font typeface="Century Gothic"/>
      <p:regular r:id="rId72"/>
      <p:bold r:id="rId73"/>
      <p:italic r:id="rId74"/>
      <p:boldItalic r:id="rId7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CenturyGothic-bold.fntdata"/><Relationship Id="rId72" Type="http://schemas.openxmlformats.org/officeDocument/2006/relationships/font" Target="fonts/CenturyGothic-regular.fntdata"/><Relationship Id="rId31" Type="http://schemas.openxmlformats.org/officeDocument/2006/relationships/slide" Target="slides/slide24.xml"/><Relationship Id="rId75" Type="http://schemas.openxmlformats.org/officeDocument/2006/relationships/font" Target="fonts/CenturyGothic-boldItalic.fntdata"/><Relationship Id="rId30" Type="http://schemas.openxmlformats.org/officeDocument/2006/relationships/slide" Target="slides/slide23.xml"/><Relationship Id="rId74" Type="http://schemas.openxmlformats.org/officeDocument/2006/relationships/font" Target="fonts/CenturyGothic-italic.fntdata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1" Type="http://schemas.openxmlformats.org/officeDocument/2006/relationships/font" Target="fonts/SortsMillGoudy-italic.fntdata"/><Relationship Id="rId70" Type="http://schemas.openxmlformats.org/officeDocument/2006/relationships/font" Target="fonts/SortsMillGoudy-regular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PalatinoLinotype-bold.fntdata"/><Relationship Id="rId61" Type="http://schemas.openxmlformats.org/officeDocument/2006/relationships/font" Target="fonts/PalatinoLinotype-regular.fntdata"/><Relationship Id="rId20" Type="http://schemas.openxmlformats.org/officeDocument/2006/relationships/slide" Target="slides/slide13.xml"/><Relationship Id="rId64" Type="http://schemas.openxmlformats.org/officeDocument/2006/relationships/font" Target="fonts/PalatinoLinotype-boldItalic.fntdata"/><Relationship Id="rId63" Type="http://schemas.openxmlformats.org/officeDocument/2006/relationships/font" Target="fonts/PalatinoLinotype-italic.fntdata"/><Relationship Id="rId22" Type="http://schemas.openxmlformats.org/officeDocument/2006/relationships/slide" Target="slides/slide15.xml"/><Relationship Id="rId66" Type="http://schemas.openxmlformats.org/officeDocument/2006/relationships/font" Target="fonts/HelveticaNeue-regular.fntdata"/><Relationship Id="rId21" Type="http://schemas.openxmlformats.org/officeDocument/2006/relationships/slide" Target="slides/slide14.xml"/><Relationship Id="rId65" Type="http://schemas.openxmlformats.org/officeDocument/2006/relationships/font" Target="fonts/GoudyBookletter1911-regular.fntdata"/><Relationship Id="rId24" Type="http://schemas.openxmlformats.org/officeDocument/2006/relationships/slide" Target="slides/slide17.xml"/><Relationship Id="rId68" Type="http://schemas.openxmlformats.org/officeDocument/2006/relationships/font" Target="fonts/HelveticaNeue-italic.fntdata"/><Relationship Id="rId23" Type="http://schemas.openxmlformats.org/officeDocument/2006/relationships/slide" Target="slides/slide16.xml"/><Relationship Id="rId67" Type="http://schemas.openxmlformats.org/officeDocument/2006/relationships/font" Target="fonts/HelveticaNeue-bold.fntdata"/><Relationship Id="rId60" Type="http://schemas.openxmlformats.org/officeDocument/2006/relationships/font" Target="fonts/LibreCaslonText-italic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HelveticaNeue-bold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font" Target="fonts/Lato-bold.fntdata"/><Relationship Id="rId10" Type="http://schemas.openxmlformats.org/officeDocument/2006/relationships/slide" Target="slides/slide3.xml"/><Relationship Id="rId54" Type="http://schemas.openxmlformats.org/officeDocument/2006/relationships/font" Target="fonts/Lato-regular.fntdata"/><Relationship Id="rId13" Type="http://schemas.openxmlformats.org/officeDocument/2006/relationships/slide" Target="slides/slide6.xml"/><Relationship Id="rId57" Type="http://schemas.openxmlformats.org/officeDocument/2006/relationships/font" Target="fonts/Lato-boldItalic.fntdata"/><Relationship Id="rId12" Type="http://schemas.openxmlformats.org/officeDocument/2006/relationships/slide" Target="slides/slide5.xml"/><Relationship Id="rId56" Type="http://schemas.openxmlformats.org/officeDocument/2006/relationships/font" Target="fonts/Lato-italic.fntdata"/><Relationship Id="rId15" Type="http://schemas.openxmlformats.org/officeDocument/2006/relationships/slide" Target="slides/slide8.xml"/><Relationship Id="rId59" Type="http://schemas.openxmlformats.org/officeDocument/2006/relationships/font" Target="fonts/LibreCaslonText-bold.fntdata"/><Relationship Id="rId14" Type="http://schemas.openxmlformats.org/officeDocument/2006/relationships/slide" Target="slides/slide7.xml"/><Relationship Id="rId58" Type="http://schemas.openxmlformats.org/officeDocument/2006/relationships/font" Target="fonts/LibreCaslonText-regular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2debf2444f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12debf2444f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2debf2444f_0_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12debf2444f_0_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2debf2444f_0_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12debf2444f_0_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2debf2444f_0_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12debf2444f_0_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2d0918cdef_3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2d0918cdef_3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1" name="Google Shape;221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report will be included in the Annual Meeting presentation that will be posted on the LHNA website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2d0918cdef_3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2d0918cdef_3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2debf2444f_0_5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12debf2444f_0_5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2debf2444f_0_5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2debf2444f_0_57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2debf2444f_0_5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2debf2444f_0_57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2debf2444f_0_5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2debf2444f_0_58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2debf2444f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12debf2444f_0_328:notes"/>
          <p:cNvSpPr/>
          <p:nvPr>
            <p:ph idx="2" type="sldImg"/>
          </p:nvPr>
        </p:nvSpPr>
        <p:spPr>
          <a:xfrm>
            <a:off x="171476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2debf2444f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12debf2444f_0_338:notes"/>
          <p:cNvSpPr/>
          <p:nvPr>
            <p:ph idx="2" type="sldImg"/>
          </p:nvPr>
        </p:nvSpPr>
        <p:spPr>
          <a:xfrm>
            <a:off x="171476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2debf2444f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12debf2444f_0_367:notes"/>
          <p:cNvSpPr/>
          <p:nvPr>
            <p:ph idx="2" type="sldImg"/>
          </p:nvPr>
        </p:nvSpPr>
        <p:spPr>
          <a:xfrm>
            <a:off x="171476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2debf2444f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g12debf2444f_0_376:notes"/>
          <p:cNvSpPr/>
          <p:nvPr>
            <p:ph idx="2" type="sldImg"/>
          </p:nvPr>
        </p:nvSpPr>
        <p:spPr>
          <a:xfrm>
            <a:off x="171476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2debf2444f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12debf2444f_0_405:notes"/>
          <p:cNvSpPr/>
          <p:nvPr>
            <p:ph idx="2" type="sldImg"/>
          </p:nvPr>
        </p:nvSpPr>
        <p:spPr>
          <a:xfrm>
            <a:off x="171476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2debf2444f_0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12debf2444f_0_415:notes"/>
          <p:cNvSpPr/>
          <p:nvPr>
            <p:ph idx="2" type="sldImg"/>
          </p:nvPr>
        </p:nvSpPr>
        <p:spPr>
          <a:xfrm>
            <a:off x="171476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2debf2444f_0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12debf2444f_0_422:notes"/>
          <p:cNvSpPr/>
          <p:nvPr>
            <p:ph idx="2" type="sldImg"/>
          </p:nvPr>
        </p:nvSpPr>
        <p:spPr>
          <a:xfrm>
            <a:off x="171476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2debf2444f_0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12debf2444f_0_437:notes"/>
          <p:cNvSpPr/>
          <p:nvPr>
            <p:ph idx="2" type="sldImg"/>
          </p:nvPr>
        </p:nvSpPr>
        <p:spPr>
          <a:xfrm>
            <a:off x="171476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2debf2444f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12debf2444f_0_446:notes"/>
          <p:cNvSpPr/>
          <p:nvPr>
            <p:ph idx="2" type="sldImg"/>
          </p:nvPr>
        </p:nvSpPr>
        <p:spPr>
          <a:xfrm>
            <a:off x="171476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2debf2444f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12debf2444f_0_454:notes"/>
          <p:cNvSpPr/>
          <p:nvPr>
            <p:ph idx="2" type="sldImg"/>
          </p:nvPr>
        </p:nvSpPr>
        <p:spPr>
          <a:xfrm>
            <a:off x="171476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2debf2444f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12debf2444f_0_459:notes"/>
          <p:cNvSpPr/>
          <p:nvPr>
            <p:ph idx="2" type="sldImg"/>
          </p:nvPr>
        </p:nvSpPr>
        <p:spPr>
          <a:xfrm>
            <a:off x="171476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2debf2444f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g12debf2444f_0_467:notes"/>
          <p:cNvSpPr/>
          <p:nvPr>
            <p:ph idx="2" type="sldImg"/>
          </p:nvPr>
        </p:nvSpPr>
        <p:spPr>
          <a:xfrm>
            <a:off x="171476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2debf2444f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12debf2444f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1cad80de2f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11cad80de2f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2debf2444f_0_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12debf2444f_0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title"/>
          </p:nvPr>
        </p:nvSpPr>
        <p:spPr>
          <a:xfrm>
            <a:off x="685800" y="990600"/>
            <a:ext cx="7772400" cy="259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7000"/>
              <a:buFont typeface="Libre Caslon Text"/>
              <a:buNone/>
              <a:defRPr sz="7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" type="body"/>
          </p:nvPr>
        </p:nvSpPr>
        <p:spPr>
          <a:xfrm>
            <a:off x="1295400" y="3886200"/>
            <a:ext cx="64008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9F221E"/>
              </a:buClr>
              <a:buSzPts val="4500"/>
              <a:buFont typeface="Lato"/>
              <a:buNone/>
              <a:defRPr>
                <a:solidFill>
                  <a:srgbClr val="9F221E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9F221E"/>
              </a:buClr>
              <a:buSzPts val="4000"/>
              <a:buFont typeface="Lato"/>
              <a:buNone/>
              <a:defRPr>
                <a:solidFill>
                  <a:srgbClr val="9F221E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9F221E"/>
              </a:buClr>
              <a:buSzPts val="3600"/>
              <a:buFont typeface="Lato"/>
              <a:buNone/>
              <a:defRPr>
                <a:solidFill>
                  <a:srgbClr val="9F221E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9F221E"/>
              </a:buClr>
              <a:buSzPts val="3200"/>
              <a:buFont typeface="Lato"/>
              <a:buNone/>
              <a:defRPr>
                <a:solidFill>
                  <a:srgbClr val="9F221E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9F221E"/>
              </a:buClr>
              <a:buSzPts val="3000"/>
              <a:buFont typeface="Lato"/>
              <a:buNone/>
              <a:defRPr>
                <a:solidFill>
                  <a:srgbClr val="9F221E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o"/>
              <a:defRPr/>
            </a:lvl6pPr>
            <a:lvl7pPr indent="-342900" lvl="6" marL="3200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o"/>
              <a:defRPr/>
            </a:lvl8pPr>
            <a:lvl9pPr indent="-342900" lvl="8" marL="4114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6296661" y="6221731"/>
            <a:ext cx="256539" cy="2692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/>
          <p:nvPr>
            <p:ph type="title"/>
          </p:nvPr>
        </p:nvSpPr>
        <p:spPr>
          <a:xfrm>
            <a:off x="629841" y="457200"/>
            <a:ext cx="29490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2"/>
          <p:cNvSpPr txBox="1"/>
          <p:nvPr>
            <p:ph idx="1" type="body"/>
          </p:nvPr>
        </p:nvSpPr>
        <p:spPr>
          <a:xfrm>
            <a:off x="3887391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8" name="Google Shape;58;p12"/>
          <p:cNvSpPr txBox="1"/>
          <p:nvPr>
            <p:ph idx="2" type="body"/>
          </p:nvPr>
        </p:nvSpPr>
        <p:spPr>
          <a:xfrm>
            <a:off x="629841" y="2057400"/>
            <a:ext cx="29490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9" name="Google Shape;59;p12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623888" y="4589463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0" name="Google Shape;70;p14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4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4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2" type="body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5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5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629841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629841" y="1681163"/>
            <a:ext cx="38685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3" name="Google Shape;83;p16"/>
          <p:cNvSpPr txBox="1"/>
          <p:nvPr>
            <p:ph idx="2" type="body"/>
          </p:nvPr>
        </p:nvSpPr>
        <p:spPr>
          <a:xfrm>
            <a:off x="629841" y="2505075"/>
            <a:ext cx="38685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6"/>
          <p:cNvSpPr txBox="1"/>
          <p:nvPr>
            <p:ph idx="3" type="body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5" name="Google Shape;85;p16"/>
          <p:cNvSpPr txBox="1"/>
          <p:nvPr>
            <p:ph idx="4" type="body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16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6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6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7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7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629841" y="457200"/>
            <a:ext cx="29490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8"/>
          <p:cNvSpPr/>
          <p:nvPr>
            <p:ph idx="2" type="pic"/>
          </p:nvPr>
        </p:nvSpPr>
        <p:spPr>
          <a:xfrm>
            <a:off x="3887391" y="987425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629841" y="2057400"/>
            <a:ext cx="29490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7" name="Google Shape;97;p18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8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8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19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9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9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 rot="5400000">
            <a:off x="623025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20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0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0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629841" y="457200"/>
            <a:ext cx="29490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2"/>
          <p:cNvSpPr/>
          <p:nvPr>
            <p:ph idx="2" type="pic"/>
          </p:nvPr>
        </p:nvSpPr>
        <p:spPr>
          <a:xfrm>
            <a:off x="3887391" y="987425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22"/>
          <p:cNvSpPr txBox="1"/>
          <p:nvPr>
            <p:ph idx="1" type="body"/>
          </p:nvPr>
        </p:nvSpPr>
        <p:spPr>
          <a:xfrm>
            <a:off x="629841" y="2057400"/>
            <a:ext cx="29490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2" name="Google Shape;122;p22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2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2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28600" y="315229"/>
            <a:ext cx="8686800" cy="9168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  <a:defRPr sz="5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" type="body"/>
          </p:nvPr>
        </p:nvSpPr>
        <p:spPr>
          <a:xfrm>
            <a:off x="457200" y="1232035"/>
            <a:ext cx="8229600" cy="5168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82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0000"/>
              </a:buClr>
              <a:buSzPts val="4000"/>
              <a:buChar char="•"/>
              <a:defRPr sz="40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0000"/>
              </a:buClr>
              <a:buSzPts val="32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0000"/>
              </a:buClr>
              <a:buSzPts val="2800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0000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0000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o"/>
              <a:defRPr/>
            </a:lvl6pPr>
            <a:lvl7pPr indent="-342900" lvl="6" marL="3200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o"/>
              <a:defRPr/>
            </a:lvl8pPr>
            <a:lvl9pPr indent="-342900" lvl="8" marL="4114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4073225" y="6494780"/>
            <a:ext cx="256539" cy="2692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4443730" y="6588761"/>
            <a:ext cx="256539" cy="2692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228600" y="228600"/>
            <a:ext cx="8686800" cy="11478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128888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4500"/>
              <a:buFont typeface="Libre Caslon Text"/>
              <a:buNone/>
              <a:defRPr sz="4500">
                <a:latin typeface="Libre Caslon Text"/>
                <a:ea typeface="Libre Caslon Text"/>
                <a:cs typeface="Libre Caslon Text"/>
                <a:sym typeface="Libre Caslon Text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228600" y="2286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2" type="sldNum"/>
          </p:nvPr>
        </p:nvSpPr>
        <p:spPr>
          <a:xfrm>
            <a:off x="4495800" y="6324600"/>
            <a:ext cx="332738" cy="38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800"/>
              <a:buFont typeface="Palatino Linotype"/>
              <a:buNone/>
              <a:defRPr sz="18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800"/>
              <a:buFont typeface="Palatino Linotype"/>
              <a:buNone/>
              <a:defRPr sz="18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800"/>
              <a:buFont typeface="Palatino Linotype"/>
              <a:buNone/>
              <a:defRPr sz="18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800"/>
              <a:buFont typeface="Palatino Linotype"/>
              <a:buNone/>
              <a:defRPr sz="18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800"/>
              <a:buFont typeface="Palatino Linotype"/>
              <a:buNone/>
              <a:defRPr sz="18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800"/>
              <a:buFont typeface="Palatino Linotype"/>
              <a:buNone/>
              <a:defRPr sz="18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800"/>
              <a:buFont typeface="Palatino Linotype"/>
              <a:buNone/>
              <a:defRPr sz="18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800"/>
              <a:buFont typeface="Palatino Linotype"/>
              <a:buNone/>
              <a:defRPr sz="18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800"/>
              <a:buFont typeface="Palatino Linotype"/>
              <a:buNone/>
              <a:defRPr sz="1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rgbClr val="292934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title"/>
          </p:nvPr>
        </p:nvSpPr>
        <p:spPr>
          <a:xfrm>
            <a:off x="722312" y="1371600"/>
            <a:ext cx="7772401" cy="17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2E22"/>
              </a:buClr>
              <a:buSzPts val="4800"/>
              <a:buFont typeface="Libre Caslon Text"/>
              <a:buNone/>
              <a:defRPr sz="4800">
                <a:solidFill>
                  <a:srgbClr val="762E22"/>
                </a:solidFill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1" type="body"/>
          </p:nvPr>
        </p:nvSpPr>
        <p:spPr>
          <a:xfrm>
            <a:off x="722312" y="4068762"/>
            <a:ext cx="7772401" cy="1131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B8B8D"/>
              </a:buClr>
              <a:buSzPts val="4500"/>
              <a:buFont typeface="Lato"/>
              <a:buNone/>
              <a:defRPr>
                <a:solidFill>
                  <a:srgbClr val="8B8B8D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B8B8D"/>
              </a:buClr>
              <a:buSzPts val="4000"/>
              <a:buFont typeface="Lato"/>
              <a:buNone/>
              <a:defRPr>
                <a:solidFill>
                  <a:srgbClr val="8B8B8D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B8B8D"/>
              </a:buClr>
              <a:buSzPts val="3600"/>
              <a:buFont typeface="Lato"/>
              <a:buNone/>
              <a:defRPr>
                <a:solidFill>
                  <a:srgbClr val="8B8B8D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B8B8D"/>
              </a:buClr>
              <a:buSzPts val="3200"/>
              <a:buFont typeface="Lato"/>
              <a:buNone/>
              <a:defRPr>
                <a:solidFill>
                  <a:srgbClr val="8B8B8D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B8B8D"/>
              </a:buClr>
              <a:buSzPts val="3000"/>
              <a:buFont typeface="Lato"/>
              <a:buNone/>
              <a:defRPr>
                <a:solidFill>
                  <a:srgbClr val="8B8B8D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o"/>
              <a:defRPr/>
            </a:lvl6pPr>
            <a:lvl7pPr indent="-342900" lvl="6" marL="3200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o"/>
              <a:defRPr/>
            </a:lvl8pPr>
            <a:lvl9pPr indent="-342900" lvl="8" marL="4114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6296661" y="6221731"/>
            <a:ext cx="256539" cy="2692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28600" y="2286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65758" y="1600200"/>
            <a:ext cx="4041651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7D0000"/>
              </a:buClr>
              <a:buSzPts val="3200"/>
              <a:buChar char="•"/>
              <a:defRPr sz="3200"/>
            </a:lvl1pPr>
            <a:lvl2pPr indent="-4318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7D0000"/>
              </a:buClr>
              <a:buSzPts val="3200"/>
              <a:buChar char="•"/>
              <a:defRPr sz="3200"/>
            </a:lvl2pPr>
            <a:lvl3pPr indent="-43180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7D0000"/>
              </a:buClr>
              <a:buSzPts val="3200"/>
              <a:buChar char="•"/>
              <a:defRPr sz="3200"/>
            </a:lvl3pPr>
            <a:lvl4pPr indent="-43180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7D0000"/>
              </a:buClr>
              <a:buSzPts val="3200"/>
              <a:buChar char="o"/>
              <a:defRPr sz="3200"/>
            </a:lvl4pPr>
            <a:lvl5pPr indent="-4318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7D0000"/>
              </a:buClr>
              <a:buSzPts val="3200"/>
              <a:buChar char="•"/>
              <a:defRPr sz="3200"/>
            </a:lvl5pPr>
            <a:lvl6pPr indent="-3429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o"/>
              <a:defRPr/>
            </a:lvl6pPr>
            <a:lvl7pPr indent="-342900" lvl="6" marL="3200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o"/>
              <a:defRPr/>
            </a:lvl8pPr>
            <a:lvl9pPr indent="-342900" lvl="8" marL="4114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4495800" y="6324600"/>
            <a:ext cx="332738" cy="38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800"/>
              <a:buFont typeface="Palatino Linotype"/>
              <a:buNone/>
              <a:defRPr sz="18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800"/>
              <a:buFont typeface="Palatino Linotype"/>
              <a:buNone/>
              <a:defRPr sz="18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800"/>
              <a:buFont typeface="Palatino Linotype"/>
              <a:buNone/>
              <a:defRPr sz="18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800"/>
              <a:buFont typeface="Palatino Linotype"/>
              <a:buNone/>
              <a:defRPr sz="18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800"/>
              <a:buFont typeface="Palatino Linotype"/>
              <a:buNone/>
              <a:defRPr sz="18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800"/>
              <a:buFont typeface="Palatino Linotype"/>
              <a:buNone/>
              <a:defRPr sz="18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800"/>
              <a:buFont typeface="Palatino Linotype"/>
              <a:buNone/>
              <a:defRPr sz="18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800"/>
              <a:buFont typeface="Palatino Linotype"/>
              <a:buNone/>
              <a:defRPr sz="18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800"/>
              <a:buFont typeface="Palatino Linotype"/>
              <a:buNone/>
              <a:defRPr sz="1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rgbClr val="292934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290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2000"/>
              <a:buFont typeface="Libre Caslon Text"/>
              <a:buNone/>
              <a:defRPr b="1" sz="2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1800"/>
              <a:buNone/>
              <a:defRPr/>
            </a:lvl9pPr>
          </a:lstStyle>
          <a:p/>
        </p:txBody>
      </p:sp>
      <p:sp>
        <p:nvSpPr>
          <p:cNvPr id="34" name="Google Shape;34;p8"/>
          <p:cNvSpPr/>
          <p:nvPr>
            <p:ph idx="2" type="pic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8"/>
          <p:cNvSpPr txBox="1"/>
          <p:nvPr>
            <p:ph idx="1" type="body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D0000"/>
              </a:buClr>
              <a:buSzPts val="1400"/>
              <a:buFont typeface="Lato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D0000"/>
              </a:buClr>
              <a:buSzPts val="1400"/>
              <a:buFont typeface="Lato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D0000"/>
              </a:buClr>
              <a:buSzPts val="1400"/>
              <a:buFont typeface="Lato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D0000"/>
              </a:buClr>
              <a:buSzPts val="1400"/>
              <a:buFont typeface="Lato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D0000"/>
              </a:buClr>
              <a:buSzPts val="1400"/>
              <a:buFont typeface="Lato"/>
              <a:buNone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o"/>
              <a:defRPr/>
            </a:lvl6pPr>
            <a:lvl7pPr indent="-342900" lvl="6" marL="3200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o"/>
              <a:defRPr/>
            </a:lvl8pPr>
            <a:lvl9pPr indent="-342900" lvl="8" marL="4114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6553200" y="6356358"/>
            <a:ext cx="335864" cy="3708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type="ctrTitle"/>
          </p:nvPr>
        </p:nvSpPr>
        <p:spPr>
          <a:xfrm>
            <a:off x="1143000" y="1122363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0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6" name="Google Shape;46;p10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1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2DC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28600" y="2286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  <a:defRPr b="0" i="0" sz="5000" u="none" cap="none" strike="noStrike">
                <a:solidFill>
                  <a:srgbClr val="67281D"/>
                </a:solidFill>
                <a:latin typeface="Libre Caslon Text"/>
                <a:ea typeface="Libre Caslon Text"/>
                <a:cs typeface="Libre Caslon Text"/>
                <a:sym typeface="Libre Caslon Text"/>
              </a:defRPr>
            </a:lvl1pPr>
            <a:lvl2pPr lvl="1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Palatino Linotype"/>
              <a:buNone/>
              <a:defRPr b="0" i="0" sz="5000" u="none" cap="none" strike="noStrike">
                <a:solidFill>
                  <a:srgbClr val="67281D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Palatino Linotype"/>
              <a:buNone/>
              <a:defRPr b="0" i="0" sz="5000" u="none" cap="none" strike="noStrike">
                <a:solidFill>
                  <a:srgbClr val="67281D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Palatino Linotype"/>
              <a:buNone/>
              <a:defRPr b="0" i="0" sz="5000" u="none" cap="none" strike="noStrike">
                <a:solidFill>
                  <a:srgbClr val="67281D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Palatino Linotype"/>
              <a:buNone/>
              <a:defRPr b="0" i="0" sz="5000" u="none" cap="none" strike="noStrike">
                <a:solidFill>
                  <a:srgbClr val="67281D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Palatino Linotype"/>
              <a:buNone/>
              <a:defRPr b="0" i="0" sz="5000" u="none" cap="none" strike="noStrike">
                <a:solidFill>
                  <a:srgbClr val="67281D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Palatino Linotype"/>
              <a:buNone/>
              <a:defRPr b="0" i="0" sz="5000" u="none" cap="none" strike="noStrike">
                <a:solidFill>
                  <a:srgbClr val="67281D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Palatino Linotype"/>
              <a:buNone/>
              <a:defRPr b="0" i="0" sz="5000" u="none" cap="none" strike="noStrike">
                <a:solidFill>
                  <a:srgbClr val="67281D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Palatino Linotype"/>
              <a:buNone/>
              <a:defRPr b="0" i="0" sz="5000" u="none" cap="none" strike="noStrike">
                <a:solidFill>
                  <a:srgbClr val="67281D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514350" lvl="0" marL="457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4500"/>
              <a:buFont typeface="Arial"/>
              <a:buChar char="•"/>
              <a:defRPr b="0" i="0" sz="4500" u="none" cap="none" strike="noStrike">
                <a:solidFill>
                  <a:srgbClr val="7D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rgbClr val="7D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7D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7D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19100" lvl="4" marL="22860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7D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82600" lvl="5" marL="2743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4000"/>
              <a:buFont typeface="Arial"/>
              <a:buChar char="o"/>
              <a:defRPr b="0" i="0" sz="4000" u="none" cap="none" strike="noStrike">
                <a:solidFill>
                  <a:srgbClr val="7D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482600" lvl="6" marL="32004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rgbClr val="7D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482600" lvl="7" marL="36576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4000"/>
              <a:buFont typeface="Arial"/>
              <a:buChar char="o"/>
              <a:defRPr b="0" i="0" sz="4000" u="none" cap="none" strike="noStrike">
                <a:solidFill>
                  <a:srgbClr val="7D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482600" lvl="8" marL="41148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rgbClr val="7D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296661" y="6221731"/>
            <a:ext cx="256539" cy="2692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b="0" i="0" sz="1200" u="none" cap="none" strike="noStrike">
                <a:solidFill>
                  <a:srgbClr val="292934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b="0" i="0" sz="1200" u="none" cap="none" strike="noStrike">
                <a:solidFill>
                  <a:srgbClr val="292934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b="0" i="0" sz="1200" u="none" cap="none" strike="noStrike">
                <a:solidFill>
                  <a:srgbClr val="292934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b="0" i="0" sz="1200" u="none" cap="none" strike="noStrike">
                <a:solidFill>
                  <a:srgbClr val="292934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b="0" i="0" sz="1200" u="none" cap="none" strike="noStrike">
                <a:solidFill>
                  <a:srgbClr val="292934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b="0" i="0" sz="1200" u="none" cap="none" strike="noStrike">
                <a:solidFill>
                  <a:srgbClr val="292934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b="0" i="0" sz="1200" u="none" cap="none" strike="noStrike">
                <a:solidFill>
                  <a:srgbClr val="292934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b="0" i="0" sz="1200" u="none" cap="none" strike="noStrike">
                <a:solidFill>
                  <a:srgbClr val="292934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1200"/>
              <a:buFont typeface="Palatino Linotype"/>
              <a:buNone/>
              <a:defRPr b="0" i="0" sz="1200" u="none" cap="none" strike="noStrike">
                <a:solidFill>
                  <a:srgbClr val="292934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975808" y="5400909"/>
            <a:ext cx="939592" cy="125128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" name="Google Shape;39;p9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4" name="Google Shape;114;p21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21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1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1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hyperlink" Target="mailto:eshaffer@minneapolisparks.org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Relationship Id="rId7" Type="http://schemas.openxmlformats.org/officeDocument/2006/relationships/image" Target="../media/image16.png"/><Relationship Id="rId8" Type="http://schemas.openxmlformats.org/officeDocument/2006/relationships/image" Target="../media/image1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8.xml"/><Relationship Id="rId3" Type="http://schemas.openxmlformats.org/officeDocument/2006/relationships/hyperlink" Target="mailto:eshaffer@minneapolisparks.org" TargetMode="External"/><Relationship Id="rId4" Type="http://schemas.openxmlformats.org/officeDocument/2006/relationships/image" Target="../media/image27.jpg"/><Relationship Id="rId5" Type="http://schemas.openxmlformats.org/officeDocument/2006/relationships/image" Target="../media/image2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://www.lowryhillneighborhood.org/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://www.lowryhillneighborhood.org/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idx="4294967295" type="subTitle"/>
          </p:nvPr>
        </p:nvSpPr>
        <p:spPr>
          <a:xfrm>
            <a:off x="4873925" y="1784550"/>
            <a:ext cx="4007100" cy="3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21E"/>
              </a:buClr>
              <a:buSzPts val="4500"/>
              <a:buFont typeface="Arial"/>
              <a:buNone/>
            </a:pPr>
            <a:r>
              <a:rPr lang="en-US">
                <a:solidFill>
                  <a:srgbClr val="9F221E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Lowry Hill Neighborhood Association </a:t>
            </a:r>
            <a:endParaRPr>
              <a:solidFill>
                <a:srgbClr val="9F221E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21E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9F221E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Annual Meeting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9F221E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9F221E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May 25, 2022</a:t>
            </a:r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291" y="510701"/>
            <a:ext cx="4432634" cy="590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 txBox="1"/>
          <p:nvPr/>
        </p:nvSpPr>
        <p:spPr>
          <a:xfrm>
            <a:off x="4836650" y="510700"/>
            <a:ext cx="43074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34"/>
              </a:buClr>
              <a:buSzPts val="8000"/>
              <a:buFont typeface="Sorts Mill Goudy"/>
              <a:buNone/>
            </a:pPr>
            <a:r>
              <a:rPr b="0" i="0" lang="en-US" sz="7000" u="none" cap="none" strike="noStrike">
                <a:solidFill>
                  <a:srgbClr val="292934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Welcome!</a:t>
            </a:r>
            <a:endParaRPr sz="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/>
          <p:nvPr>
            <p:ph type="title"/>
          </p:nvPr>
        </p:nvSpPr>
        <p:spPr>
          <a:xfrm>
            <a:off x="601950" y="572325"/>
            <a:ext cx="5062200" cy="543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lang="en-US"/>
              <a:t>$10,000 for North High School’s</a:t>
            </a:r>
            <a:endParaRPr/>
          </a:p>
          <a:p>
            <a:pPr indent="0" lvl="0" marL="0" rtl="0" algn="l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lang="en-US"/>
              <a:t>Boys &amp; Girls Track Team Equipment</a:t>
            </a:r>
            <a:endParaRPr/>
          </a:p>
        </p:txBody>
      </p:sp>
      <p:pic>
        <p:nvPicPr>
          <p:cNvPr id="187" name="Google Shape;187;p32"/>
          <p:cNvPicPr preferRelativeResize="0"/>
          <p:nvPr/>
        </p:nvPicPr>
        <p:blipFill rotWithShape="1">
          <a:blip r:embed="rId3">
            <a:alphaModFix/>
          </a:blip>
          <a:srcRect b="16550" l="15602" r="15787" t="16657"/>
          <a:stretch/>
        </p:blipFill>
        <p:spPr>
          <a:xfrm>
            <a:off x="4933825" y="1337150"/>
            <a:ext cx="4022700" cy="3916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/>
          <p:nvPr>
            <p:ph type="title"/>
          </p:nvPr>
        </p:nvSpPr>
        <p:spPr>
          <a:xfrm>
            <a:off x="5081825" y="211600"/>
            <a:ext cx="3858300" cy="462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lang="en-US" sz="4200"/>
              <a:t>Designed &amp; Implemented New </a:t>
            </a:r>
            <a:r>
              <a:rPr lang="en-US" sz="4200"/>
              <a:t>Neighborhood</a:t>
            </a:r>
            <a:r>
              <a:rPr lang="en-US" sz="4200"/>
              <a:t> Signage</a:t>
            </a:r>
            <a:endParaRPr sz="4200"/>
          </a:p>
        </p:txBody>
      </p:sp>
      <p:pic>
        <p:nvPicPr>
          <p:cNvPr id="193" name="Google Shape;19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450" y="211600"/>
            <a:ext cx="4850373" cy="646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/>
          <p:nvPr>
            <p:ph type="title"/>
          </p:nvPr>
        </p:nvSpPr>
        <p:spPr>
          <a:xfrm>
            <a:off x="1015425" y="5566850"/>
            <a:ext cx="6660000" cy="120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 fontScale="90000"/>
          </a:bodyPr>
          <a:lstStyle/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ct val="100000"/>
              <a:buFont typeface="Libre Caslon Text"/>
              <a:buNone/>
            </a:pPr>
            <a:r>
              <a:rPr lang="en-US"/>
              <a:t>$3,825 for Fremont Triangle M</a:t>
            </a:r>
            <a:r>
              <a:rPr lang="en-US"/>
              <a:t>aintenance</a:t>
            </a:r>
            <a:r>
              <a:rPr lang="en-US"/>
              <a:t> </a:t>
            </a:r>
            <a:endParaRPr/>
          </a:p>
        </p:txBody>
      </p:sp>
      <p:pic>
        <p:nvPicPr>
          <p:cNvPr id="199" name="Google Shape;199;p34"/>
          <p:cNvPicPr preferRelativeResize="0"/>
          <p:nvPr/>
        </p:nvPicPr>
        <p:blipFill rotWithShape="1">
          <a:blip r:embed="rId3">
            <a:alphaModFix/>
          </a:blip>
          <a:srcRect b="9294" l="16170" r="24944" t="23306"/>
          <a:stretch/>
        </p:blipFill>
        <p:spPr>
          <a:xfrm>
            <a:off x="669450" y="293550"/>
            <a:ext cx="7805102" cy="483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5"/>
          <p:cNvSpPr txBox="1"/>
          <p:nvPr>
            <p:ph type="title"/>
          </p:nvPr>
        </p:nvSpPr>
        <p:spPr>
          <a:xfrm>
            <a:off x="167950" y="5232150"/>
            <a:ext cx="7696500" cy="144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4500"/>
              <a:buFont typeface="Libre Caslon Text"/>
              <a:buNone/>
            </a:pPr>
            <a:r>
              <a:rPr lang="en-US" sz="4000"/>
              <a:t>$83,424 for Douglas Median &amp; Hennepin-Lyndale Crossroads</a:t>
            </a:r>
            <a:endParaRPr sz="4000"/>
          </a:p>
        </p:txBody>
      </p:sp>
      <p:pic>
        <p:nvPicPr>
          <p:cNvPr id="205" name="Google Shape;20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675" y="172125"/>
            <a:ext cx="7387415" cy="4927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/>
          <p:nvPr>
            <p:ph type="title"/>
          </p:nvPr>
        </p:nvSpPr>
        <p:spPr>
          <a:xfrm>
            <a:off x="228600" y="315229"/>
            <a:ext cx="8686800" cy="9168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Other Past Projects</a:t>
            </a:r>
            <a:endParaRPr/>
          </a:p>
        </p:txBody>
      </p:sp>
      <p:sp>
        <p:nvSpPr>
          <p:cNvPr id="211" name="Google Shape;211;p36"/>
          <p:cNvSpPr txBox="1"/>
          <p:nvPr>
            <p:ph idx="1" type="body"/>
          </p:nvPr>
        </p:nvSpPr>
        <p:spPr>
          <a:xfrm>
            <a:off x="457200" y="1468825"/>
            <a:ext cx="8229600" cy="49320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rmAutofit fontScale="92500" lnSpcReduction="20000"/>
          </a:bodyPr>
          <a:lstStyle/>
          <a:p>
            <a:pPr indent="-463550" lvl="0" marL="457200" rtl="0" algn="l">
              <a:spcBef>
                <a:spcPts val="600"/>
              </a:spcBef>
              <a:spcAft>
                <a:spcPts val="0"/>
              </a:spcAft>
              <a:buSzPct val="100000"/>
              <a:buFont typeface="Goudy Bookletter 1911"/>
              <a:buChar char="•"/>
            </a:pPr>
            <a:r>
              <a:rPr lang="en-US">
                <a:latin typeface="Goudy Bookletter 1911"/>
                <a:ea typeface="Goudy Bookletter 1911"/>
                <a:cs typeface="Goudy Bookletter 1911"/>
                <a:sym typeface="Goudy Bookletter 1911"/>
              </a:rPr>
              <a:t>Loan to Propel support affordable housing initiatives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463550" lvl="0" marL="457200" rtl="0" algn="l">
              <a:spcBef>
                <a:spcPts val="600"/>
              </a:spcBef>
              <a:spcAft>
                <a:spcPts val="0"/>
              </a:spcAft>
              <a:buSzPct val="100000"/>
              <a:buFont typeface="Goudy Bookletter 1911"/>
              <a:buChar char="•"/>
            </a:pPr>
            <a:r>
              <a:rPr lang="en-US">
                <a:latin typeface="Goudy Bookletter 1911"/>
                <a:ea typeface="Goudy Bookletter 1911"/>
                <a:cs typeface="Goudy Bookletter 1911"/>
                <a:sym typeface="Goudy Bookletter 1911"/>
              </a:rPr>
              <a:t>Bryant / Hennepin median clean up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463550" lvl="0" marL="457200" rtl="0" algn="l">
              <a:spcBef>
                <a:spcPts val="600"/>
              </a:spcBef>
              <a:spcAft>
                <a:spcPts val="0"/>
              </a:spcAft>
              <a:buSzPct val="100000"/>
              <a:buFont typeface="Goudy Bookletter 1911"/>
              <a:buChar char="•"/>
            </a:pPr>
            <a:r>
              <a:rPr lang="en-US">
                <a:latin typeface="Goudy Bookletter 1911"/>
                <a:ea typeface="Goudy Bookletter 1911"/>
                <a:cs typeface="Goudy Bookletter 1911"/>
                <a:sym typeface="Goudy Bookletter 1911"/>
              </a:rPr>
              <a:t>Lowry Hill lampposts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463550" lvl="0" marL="457200" rtl="0" algn="l">
              <a:spcBef>
                <a:spcPts val="600"/>
              </a:spcBef>
              <a:spcAft>
                <a:spcPts val="0"/>
              </a:spcAft>
              <a:buSzPct val="100000"/>
              <a:buFont typeface="Goudy Bookletter 1911"/>
              <a:buChar char="•"/>
            </a:pPr>
            <a:r>
              <a:rPr lang="en-US">
                <a:latin typeface="Goudy Bookletter 1911"/>
                <a:ea typeface="Goudy Bookletter 1911"/>
                <a:cs typeface="Goudy Bookletter 1911"/>
                <a:sym typeface="Goudy Bookletter 1911"/>
              </a:rPr>
              <a:t>Kenwood tennis court improvements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"/>
          <p:cNvSpPr txBox="1"/>
          <p:nvPr>
            <p:ph type="title"/>
          </p:nvPr>
        </p:nvSpPr>
        <p:spPr>
          <a:xfrm>
            <a:off x="228600" y="315229"/>
            <a:ext cx="8686800" cy="9168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lang="en-US"/>
              <a:t>Treasurer’s Report</a:t>
            </a:r>
            <a:endParaRPr/>
          </a:p>
        </p:txBody>
      </p:sp>
      <p:sp>
        <p:nvSpPr>
          <p:cNvPr id="217" name="Google Shape;217;p37"/>
          <p:cNvSpPr txBox="1"/>
          <p:nvPr>
            <p:ph idx="1" type="body"/>
          </p:nvPr>
        </p:nvSpPr>
        <p:spPr>
          <a:xfrm>
            <a:off x="457200" y="1232035"/>
            <a:ext cx="8229600" cy="5168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2800"/>
              <a:buNone/>
            </a:pPr>
            <a:r>
              <a:rPr lang="en-US" sz="2800">
                <a:latin typeface="Goudy Bookletter 1911"/>
                <a:ea typeface="Goudy Bookletter 1911"/>
                <a:cs typeface="Goudy Bookletter 1911"/>
                <a:sym typeface="Goudy Bookletter 1911"/>
              </a:rPr>
              <a:t>Toni D’Eramo</a:t>
            </a:r>
            <a:br>
              <a:rPr lang="en-US" sz="2800">
                <a:latin typeface="Goudy Bookletter 1911"/>
                <a:ea typeface="Goudy Bookletter 1911"/>
                <a:cs typeface="Goudy Bookletter 1911"/>
                <a:sym typeface="Goudy Bookletter 1911"/>
              </a:rPr>
            </a:br>
            <a:r>
              <a:rPr lang="en-US" sz="2800">
                <a:latin typeface="Goudy Bookletter 1911"/>
                <a:ea typeface="Goudy Bookletter 1911"/>
                <a:cs typeface="Goudy Bookletter 1911"/>
                <a:sym typeface="Goudy Bookletter 1911"/>
              </a:rPr>
              <a:t>Fiscal Year</a:t>
            </a:r>
            <a:br>
              <a:rPr lang="en-US" sz="2800">
                <a:latin typeface="Goudy Bookletter 1911"/>
                <a:ea typeface="Goudy Bookletter 1911"/>
                <a:cs typeface="Goudy Bookletter 1911"/>
                <a:sym typeface="Goudy Bookletter 1911"/>
              </a:rPr>
            </a:br>
            <a:r>
              <a:rPr lang="en-US" sz="2800">
                <a:latin typeface="Goudy Bookletter 1911"/>
                <a:ea typeface="Goudy Bookletter 1911"/>
                <a:cs typeface="Goudy Bookletter 1911"/>
                <a:sym typeface="Goudy Bookletter 1911"/>
              </a:rPr>
              <a:t>May 1, 2021 – April 30, 2022</a:t>
            </a:r>
            <a:br>
              <a:rPr lang="en-US" sz="2800"/>
            </a:br>
            <a:endParaRPr/>
          </a:p>
        </p:txBody>
      </p:sp>
      <p:pic>
        <p:nvPicPr>
          <p:cNvPr id="218" name="Google Shape;21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4646" y="2957416"/>
            <a:ext cx="2754708" cy="3443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"/>
          <p:cNvSpPr txBox="1"/>
          <p:nvPr>
            <p:ph type="title"/>
          </p:nvPr>
        </p:nvSpPr>
        <p:spPr>
          <a:xfrm>
            <a:off x="228600" y="315229"/>
            <a:ext cx="8686800" cy="9168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lang="en-US"/>
              <a:t>LHNA Current Funding</a:t>
            </a:r>
            <a:endParaRPr/>
          </a:p>
        </p:txBody>
      </p:sp>
      <p:sp>
        <p:nvSpPr>
          <p:cNvPr id="224" name="Google Shape;224;p38"/>
          <p:cNvSpPr txBox="1"/>
          <p:nvPr>
            <p:ph idx="1" type="body"/>
          </p:nvPr>
        </p:nvSpPr>
        <p:spPr>
          <a:xfrm>
            <a:off x="457200" y="1232035"/>
            <a:ext cx="8229600" cy="5168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City funds</a:t>
            </a:r>
            <a:endParaRPr b="1" sz="35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419100" lvl="0" marL="8001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7D0000"/>
              </a:buClr>
              <a:buSzPts val="3000"/>
              <a:buFont typeface="Goudy Bookletter 1911"/>
              <a:buAutoNum type="arabicParenR"/>
            </a:pPr>
            <a:r>
              <a:rPr lang="en-US" sz="30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Neighborhood Revitalization Program</a:t>
            </a:r>
            <a:endParaRPr sz="30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266700" lvl="1" marL="1231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udy Bookletter 1911"/>
              <a:buChar char="•"/>
            </a:pPr>
            <a:r>
              <a:rPr lang="en-US" sz="24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Large projects like the ones just shown</a:t>
            </a:r>
            <a:endParaRPr sz="24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266700" lvl="1" marL="1231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udy Bookletter 1911"/>
              <a:buChar char="•"/>
            </a:pPr>
            <a:r>
              <a:rPr lang="en-US" sz="24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Current iteration ended Dec 2021</a:t>
            </a:r>
            <a:endParaRPr sz="24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419100" lvl="0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3000"/>
              <a:buFont typeface="Goudy Bookletter 1911"/>
              <a:buAutoNum type="arabicParenR"/>
            </a:pPr>
            <a:r>
              <a:rPr lang="en-US" sz="30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Community Participation Program</a:t>
            </a:r>
            <a:endParaRPr sz="30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266700" lvl="1" marL="1231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udy Bookletter 1911"/>
              <a:buChar char="•"/>
            </a:pPr>
            <a:r>
              <a:rPr lang="en-US" sz="24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Outreach and community events</a:t>
            </a:r>
            <a:endParaRPr sz="24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266700" lvl="1" marL="1231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udy Bookletter 1911"/>
              <a:buChar char="•"/>
            </a:pPr>
            <a:r>
              <a:rPr lang="en-US" sz="2400">
                <a:latin typeface="Goudy Bookletter 1911"/>
                <a:ea typeface="Goudy Bookletter 1911"/>
                <a:cs typeface="Goudy Bookletter 1911"/>
                <a:sym typeface="Goudy Bookletter 1911"/>
              </a:rPr>
              <a:t>Shifts to Network Neighborhood Fund this year</a:t>
            </a:r>
            <a:endParaRPr sz="24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Donations </a:t>
            </a:r>
            <a:endParaRPr b="1" sz="35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241300" lvl="0" marL="8001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Goudy Bookletter 1911"/>
              <a:buChar char="•"/>
            </a:pPr>
            <a:r>
              <a:rPr lang="en-US" sz="24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Support</a:t>
            </a:r>
            <a:r>
              <a:rPr lang="en-US" sz="2400">
                <a:latin typeface="Goudy Bookletter 1911"/>
                <a:ea typeface="Goudy Bookletter 1911"/>
                <a:cs typeface="Goudy Bookletter 1911"/>
                <a:sym typeface="Goudy Bookletter 1911"/>
              </a:rPr>
              <a:t> </a:t>
            </a:r>
            <a:r>
              <a:rPr lang="en-US" sz="24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ongoing expenses after initial NRP investment</a:t>
            </a:r>
            <a:endParaRPr sz="24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241300" lvl="0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udy Bookletter 1911"/>
              <a:buChar char="•"/>
            </a:pPr>
            <a:r>
              <a:rPr lang="en-US" sz="24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Cover expenses not reimbursed by CPP/NNF</a:t>
            </a:r>
            <a:endParaRPr sz="24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9"/>
          <p:cNvSpPr txBox="1"/>
          <p:nvPr>
            <p:ph type="title"/>
          </p:nvPr>
        </p:nvSpPr>
        <p:spPr>
          <a:xfrm>
            <a:off x="228600" y="315229"/>
            <a:ext cx="8686800" cy="9168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LHNA Fiscal 2021-2022</a:t>
            </a:r>
            <a:endParaRPr/>
          </a:p>
        </p:txBody>
      </p:sp>
      <p:sp>
        <p:nvSpPr>
          <p:cNvPr id="230" name="Google Shape;230;p39"/>
          <p:cNvSpPr txBox="1"/>
          <p:nvPr>
            <p:ph idx="1" type="body"/>
          </p:nvPr>
        </p:nvSpPr>
        <p:spPr>
          <a:xfrm>
            <a:off x="457200" y="1232035"/>
            <a:ext cx="8229600" cy="51687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rmAutofit fontScale="250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46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1046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Total Revenue = $</a:t>
            </a:r>
            <a:r>
              <a:rPr b="1" lang="en-US" sz="11046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44,906</a:t>
            </a:r>
            <a:endParaRPr b="1" sz="11046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403955" lvl="0" marL="914400" rtl="0" algn="l">
              <a:spcBef>
                <a:spcPts val="1200"/>
              </a:spcBef>
              <a:spcAft>
                <a:spcPts val="0"/>
              </a:spcAft>
              <a:buClr>
                <a:srgbClr val="9F221E"/>
              </a:buClr>
              <a:buSzPct val="100000"/>
              <a:buFont typeface="Goudy Bookletter 1911"/>
              <a:buChar char="●"/>
            </a:pPr>
            <a:r>
              <a:rPr lang="en-US" sz="11046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$39,624 city funding</a:t>
            </a:r>
            <a:endParaRPr sz="11046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403955" lvl="0" marL="914400" rtl="0" algn="l">
              <a:spcBef>
                <a:spcPts val="0"/>
              </a:spcBef>
              <a:spcAft>
                <a:spcPts val="0"/>
              </a:spcAft>
              <a:buClr>
                <a:srgbClr val="9F221E"/>
              </a:buClr>
              <a:buSzPct val="100000"/>
              <a:buFont typeface="Goudy Bookletter 1911"/>
              <a:buChar char="●"/>
            </a:pPr>
            <a:r>
              <a:rPr lang="en-US" sz="11046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$  5,243 donations</a:t>
            </a:r>
            <a:endParaRPr sz="11046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403955" lvl="0" marL="914400" rtl="0" algn="l">
              <a:spcBef>
                <a:spcPts val="0"/>
              </a:spcBef>
              <a:spcAft>
                <a:spcPts val="0"/>
              </a:spcAft>
              <a:buClr>
                <a:srgbClr val="9F221E"/>
              </a:buClr>
              <a:buSzPct val="100000"/>
              <a:buFont typeface="Goudy Bookletter 1911"/>
              <a:buChar char="●"/>
            </a:pPr>
            <a:r>
              <a:rPr lang="en-US" sz="11046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$	   40 interest</a:t>
            </a:r>
            <a:endParaRPr sz="11046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46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1046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Total Expenditures = $29,760</a:t>
            </a:r>
            <a:endParaRPr b="1" sz="11046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91255" lvl="0" marL="914400" rtl="0" algn="l">
              <a:spcBef>
                <a:spcPts val="600"/>
              </a:spcBef>
              <a:spcAft>
                <a:spcPts val="0"/>
              </a:spcAft>
              <a:buClr>
                <a:srgbClr val="9F221E"/>
              </a:buClr>
              <a:buSzPct val="100000"/>
              <a:buFont typeface="Goudy Bookletter 1911"/>
              <a:buChar char="●"/>
            </a:pPr>
            <a:r>
              <a:rPr lang="en-US" sz="10246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Events, outreach, communications, administrative costs</a:t>
            </a:r>
            <a:endParaRPr sz="10246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91255" lvl="0" marL="914400" rtl="0" algn="l">
              <a:spcBef>
                <a:spcPts val="0"/>
              </a:spcBef>
              <a:spcAft>
                <a:spcPts val="0"/>
              </a:spcAft>
              <a:buClr>
                <a:srgbClr val="9F221E"/>
              </a:buClr>
              <a:buSzPct val="100000"/>
              <a:buFont typeface="Goudy Bookletter 1911"/>
              <a:buChar char="●"/>
            </a:pPr>
            <a:r>
              <a:rPr lang="en-US" sz="10246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Large NRP expenses were in previous fiscal year</a:t>
            </a:r>
            <a:endParaRPr sz="10246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1046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1046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Total Liabilities = $10,000</a:t>
            </a:r>
            <a:endParaRPr b="1" sz="11046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1046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Total Cash on Hand = $41,786</a:t>
            </a:r>
            <a:endParaRPr b="1" sz="11046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0"/>
          <p:cNvSpPr txBox="1"/>
          <p:nvPr>
            <p:ph type="title"/>
          </p:nvPr>
        </p:nvSpPr>
        <p:spPr>
          <a:xfrm>
            <a:off x="228600" y="315229"/>
            <a:ext cx="86868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lang="en-US"/>
              <a:t>LHNA Future Funding </a:t>
            </a:r>
            <a:endParaRPr/>
          </a:p>
        </p:txBody>
      </p:sp>
      <p:sp>
        <p:nvSpPr>
          <p:cNvPr id="236" name="Google Shape;236;p40"/>
          <p:cNvSpPr txBox="1"/>
          <p:nvPr>
            <p:ph idx="1" type="body"/>
          </p:nvPr>
        </p:nvSpPr>
        <p:spPr>
          <a:xfrm>
            <a:off x="289300" y="1171350"/>
            <a:ext cx="8458200" cy="51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2022 </a:t>
            </a:r>
            <a:endParaRPr b="1" sz="2700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$ 20,000	Network Neighborhood Fund</a:t>
            </a:r>
            <a:endParaRPr sz="2300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 $ 8,400	Equitable Engagement Fund (need plan approval)</a:t>
            </a:r>
            <a:endParaRPr sz="2300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2023</a:t>
            </a:r>
            <a:endParaRPr b="1" sz="2700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$ 10,000	Network Neighborhood Fund </a:t>
            </a:r>
            <a:endParaRPr sz="2300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  $ 9,118	Equitable Engagement Fund (need plan approval)</a:t>
            </a:r>
            <a:endParaRPr sz="2300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Additional Sources</a:t>
            </a:r>
            <a:endParaRPr sz="2700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21E"/>
              </a:buClr>
              <a:buSzPts val="2000"/>
              <a:buFont typeface="Goudy Bookletter 1911"/>
              <a:buChar char="•"/>
            </a:pPr>
            <a:r>
              <a:rPr b="1" lang="en-US" sz="2000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Partnership Engagement Fund </a:t>
            </a:r>
            <a:r>
              <a:rPr lang="en-US" sz="2000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- with community based orgs</a:t>
            </a:r>
            <a:endParaRPr sz="2000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21E"/>
              </a:buClr>
              <a:buSzPts val="2000"/>
              <a:buFont typeface="Goudy Bookletter 1911"/>
              <a:buChar char="•"/>
            </a:pPr>
            <a:r>
              <a:rPr b="1" lang="en-US" sz="2000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Collaboration and Shared Resources Fund </a:t>
            </a:r>
            <a:r>
              <a:rPr lang="en-US" sz="2000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- with other neighborhood orgs</a:t>
            </a:r>
            <a:endParaRPr sz="2000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21E"/>
              </a:buClr>
              <a:buSzPts val="2000"/>
              <a:buFont typeface="Goudy Bookletter 1911"/>
              <a:buChar char="•"/>
            </a:pPr>
            <a:r>
              <a:rPr b="1" lang="en-US" sz="2000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Partnership Engagement Fund</a:t>
            </a:r>
            <a:endParaRPr b="1" sz="2000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21E"/>
              </a:buClr>
              <a:buSzPts val="2000"/>
              <a:buFont typeface="Goudy Bookletter 1911"/>
              <a:buChar char="•"/>
            </a:pPr>
            <a:r>
              <a:rPr b="1" lang="en-US" sz="2000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Citywide Neighborhood Network Fund</a:t>
            </a:r>
            <a:endParaRPr b="1" sz="2000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/>
          <p:nvPr>
            <p:ph type="title"/>
          </p:nvPr>
        </p:nvSpPr>
        <p:spPr>
          <a:xfrm>
            <a:off x="228600" y="315229"/>
            <a:ext cx="8686800" cy="9168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lang="en-US"/>
              <a:t>Events Committee</a:t>
            </a:r>
            <a:endParaRPr/>
          </a:p>
        </p:txBody>
      </p:sp>
      <p:sp>
        <p:nvSpPr>
          <p:cNvPr id="242" name="Google Shape;242;p41"/>
          <p:cNvSpPr txBox="1"/>
          <p:nvPr>
            <p:ph idx="1" type="body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3200"/>
              <a:buNone/>
            </a:pP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Jackie Brown-Baylor</a:t>
            </a:r>
            <a:b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</a:b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Events Chair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</p:txBody>
      </p:sp>
      <p:pic>
        <p:nvPicPr>
          <p:cNvPr id="243" name="Google Shape;24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4072" y="2320372"/>
            <a:ext cx="6055851" cy="406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>
            <p:ph type="title"/>
          </p:nvPr>
        </p:nvSpPr>
        <p:spPr>
          <a:xfrm>
            <a:off x="228600" y="315229"/>
            <a:ext cx="8686800" cy="9168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Sorts Mill Goudy"/>
              <a:buNone/>
            </a:pPr>
            <a:r>
              <a:rPr lang="en-US">
                <a:latin typeface="Sorts Mill Goudy"/>
                <a:ea typeface="Sorts Mill Goudy"/>
                <a:cs typeface="Sorts Mill Goudy"/>
                <a:sym typeface="Sorts Mill Goudy"/>
              </a:rPr>
              <a:t>Tonight’s Agenda</a:t>
            </a:r>
            <a:endParaRPr/>
          </a:p>
        </p:txBody>
      </p:sp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308400" y="1232025"/>
            <a:ext cx="8552700" cy="55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302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3200"/>
              <a:buFont typeface="Goudy Bookletter 1911"/>
              <a:buChar char="•"/>
            </a:pP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Opening Remarks by </a:t>
            </a: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City Council Member Lisa Goodman</a:t>
            </a:r>
            <a:endParaRPr sz="3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302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3200"/>
              <a:buFont typeface="Goudy Bookletter 1911"/>
              <a:buChar char="•"/>
            </a:pP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President Chas Scheiderer’s Yearly Update</a:t>
            </a:r>
            <a:endParaRPr sz="3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302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3200"/>
              <a:buFont typeface="Goudy Bookletter 1911"/>
              <a:buChar char="•"/>
            </a:pP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Treasurer Toni D’Eramo’s Financial Report</a:t>
            </a:r>
            <a:endParaRPr sz="3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302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3200"/>
              <a:buFont typeface="Goudy Bookletter 1911"/>
              <a:buChar char="•"/>
            </a:pP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Events with Events Chair Jackie Brown-Baylor</a:t>
            </a:r>
            <a:endParaRPr sz="3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302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200"/>
              <a:buFont typeface="Goudy Bookletter 1911"/>
              <a:buChar char="•"/>
            </a:pP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Remarks by Crime &amp; Safety Chair Sue Westerman</a:t>
            </a:r>
            <a:endParaRPr sz="3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62585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3200"/>
              <a:buFont typeface="Goudy Bookletter 1911"/>
              <a:buChar char="•"/>
            </a:pP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Address by </a:t>
            </a: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Park Board </a:t>
            </a: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Commissioner </a:t>
            </a: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Elizabeth Shaffer, District 4</a:t>
            </a:r>
            <a:endParaRPr sz="3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302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3200"/>
              <a:buFont typeface="Goudy Bookletter 1911"/>
              <a:buChar char="•"/>
            </a:pP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Election of Board Members</a:t>
            </a:r>
            <a:endParaRPr sz="3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"/>
          <p:cNvSpPr txBox="1"/>
          <p:nvPr>
            <p:ph type="title"/>
          </p:nvPr>
        </p:nvSpPr>
        <p:spPr>
          <a:xfrm>
            <a:off x="228600" y="315229"/>
            <a:ext cx="8686800" cy="9168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lang="en-US"/>
              <a:t>LHNA Events</a:t>
            </a:r>
            <a:endParaRPr/>
          </a:p>
        </p:txBody>
      </p:sp>
      <p:sp>
        <p:nvSpPr>
          <p:cNvPr id="249" name="Google Shape;249;p42"/>
          <p:cNvSpPr txBox="1"/>
          <p:nvPr>
            <p:ph idx="1" type="body"/>
          </p:nvPr>
        </p:nvSpPr>
        <p:spPr>
          <a:xfrm>
            <a:off x="499225" y="1353100"/>
            <a:ext cx="7476300" cy="51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20000"/>
          </a:bodyPr>
          <a:lstStyle/>
          <a:p>
            <a:pPr indent="-3619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4000"/>
              <a:buFont typeface="Goudy Bookletter 1911"/>
              <a:buChar char="•"/>
            </a:pPr>
            <a:r>
              <a:rPr lang="en-US">
                <a:latin typeface="Goudy Bookletter 1911"/>
                <a:ea typeface="Goudy Bookletter 1911"/>
                <a:cs typeface="Goudy Bookletter 1911"/>
                <a:sym typeface="Goudy Bookletter 1911"/>
              </a:rPr>
              <a:t>This past year…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32740" lvl="1" marL="7747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3200"/>
              <a:buFont typeface="Goudy Bookletter 1911"/>
              <a:buChar char="•"/>
            </a:pPr>
            <a:r>
              <a:rPr lang="en-US">
                <a:latin typeface="Goudy Bookletter 1911"/>
                <a:ea typeface="Goudy Bookletter 1911"/>
                <a:cs typeface="Goudy Bookletter 1911"/>
                <a:sym typeface="Goudy Bookletter 1911"/>
              </a:rPr>
              <a:t>Virtual Meet your Principal with Mauri Friestleben, Steve White &amp; Coach Skoglund from North High with Kenwood Neighborhood Association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32740" lvl="1" marL="7747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3200"/>
              <a:buFont typeface="Goudy Bookletter 1911"/>
              <a:buChar char="•"/>
            </a:pPr>
            <a:r>
              <a:rPr lang="en-US">
                <a:latin typeface="Goudy Bookletter 1911"/>
                <a:ea typeface="Goudy Bookletter 1911"/>
                <a:cs typeface="Goudy Bookletter 1911"/>
                <a:sym typeface="Goudy Bookletter 1911"/>
              </a:rPr>
              <a:t>Celebration of Seven Pools </a:t>
            </a:r>
            <a:r>
              <a:rPr lang="en-US">
                <a:latin typeface="Goudy Bookletter 1911"/>
                <a:ea typeface="Goudy Bookletter 1911"/>
                <a:cs typeface="Goudy Bookletter 1911"/>
                <a:sym typeface="Goudy Bookletter 1911"/>
              </a:rPr>
              <a:t>renovation</a:t>
            </a:r>
            <a:r>
              <a:rPr lang="en-US">
                <a:latin typeface="Goudy Bookletter 1911"/>
                <a:ea typeface="Goudy Bookletter 1911"/>
                <a:cs typeface="Goudy Bookletter 1911"/>
                <a:sym typeface="Goudy Bookletter 1911"/>
              </a:rPr>
              <a:t> with Friends of Thomas Lowry Park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32740" lvl="1" marL="7747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3200"/>
              <a:buFont typeface="Goudy Bookletter 1911"/>
              <a:buChar char="•"/>
            </a:pPr>
            <a:r>
              <a:rPr lang="en-US">
                <a:latin typeface="Goudy Bookletter 1911"/>
                <a:ea typeface="Goudy Bookletter 1911"/>
                <a:cs typeface="Goudy Bookletter 1911"/>
                <a:sym typeface="Goudy Bookletter 1911"/>
              </a:rPr>
              <a:t>October “Fall for Jazz” with Costume Judging in Thomas Lowry Park.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3"/>
          <p:cNvSpPr txBox="1"/>
          <p:nvPr>
            <p:ph type="title"/>
          </p:nvPr>
        </p:nvSpPr>
        <p:spPr>
          <a:xfrm>
            <a:off x="228600" y="315229"/>
            <a:ext cx="8686800" cy="9168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lang="en-US"/>
              <a:t>Upcoming LHNA Events</a:t>
            </a:r>
            <a:endParaRPr/>
          </a:p>
        </p:txBody>
      </p:sp>
      <p:sp>
        <p:nvSpPr>
          <p:cNvPr id="255" name="Google Shape;255;p43"/>
          <p:cNvSpPr txBox="1"/>
          <p:nvPr>
            <p:ph idx="1" type="body"/>
          </p:nvPr>
        </p:nvSpPr>
        <p:spPr>
          <a:xfrm>
            <a:off x="457200" y="1232024"/>
            <a:ext cx="7476300" cy="54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2349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2300"/>
              <a:buFont typeface="Goudy Bookletter 1911"/>
              <a:buChar char="•"/>
            </a:pPr>
            <a:r>
              <a:rPr lang="en-US" sz="23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Annual Meeting May 25th</a:t>
            </a:r>
            <a:endParaRPr sz="23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2349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2300"/>
              <a:buFont typeface="Goudy Bookletter 1911"/>
              <a:buChar char="•"/>
            </a:pPr>
            <a:r>
              <a:rPr lang="en-US" sz="23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Ice Cream Social (July 16</a:t>
            </a:r>
            <a:r>
              <a:rPr baseline="30000" lang="en-US" sz="23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th</a:t>
            </a:r>
            <a:r>
              <a:rPr lang="en-US" sz="23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 or 17</a:t>
            </a:r>
            <a:r>
              <a:rPr baseline="30000" lang="en-US" sz="23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th</a:t>
            </a:r>
            <a:r>
              <a:rPr lang="en-US" sz="23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)</a:t>
            </a:r>
            <a:endParaRPr sz="23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2349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2300"/>
              <a:buFont typeface="Goudy Bookletter 1911"/>
              <a:buChar char="•"/>
            </a:pPr>
            <a:r>
              <a:rPr lang="en-US" sz="23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The Historical Walking Tour collaboration with Preserve Minneapolis and Alliance</a:t>
            </a:r>
            <a:endParaRPr sz="23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2349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2300"/>
              <a:buFont typeface="Goudy Bookletter 1911"/>
              <a:buChar char="•"/>
            </a:pPr>
            <a:r>
              <a:rPr lang="en-US" sz="23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Gone Fishing August 21</a:t>
            </a:r>
            <a:r>
              <a:rPr baseline="30000" lang="en-US" sz="23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st</a:t>
            </a:r>
            <a:r>
              <a:rPr lang="en-US" sz="23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 @ Lake of the Isles </a:t>
            </a:r>
            <a:endParaRPr sz="23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2349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2300"/>
              <a:buFont typeface="Goudy Bookletter 1911"/>
              <a:buChar char="•"/>
            </a:pPr>
            <a:r>
              <a:rPr lang="en-US" sz="23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Neighborhood Super Sale September 10</a:t>
            </a:r>
            <a:r>
              <a:rPr baseline="30000" lang="en-US" sz="23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th</a:t>
            </a:r>
            <a:r>
              <a:rPr lang="en-US" sz="23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 10-3pm will be advertised in Star Trib in collaboration with East Isles</a:t>
            </a:r>
            <a:endParaRPr sz="23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2349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2300"/>
              <a:buFont typeface="Goudy Bookletter 1911"/>
              <a:buChar char="•"/>
            </a:pPr>
            <a:r>
              <a:rPr lang="en-US" sz="23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Fall for Jazz in the Park (October 15th or 22nd, TBD)</a:t>
            </a:r>
            <a:endParaRPr sz="23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2349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2300"/>
              <a:buFont typeface="Goudy Bookletter 1911"/>
              <a:buChar char="•"/>
            </a:pPr>
            <a:r>
              <a:rPr lang="en-US" sz="23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Thrill Kenwood in collaboration with KNA (Oct 31</a:t>
            </a:r>
            <a:r>
              <a:rPr baseline="30000" lang="en-US" sz="23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st</a:t>
            </a:r>
            <a:r>
              <a:rPr lang="en-US" sz="23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)</a:t>
            </a:r>
            <a:endParaRPr sz="23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2349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2300"/>
              <a:buFont typeface="Goudy Bookletter 1911"/>
              <a:buChar char="•"/>
            </a:pPr>
            <a:r>
              <a:rPr lang="en-US" sz="23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Annual Ice Skate Party in collaboration with East Isles (Jan 28th) </a:t>
            </a:r>
            <a:endParaRPr sz="52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4"/>
          <p:cNvSpPr txBox="1"/>
          <p:nvPr>
            <p:ph type="title"/>
          </p:nvPr>
        </p:nvSpPr>
        <p:spPr>
          <a:xfrm>
            <a:off x="228600" y="315229"/>
            <a:ext cx="86868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lang="en-US"/>
              <a:t>Events Committee</a:t>
            </a:r>
            <a:endParaRPr/>
          </a:p>
        </p:txBody>
      </p:sp>
      <p:sp>
        <p:nvSpPr>
          <p:cNvPr id="261" name="Google Shape;261;p44"/>
          <p:cNvSpPr txBox="1"/>
          <p:nvPr>
            <p:ph idx="1" type="body"/>
          </p:nvPr>
        </p:nvSpPr>
        <p:spPr>
          <a:xfrm>
            <a:off x="457200" y="12954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3200"/>
              <a:buNone/>
            </a:pP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Sue Westerman</a:t>
            </a:r>
            <a:b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</a:b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Crime &amp; Safety Chair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</p:txBody>
      </p:sp>
      <p:pic>
        <p:nvPicPr>
          <p:cNvPr id="262" name="Google Shape;26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7903" y="2464950"/>
            <a:ext cx="2962701" cy="401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5"/>
          <p:cNvSpPr txBox="1"/>
          <p:nvPr>
            <p:ph type="title"/>
          </p:nvPr>
        </p:nvSpPr>
        <p:spPr>
          <a:xfrm>
            <a:off x="228600" y="315229"/>
            <a:ext cx="8686800" cy="9168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Crime &amp; Safety </a:t>
            </a:r>
            <a:r>
              <a:rPr lang="en-US"/>
              <a:t>Committee</a:t>
            </a:r>
            <a:r>
              <a:rPr lang="en-US"/>
              <a:t> </a:t>
            </a:r>
            <a:endParaRPr/>
          </a:p>
        </p:txBody>
      </p:sp>
      <p:sp>
        <p:nvSpPr>
          <p:cNvPr id="268" name="Google Shape;268;p45"/>
          <p:cNvSpPr txBox="1"/>
          <p:nvPr>
            <p:ph idx="1" type="body"/>
          </p:nvPr>
        </p:nvSpPr>
        <p:spPr>
          <a:xfrm>
            <a:off x="457200" y="1232035"/>
            <a:ext cx="8229600" cy="51687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Mission</a:t>
            </a:r>
            <a:endParaRPr b="1" sz="30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The mission of the Crime and Safety Committee of the Lowry Hill Neighborhood Association (LHNA) is to be proactive with increasing safety/reducing crime and reactive in speed of communication of crime </a:t>
            </a:r>
            <a:r>
              <a:rPr lang="en-US" sz="30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incidents (specifically violent crimes). Ultimately, we want to live in a community that we all feel safe.</a:t>
            </a:r>
            <a:endParaRPr sz="30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D0000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6"/>
          <p:cNvSpPr txBox="1"/>
          <p:nvPr>
            <p:ph type="title"/>
          </p:nvPr>
        </p:nvSpPr>
        <p:spPr>
          <a:xfrm>
            <a:off x="228600" y="315229"/>
            <a:ext cx="8686800" cy="9168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Know Your Neighbor</a:t>
            </a:r>
            <a:endParaRPr/>
          </a:p>
        </p:txBody>
      </p:sp>
      <p:sp>
        <p:nvSpPr>
          <p:cNvPr id="274" name="Google Shape;274;p46"/>
          <p:cNvSpPr txBox="1"/>
          <p:nvPr>
            <p:ph idx="1" type="body"/>
          </p:nvPr>
        </p:nvSpPr>
        <p:spPr>
          <a:xfrm>
            <a:off x="457200" y="1232035"/>
            <a:ext cx="8229600" cy="51687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7D0000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Goudy Bookletter 1911"/>
              <a:buChar char="•"/>
            </a:pPr>
            <a:r>
              <a:rPr lang="en-US" sz="18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Objective: Create a network is to increase accurate, timely communication specifically related to crimes within the neighborhood.... both on a block-by-block basis and across blocks</a:t>
            </a:r>
            <a:endParaRPr sz="18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1800"/>
              <a:buFont typeface="Goudy Bookletter 1911"/>
              <a:buChar char="•"/>
            </a:pPr>
            <a:r>
              <a:rPr lang="en-US" sz="18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Established January 2021</a:t>
            </a:r>
            <a:endParaRPr sz="18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udy Bookletter 1911"/>
              <a:buChar char="•"/>
            </a:pPr>
            <a:r>
              <a:rPr lang="en-US" sz="18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Complements the city’s “block captain” program, 85% of the blocks are represented.</a:t>
            </a:r>
            <a:endParaRPr sz="18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udy Bookletter 1911"/>
              <a:buChar char="•"/>
            </a:pPr>
            <a:r>
              <a:rPr lang="en-US" sz="18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When notified of a violent crime, block leaders are emailed details of the incident and then they communicate with their neighbors.  Note:  We only communicate crimes if we receive information directly from someone present during the incident (not incidents from NextDoor,etc).</a:t>
            </a:r>
            <a:endParaRPr sz="18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udy Bookletter 1911"/>
              <a:buChar char="•"/>
            </a:pPr>
            <a:r>
              <a:rPr lang="en-US" sz="18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Block captains receive monthly crime statistics for Lowry Hill provided by the city.</a:t>
            </a:r>
            <a:endParaRPr sz="18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udy Bookletter 1911"/>
              <a:buChar char="•"/>
            </a:pPr>
            <a:r>
              <a:rPr lang="en-US" sz="18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Interested in being a block captain, let me know!  Biggest gap is rental buildings.</a:t>
            </a:r>
            <a:endParaRPr sz="44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7"/>
          <p:cNvSpPr txBox="1"/>
          <p:nvPr>
            <p:ph type="title"/>
          </p:nvPr>
        </p:nvSpPr>
        <p:spPr>
          <a:xfrm>
            <a:off x="228600" y="315221"/>
            <a:ext cx="8686800" cy="1784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Installation of Neighborhood Cameras</a:t>
            </a:r>
            <a:endParaRPr/>
          </a:p>
        </p:txBody>
      </p:sp>
      <p:sp>
        <p:nvSpPr>
          <p:cNvPr id="280" name="Google Shape;280;p47"/>
          <p:cNvSpPr txBox="1"/>
          <p:nvPr>
            <p:ph idx="1" type="body"/>
          </p:nvPr>
        </p:nvSpPr>
        <p:spPr>
          <a:xfrm>
            <a:off x="457200" y="2163700"/>
            <a:ext cx="8229600" cy="42369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•</a:t>
            </a:r>
            <a:r>
              <a:rPr lang="en-US" sz="25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Partner with MPD in installing cameras.  LHNA pays for the installation ($7,000 per camera) and MPD covers all additional ongoing costs.</a:t>
            </a:r>
            <a:endParaRPr sz="25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•</a:t>
            </a:r>
            <a:r>
              <a:rPr lang="en-US" sz="25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2020 installed 4 cameras along Hennepin in conjunction with East Isles &amp; Uptown.</a:t>
            </a:r>
            <a:endParaRPr sz="2500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•</a:t>
            </a:r>
            <a:r>
              <a:rPr lang="en-US" sz="2500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2022 planning to install 2 additional cameras:  Irving and Franklin, Colfax &amp; Douglas in Fall/Summer 2022</a:t>
            </a:r>
            <a:endParaRPr sz="51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8"/>
          <p:cNvSpPr txBox="1"/>
          <p:nvPr>
            <p:ph type="title"/>
          </p:nvPr>
        </p:nvSpPr>
        <p:spPr>
          <a:xfrm>
            <a:off x="228600" y="315229"/>
            <a:ext cx="8686800" cy="9168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400"/>
              <a:buFont typeface="Libre Caslon Text"/>
              <a:buNone/>
            </a:pPr>
            <a:r>
              <a:rPr lang="en-US" sz="5400"/>
              <a:t>Elizabeth Shaffer</a:t>
            </a:r>
            <a:endParaRPr/>
          </a:p>
        </p:txBody>
      </p:sp>
      <p:sp>
        <p:nvSpPr>
          <p:cNvPr id="286" name="Google Shape;286;p48"/>
          <p:cNvSpPr txBox="1"/>
          <p:nvPr>
            <p:ph idx="1" type="body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3200"/>
              <a:buNone/>
            </a:pP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Commissioner</a:t>
            </a:r>
            <a:b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</a:b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Minneapolis Park Board District 4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</p:txBody>
      </p:sp>
      <p:pic>
        <p:nvPicPr>
          <p:cNvPr descr="Elizabeth Shaffer for Parks" id="287" name="Google Shape;287;p48"/>
          <p:cNvPicPr preferRelativeResize="0"/>
          <p:nvPr/>
        </p:nvPicPr>
        <p:blipFill rotWithShape="1">
          <a:blip r:embed="rId3">
            <a:alphaModFix/>
          </a:blip>
          <a:srcRect b="3332" l="14445" r="13889" t="10278"/>
          <a:stretch/>
        </p:blipFill>
        <p:spPr>
          <a:xfrm>
            <a:off x="2813624" y="2597285"/>
            <a:ext cx="3268305" cy="393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9"/>
          <p:cNvSpPr/>
          <p:nvPr/>
        </p:nvSpPr>
        <p:spPr>
          <a:xfrm>
            <a:off x="0" y="0"/>
            <a:ext cx="91419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49"/>
          <p:cNvSpPr/>
          <p:nvPr/>
        </p:nvSpPr>
        <p:spPr>
          <a:xfrm flipH="1">
            <a:off x="632017" y="1766812"/>
            <a:ext cx="616869" cy="4232694"/>
          </a:xfrm>
          <a:custGeom>
            <a:rect b="b" l="l" r="r" t="t"/>
            <a:pathLst>
              <a:path extrusionOk="0" h="2732" w="491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9"/>
          <p:cNvSpPr/>
          <p:nvPr/>
        </p:nvSpPr>
        <p:spPr>
          <a:xfrm flipH="1">
            <a:off x="632016" y="1423780"/>
            <a:ext cx="515816" cy="3820238"/>
          </a:xfrm>
          <a:custGeom>
            <a:rect b="b" l="l" r="r" t="t"/>
            <a:pathLst>
              <a:path extrusionOk="0" h="2447" w="414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rgbClr val="2F549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49"/>
          <p:cNvSpPr/>
          <p:nvPr/>
        </p:nvSpPr>
        <p:spPr>
          <a:xfrm flipH="1">
            <a:off x="887432" y="1239381"/>
            <a:ext cx="260400" cy="3699708"/>
          </a:xfrm>
          <a:custGeom>
            <a:rect b="b" l="l" r="r" t="t"/>
            <a:pathLst>
              <a:path extrusionOk="0" h="2358" w="209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49"/>
          <p:cNvSpPr/>
          <p:nvPr/>
        </p:nvSpPr>
        <p:spPr>
          <a:xfrm flipH="1">
            <a:off x="887325" y="1230651"/>
            <a:ext cx="7656600" cy="353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49"/>
          <p:cNvSpPr txBox="1"/>
          <p:nvPr>
            <p:ph type="ctrTitle"/>
          </p:nvPr>
        </p:nvSpPr>
        <p:spPr>
          <a:xfrm>
            <a:off x="1403248" y="1607809"/>
            <a:ext cx="6927000" cy="287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r>
              <a:rPr lang="en-US" sz="4600">
                <a:solidFill>
                  <a:srgbClr val="FFFFFF"/>
                </a:solidFill>
              </a:rPr>
              <a:t>LHNA Annual Meeting 2022</a:t>
            </a:r>
            <a:br>
              <a:rPr lang="en-US" sz="4600">
                <a:solidFill>
                  <a:srgbClr val="FFFFFF"/>
                </a:solidFill>
              </a:rPr>
            </a:br>
            <a:r>
              <a:rPr lang="en-US" sz="4600">
                <a:solidFill>
                  <a:srgbClr val="FFFFFF"/>
                </a:solidFill>
              </a:rPr>
              <a:t>Elizabeth Shaffer</a:t>
            </a:r>
            <a:br>
              <a:rPr lang="en-US" sz="4600">
                <a:solidFill>
                  <a:srgbClr val="FFFFFF"/>
                </a:solidFill>
              </a:rPr>
            </a:br>
            <a:r>
              <a:rPr lang="en-US" sz="4600">
                <a:solidFill>
                  <a:srgbClr val="FFFFFF"/>
                </a:solidFill>
              </a:rPr>
              <a:t>Park Commissioner, District 4 </a:t>
            </a:r>
            <a:br>
              <a:rPr lang="en-US" sz="4600">
                <a:solidFill>
                  <a:srgbClr val="FFFFFF"/>
                </a:solidFill>
              </a:rPr>
            </a:br>
            <a:endParaRPr sz="4600">
              <a:solidFill>
                <a:srgbClr val="FFFFFF"/>
              </a:solidFill>
            </a:endParaRPr>
          </a:p>
        </p:txBody>
      </p:sp>
      <p:sp>
        <p:nvSpPr>
          <p:cNvPr id="298" name="Google Shape;298;p49"/>
          <p:cNvSpPr txBox="1"/>
          <p:nvPr>
            <p:ph idx="1" type="subTitle"/>
          </p:nvPr>
        </p:nvSpPr>
        <p:spPr>
          <a:xfrm>
            <a:off x="1490624" y="4810308"/>
            <a:ext cx="6752400" cy="10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eshaffer@minneapolisparks.org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m: 612-791-3701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0"/>
          <p:cNvSpPr txBox="1"/>
          <p:nvPr>
            <p:ph type="title"/>
          </p:nvPr>
        </p:nvSpPr>
        <p:spPr>
          <a:xfrm>
            <a:off x="628650" y="556995"/>
            <a:ext cx="7886700" cy="11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5200"/>
              <a:t>My True North</a:t>
            </a:r>
            <a:endParaRPr/>
          </a:p>
        </p:txBody>
      </p:sp>
      <p:grpSp>
        <p:nvGrpSpPr>
          <p:cNvPr id="304" name="Google Shape;304;p50"/>
          <p:cNvGrpSpPr/>
          <p:nvPr/>
        </p:nvGrpSpPr>
        <p:grpSpPr>
          <a:xfrm>
            <a:off x="690610" y="2734184"/>
            <a:ext cx="7762827" cy="2534273"/>
            <a:chOff x="82613" y="908559"/>
            <a:chExt cx="10350436" cy="2534273"/>
          </a:xfrm>
        </p:grpSpPr>
        <p:sp>
          <p:nvSpPr>
            <p:cNvPr id="305" name="Google Shape;305;p50"/>
            <p:cNvSpPr/>
            <p:nvPr/>
          </p:nvSpPr>
          <p:spPr>
            <a:xfrm>
              <a:off x="82613" y="908559"/>
              <a:ext cx="897300" cy="8973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50"/>
            <p:cNvSpPr/>
            <p:nvPr/>
          </p:nvSpPr>
          <p:spPr>
            <a:xfrm>
              <a:off x="271034" y="1096980"/>
              <a:ext cx="520500" cy="5205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50"/>
            <p:cNvSpPr/>
            <p:nvPr/>
          </p:nvSpPr>
          <p:spPr>
            <a:xfrm>
              <a:off x="1172126" y="908559"/>
              <a:ext cx="2115000" cy="89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50"/>
            <p:cNvSpPr txBox="1"/>
            <p:nvPr/>
          </p:nvSpPr>
          <p:spPr>
            <a:xfrm>
              <a:off x="1172126" y="908559"/>
              <a:ext cx="2115000" cy="89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Listen and understand all perspectives in decision-making</a:t>
              </a:r>
              <a:endParaRPr/>
            </a:p>
          </p:txBody>
        </p:sp>
        <p:sp>
          <p:nvSpPr>
            <p:cNvPr id="309" name="Google Shape;309;p50"/>
            <p:cNvSpPr/>
            <p:nvPr/>
          </p:nvSpPr>
          <p:spPr>
            <a:xfrm>
              <a:off x="3655575" y="908559"/>
              <a:ext cx="897300" cy="8973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50"/>
            <p:cNvSpPr/>
            <p:nvPr/>
          </p:nvSpPr>
          <p:spPr>
            <a:xfrm>
              <a:off x="3843996" y="1096980"/>
              <a:ext cx="520500" cy="5205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50"/>
            <p:cNvSpPr/>
            <p:nvPr/>
          </p:nvSpPr>
          <p:spPr>
            <a:xfrm>
              <a:off x="4745088" y="908559"/>
              <a:ext cx="2115000" cy="89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50"/>
            <p:cNvSpPr txBox="1"/>
            <p:nvPr/>
          </p:nvSpPr>
          <p:spPr>
            <a:xfrm>
              <a:off x="4745088" y="908559"/>
              <a:ext cx="2115000" cy="89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Is it consistent with our core MPRB mission?</a:t>
              </a:r>
              <a:endParaRPr/>
            </a:p>
          </p:txBody>
        </p:sp>
        <p:sp>
          <p:nvSpPr>
            <p:cNvPr id="313" name="Google Shape;313;p50"/>
            <p:cNvSpPr/>
            <p:nvPr/>
          </p:nvSpPr>
          <p:spPr>
            <a:xfrm>
              <a:off x="7228536" y="908559"/>
              <a:ext cx="897300" cy="8973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50"/>
            <p:cNvSpPr/>
            <p:nvPr/>
          </p:nvSpPr>
          <p:spPr>
            <a:xfrm>
              <a:off x="7416958" y="1096980"/>
              <a:ext cx="520500" cy="5205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50"/>
            <p:cNvSpPr/>
            <p:nvPr/>
          </p:nvSpPr>
          <p:spPr>
            <a:xfrm>
              <a:off x="8318049" y="908559"/>
              <a:ext cx="2115000" cy="89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50"/>
            <p:cNvSpPr txBox="1"/>
            <p:nvPr/>
          </p:nvSpPr>
          <p:spPr>
            <a:xfrm>
              <a:off x="8318049" y="908559"/>
              <a:ext cx="2115000" cy="89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Is it balanced, pragmatic and collaborative?</a:t>
              </a:r>
              <a:endParaRPr/>
            </a:p>
          </p:txBody>
        </p:sp>
        <p:sp>
          <p:nvSpPr>
            <p:cNvPr id="317" name="Google Shape;317;p50"/>
            <p:cNvSpPr/>
            <p:nvPr/>
          </p:nvSpPr>
          <p:spPr>
            <a:xfrm>
              <a:off x="82613" y="2545532"/>
              <a:ext cx="897300" cy="8973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50"/>
            <p:cNvSpPr/>
            <p:nvPr/>
          </p:nvSpPr>
          <p:spPr>
            <a:xfrm>
              <a:off x="271034" y="2733954"/>
              <a:ext cx="520500" cy="5205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50"/>
            <p:cNvSpPr/>
            <p:nvPr/>
          </p:nvSpPr>
          <p:spPr>
            <a:xfrm>
              <a:off x="1172126" y="2545532"/>
              <a:ext cx="2115000" cy="89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50"/>
            <p:cNvSpPr txBox="1"/>
            <p:nvPr/>
          </p:nvSpPr>
          <p:spPr>
            <a:xfrm>
              <a:off x="1172126" y="2545532"/>
              <a:ext cx="2115000" cy="89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Will it serve the greater good?</a:t>
              </a:r>
              <a:endParaRPr/>
            </a:p>
          </p:txBody>
        </p:sp>
        <p:sp>
          <p:nvSpPr>
            <p:cNvPr id="321" name="Google Shape;321;p50"/>
            <p:cNvSpPr/>
            <p:nvPr/>
          </p:nvSpPr>
          <p:spPr>
            <a:xfrm>
              <a:off x="3655575" y="2545532"/>
              <a:ext cx="897300" cy="8973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50"/>
            <p:cNvSpPr/>
            <p:nvPr/>
          </p:nvSpPr>
          <p:spPr>
            <a:xfrm>
              <a:off x="3843996" y="2733954"/>
              <a:ext cx="520500" cy="5205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50"/>
            <p:cNvSpPr/>
            <p:nvPr/>
          </p:nvSpPr>
          <p:spPr>
            <a:xfrm>
              <a:off x="4745088" y="2545532"/>
              <a:ext cx="2115000" cy="89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50"/>
            <p:cNvSpPr txBox="1"/>
            <p:nvPr/>
          </p:nvSpPr>
          <p:spPr>
            <a:xfrm>
              <a:off x="4745088" y="2545532"/>
              <a:ext cx="2115000" cy="89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Make the optimal decision </a:t>
              </a:r>
              <a:endParaRPr/>
            </a:p>
          </p:txBody>
        </p:sp>
        <p:sp>
          <p:nvSpPr>
            <p:cNvPr id="325" name="Google Shape;325;p50"/>
            <p:cNvSpPr/>
            <p:nvPr/>
          </p:nvSpPr>
          <p:spPr>
            <a:xfrm>
              <a:off x="7228536" y="2545532"/>
              <a:ext cx="897300" cy="8973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50"/>
            <p:cNvSpPr/>
            <p:nvPr/>
          </p:nvSpPr>
          <p:spPr>
            <a:xfrm>
              <a:off x="7416958" y="2733954"/>
              <a:ext cx="520500" cy="5205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50"/>
            <p:cNvSpPr/>
            <p:nvPr/>
          </p:nvSpPr>
          <p:spPr>
            <a:xfrm>
              <a:off x="8318049" y="2545532"/>
              <a:ext cx="2115000" cy="89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50"/>
            <p:cNvSpPr txBox="1"/>
            <p:nvPr/>
          </p:nvSpPr>
          <p:spPr>
            <a:xfrm>
              <a:off x="8318049" y="2545532"/>
              <a:ext cx="2115000" cy="89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Effective communication of that decision</a:t>
              </a: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1"/>
          <p:cNvSpPr/>
          <p:nvPr/>
        </p:nvSpPr>
        <p:spPr>
          <a:xfrm>
            <a:off x="0" y="0"/>
            <a:ext cx="91419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51"/>
          <p:cNvSpPr/>
          <p:nvPr/>
        </p:nvSpPr>
        <p:spPr>
          <a:xfrm flipH="1">
            <a:off x="632017" y="1766812"/>
            <a:ext cx="616869" cy="4232694"/>
          </a:xfrm>
          <a:custGeom>
            <a:rect b="b" l="l" r="r" t="t"/>
            <a:pathLst>
              <a:path extrusionOk="0" h="2732" w="491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51"/>
          <p:cNvSpPr/>
          <p:nvPr/>
        </p:nvSpPr>
        <p:spPr>
          <a:xfrm flipH="1">
            <a:off x="632016" y="1423780"/>
            <a:ext cx="515816" cy="3820238"/>
          </a:xfrm>
          <a:custGeom>
            <a:rect b="b" l="l" r="r" t="t"/>
            <a:pathLst>
              <a:path extrusionOk="0" h="2447" w="414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rgbClr val="2F549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51"/>
          <p:cNvSpPr/>
          <p:nvPr/>
        </p:nvSpPr>
        <p:spPr>
          <a:xfrm flipH="1">
            <a:off x="887432" y="1239381"/>
            <a:ext cx="260400" cy="3699708"/>
          </a:xfrm>
          <a:custGeom>
            <a:rect b="b" l="l" r="r" t="t"/>
            <a:pathLst>
              <a:path extrusionOk="0" h="2358" w="209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51"/>
          <p:cNvSpPr/>
          <p:nvPr/>
        </p:nvSpPr>
        <p:spPr>
          <a:xfrm flipH="1">
            <a:off x="887325" y="1230651"/>
            <a:ext cx="7656600" cy="353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51"/>
          <p:cNvSpPr txBox="1"/>
          <p:nvPr>
            <p:ph type="ctrTitle"/>
          </p:nvPr>
        </p:nvSpPr>
        <p:spPr>
          <a:xfrm>
            <a:off x="1403248" y="1766813"/>
            <a:ext cx="6927000" cy="141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r>
              <a:rPr lang="en-US" sz="5400">
                <a:solidFill>
                  <a:srgbClr val="FFFFFF"/>
                </a:solidFill>
              </a:rPr>
              <a:t>MPRB </a:t>
            </a:r>
            <a:r>
              <a:rPr lang="en-US">
                <a:solidFill>
                  <a:srgbClr val="FFFFFF"/>
                </a:solidFill>
              </a:rPr>
              <a:t>Board</a:t>
            </a:r>
            <a:r>
              <a:rPr lang="en-US" sz="5400">
                <a:solidFill>
                  <a:srgbClr val="FFFFFF"/>
                </a:solidFill>
              </a:rPr>
              <a:t> Policy Update</a:t>
            </a:r>
            <a:br>
              <a:rPr lang="en-US" sz="4600">
                <a:solidFill>
                  <a:srgbClr val="FFFFFF"/>
                </a:solidFill>
              </a:rPr>
            </a:br>
            <a:endParaRPr sz="4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>
            <p:ph type="title"/>
          </p:nvPr>
        </p:nvSpPr>
        <p:spPr>
          <a:xfrm>
            <a:off x="228600" y="315229"/>
            <a:ext cx="8686800" cy="9168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400"/>
              <a:buFont typeface="Libre Caslon Text"/>
              <a:buNone/>
            </a:pPr>
            <a:r>
              <a:rPr lang="en-US" sz="5400"/>
              <a:t>Lisa Goodman</a:t>
            </a:r>
            <a:endParaRPr/>
          </a:p>
        </p:txBody>
      </p:sp>
      <p:sp>
        <p:nvSpPr>
          <p:cNvPr id="143" name="Google Shape;143;p25"/>
          <p:cNvSpPr txBox="1"/>
          <p:nvPr>
            <p:ph idx="1" type="body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3200"/>
              <a:buNone/>
            </a:pPr>
            <a:r>
              <a:rPr b="1"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 </a:t>
            </a: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Council Member</a:t>
            </a:r>
            <a:b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</a:b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City of Minneapolis Ward 7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</p:txBody>
      </p:sp>
      <p:pic>
        <p:nvPicPr>
          <p:cNvPr descr="About Lisa Goodman - City of Minneapolis" id="144" name="Google Shape;144;p25"/>
          <p:cNvPicPr preferRelativeResize="0"/>
          <p:nvPr/>
        </p:nvPicPr>
        <p:blipFill rotWithShape="1">
          <a:blip r:embed="rId3">
            <a:alphaModFix/>
          </a:blip>
          <a:srcRect b="550" l="20807" r="21869" t="0"/>
          <a:stretch/>
        </p:blipFill>
        <p:spPr>
          <a:xfrm>
            <a:off x="3161488" y="2600447"/>
            <a:ext cx="3017601" cy="3919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52"/>
          <p:cNvSpPr/>
          <p:nvPr/>
        </p:nvSpPr>
        <p:spPr>
          <a:xfrm flipH="1">
            <a:off x="0" y="0"/>
            <a:ext cx="9144000" cy="15759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52"/>
          <p:cNvSpPr/>
          <p:nvPr/>
        </p:nvSpPr>
        <p:spPr>
          <a:xfrm flipH="1" rot="10800000">
            <a:off x="6096643" y="-88"/>
            <a:ext cx="3047400" cy="1576500"/>
          </a:xfrm>
          <a:prstGeom prst="rect">
            <a:avLst/>
          </a:prstGeom>
          <a:gradFill>
            <a:gsLst>
              <a:gs pos="0">
                <a:srgbClr val="1F3864">
                  <a:alpha val="67843"/>
                </a:srgbClr>
              </a:gs>
              <a:gs pos="19000">
                <a:srgbClr val="1F3864">
                  <a:alpha val="67843"/>
                </a:srgbClr>
              </a:gs>
              <a:gs pos="100000">
                <a:srgbClr val="4472C4">
                  <a:alpha val="78823"/>
                </a:srgbClr>
              </a:gs>
            </a:gsLst>
            <a:lin ang="1920016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52"/>
          <p:cNvSpPr/>
          <p:nvPr/>
        </p:nvSpPr>
        <p:spPr>
          <a:xfrm rot="5400000">
            <a:off x="3783751" y="-3783750"/>
            <a:ext cx="1576500" cy="91440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3000">
                <a:srgbClr val="4472C4">
                  <a:alpha val="0"/>
                </a:srgbClr>
              </a:gs>
              <a:gs pos="99000">
                <a:srgbClr val="000000">
                  <a:alpha val="73725"/>
                </a:srgbClr>
              </a:gs>
              <a:gs pos="100000">
                <a:srgbClr val="000000">
                  <a:alpha val="73725"/>
                </a:srgbClr>
              </a:gs>
            </a:gsLst>
            <a:lin ang="2039993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52"/>
          <p:cNvSpPr txBox="1"/>
          <p:nvPr>
            <p:ph type="title"/>
          </p:nvPr>
        </p:nvSpPr>
        <p:spPr>
          <a:xfrm>
            <a:off x="1028698" y="348865"/>
            <a:ext cx="7533000" cy="8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2022-2026 Strategic Directions</a:t>
            </a:r>
            <a:endParaRPr/>
          </a:p>
        </p:txBody>
      </p:sp>
      <p:grpSp>
        <p:nvGrpSpPr>
          <p:cNvPr id="348" name="Google Shape;348;p52"/>
          <p:cNvGrpSpPr/>
          <p:nvPr/>
        </p:nvGrpSpPr>
        <p:grpSpPr>
          <a:xfrm>
            <a:off x="483043" y="2113641"/>
            <a:ext cx="8195871" cy="4190726"/>
            <a:chOff x="1" y="1062"/>
            <a:chExt cx="10927828" cy="4190726"/>
          </a:xfrm>
        </p:grpSpPr>
        <p:sp>
          <p:nvSpPr>
            <p:cNvPr id="349" name="Google Shape;349;p52"/>
            <p:cNvSpPr/>
            <p:nvPr/>
          </p:nvSpPr>
          <p:spPr>
            <a:xfrm rot="5400000">
              <a:off x="-140012" y="141161"/>
              <a:ext cx="933600" cy="653400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52"/>
            <p:cNvSpPr txBox="1"/>
            <p:nvPr/>
          </p:nvSpPr>
          <p:spPr>
            <a:xfrm>
              <a:off x="1" y="327806"/>
              <a:ext cx="653400" cy="28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975" lIns="6975" spcFirstLastPara="1" rIns="6975" wrap="square" tIns="69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en-US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Act</a:t>
              </a:r>
              <a:endParaRPr/>
            </a:p>
          </p:txBody>
        </p:sp>
        <p:sp>
          <p:nvSpPr>
            <p:cNvPr id="351" name="Google Shape;351;p52"/>
            <p:cNvSpPr/>
            <p:nvPr/>
          </p:nvSpPr>
          <p:spPr>
            <a:xfrm rot="5400000">
              <a:off x="5487179" y="-4832687"/>
              <a:ext cx="606900" cy="102744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0"/>
              </a:schemeClr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52"/>
            <p:cNvSpPr txBox="1"/>
            <p:nvPr/>
          </p:nvSpPr>
          <p:spPr>
            <a:xfrm>
              <a:off x="653488" y="30684"/>
              <a:ext cx="10244700" cy="54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213350" spcFirstLastPara="1" rIns="19050" wrap="square" tIns="19050">
              <a:noAutofit/>
            </a:bodyPr>
            <a:lstStyle/>
            <a:p>
              <a:pPr indent="-285750" lvl="1" marL="2857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Char char="•"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Act Boldly for our Climate Future</a:t>
              </a:r>
              <a:endParaRPr/>
            </a:p>
          </p:txBody>
        </p:sp>
        <p:sp>
          <p:nvSpPr>
            <p:cNvPr id="353" name="Google Shape;353;p52"/>
            <p:cNvSpPr/>
            <p:nvPr/>
          </p:nvSpPr>
          <p:spPr>
            <a:xfrm rot="5400000">
              <a:off x="-140012" y="955443"/>
              <a:ext cx="933600" cy="653400"/>
            </a:xfrm>
            <a:prstGeom prst="chevron">
              <a:avLst>
                <a:gd fmla="val 50000" name="adj"/>
              </a:avLst>
            </a:prstGeom>
            <a:solidFill>
              <a:srgbClr val="52CBCC"/>
            </a:solidFill>
            <a:ln cap="flat" cmpd="sng" w="12700">
              <a:solidFill>
                <a:srgbClr val="52CBC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52"/>
            <p:cNvSpPr txBox="1"/>
            <p:nvPr/>
          </p:nvSpPr>
          <p:spPr>
            <a:xfrm>
              <a:off x="1" y="1142087"/>
              <a:ext cx="653400" cy="28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975" lIns="6975" spcFirstLastPara="1" rIns="6975" wrap="square" tIns="69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en-US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Cultivate</a:t>
              </a:r>
              <a:endParaRPr/>
            </a:p>
          </p:txBody>
        </p:sp>
        <p:sp>
          <p:nvSpPr>
            <p:cNvPr id="355" name="Google Shape;355;p52"/>
            <p:cNvSpPr/>
            <p:nvPr/>
          </p:nvSpPr>
          <p:spPr>
            <a:xfrm rot="5400000">
              <a:off x="5487179" y="-4018405"/>
              <a:ext cx="606900" cy="102744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0"/>
              </a:schemeClr>
            </a:solidFill>
            <a:ln cap="flat" cmpd="sng" w="12700">
              <a:solidFill>
                <a:srgbClr val="52CBC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52"/>
            <p:cNvSpPr txBox="1"/>
            <p:nvPr/>
          </p:nvSpPr>
          <p:spPr>
            <a:xfrm>
              <a:off x="653488" y="844966"/>
              <a:ext cx="10244700" cy="54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213350" spcFirstLastPara="1" rIns="19050" wrap="square" tIns="19050">
              <a:noAutofit/>
            </a:bodyPr>
            <a:lstStyle/>
            <a:p>
              <a:pPr indent="-285750" lvl="1" marL="2857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Char char="•"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Cultivate each Community’s Place in our Parks</a:t>
              </a:r>
              <a:endParaRPr/>
            </a:p>
          </p:txBody>
        </p:sp>
        <p:sp>
          <p:nvSpPr>
            <p:cNvPr id="357" name="Google Shape;357;p52"/>
            <p:cNvSpPr/>
            <p:nvPr/>
          </p:nvSpPr>
          <p:spPr>
            <a:xfrm rot="5400000">
              <a:off x="-140013" y="1769725"/>
              <a:ext cx="933600" cy="653400"/>
            </a:xfrm>
            <a:prstGeom prst="chevron">
              <a:avLst>
                <a:gd fmla="val 50000" name="adj"/>
              </a:avLst>
            </a:prstGeom>
            <a:solidFill>
              <a:srgbClr val="4CC38C"/>
            </a:solidFill>
            <a:ln cap="flat" cmpd="sng" w="12700">
              <a:solidFill>
                <a:srgbClr val="4CC38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52"/>
            <p:cNvSpPr txBox="1"/>
            <p:nvPr/>
          </p:nvSpPr>
          <p:spPr>
            <a:xfrm>
              <a:off x="1" y="1956369"/>
              <a:ext cx="653400" cy="28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975" lIns="6975" spcFirstLastPara="1" rIns="6975" wrap="square" tIns="69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en-US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Implement</a:t>
              </a:r>
              <a:endParaRPr/>
            </a:p>
          </p:txBody>
        </p:sp>
        <p:sp>
          <p:nvSpPr>
            <p:cNvPr id="359" name="Google Shape;359;p52"/>
            <p:cNvSpPr/>
            <p:nvPr/>
          </p:nvSpPr>
          <p:spPr>
            <a:xfrm rot="5400000">
              <a:off x="5487179" y="-3204125"/>
              <a:ext cx="606900" cy="102744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0"/>
              </a:schemeClr>
            </a:solidFill>
            <a:ln cap="flat" cmpd="sng" w="12700">
              <a:solidFill>
                <a:srgbClr val="4CC38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52"/>
            <p:cNvSpPr txBox="1"/>
            <p:nvPr/>
          </p:nvSpPr>
          <p:spPr>
            <a:xfrm>
              <a:off x="653488" y="1659247"/>
              <a:ext cx="10244700" cy="54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213350" spcFirstLastPara="1" rIns="19050" wrap="square" tIns="19050">
              <a:noAutofit/>
            </a:bodyPr>
            <a:lstStyle/>
            <a:p>
              <a:pPr indent="-285750" lvl="1" marL="2857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Char char="•"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Implement quality youth and intergenerational programming</a:t>
              </a:r>
              <a:endParaRPr/>
            </a:p>
          </p:txBody>
        </p:sp>
        <p:sp>
          <p:nvSpPr>
            <p:cNvPr id="361" name="Google Shape;361;p52"/>
            <p:cNvSpPr/>
            <p:nvPr/>
          </p:nvSpPr>
          <p:spPr>
            <a:xfrm rot="5400000">
              <a:off x="-140013" y="2584007"/>
              <a:ext cx="933600" cy="653400"/>
            </a:xfrm>
            <a:prstGeom prst="chevron">
              <a:avLst>
                <a:gd fmla="val 50000" name="adj"/>
              </a:avLst>
            </a:prstGeom>
            <a:solidFill>
              <a:srgbClr val="46BA4E"/>
            </a:solidFill>
            <a:ln cap="flat" cmpd="sng" w="12700">
              <a:solidFill>
                <a:srgbClr val="46BA4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52"/>
            <p:cNvSpPr txBox="1"/>
            <p:nvPr/>
          </p:nvSpPr>
          <p:spPr>
            <a:xfrm>
              <a:off x="1" y="2770651"/>
              <a:ext cx="653400" cy="28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975" lIns="6975" spcFirstLastPara="1" rIns="6975" wrap="square" tIns="69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en-US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Care</a:t>
              </a:r>
              <a:endParaRPr/>
            </a:p>
          </p:txBody>
        </p:sp>
        <p:sp>
          <p:nvSpPr>
            <p:cNvPr id="363" name="Google Shape;363;p52"/>
            <p:cNvSpPr/>
            <p:nvPr/>
          </p:nvSpPr>
          <p:spPr>
            <a:xfrm rot="5400000">
              <a:off x="5487179" y="-2389842"/>
              <a:ext cx="606900" cy="102744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0"/>
              </a:schemeClr>
            </a:solidFill>
            <a:ln cap="flat" cmpd="sng" w="12700">
              <a:solidFill>
                <a:srgbClr val="46BA4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52"/>
            <p:cNvSpPr txBox="1"/>
            <p:nvPr/>
          </p:nvSpPr>
          <p:spPr>
            <a:xfrm>
              <a:off x="653488" y="2473529"/>
              <a:ext cx="10244700" cy="54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213350" spcFirstLastPara="1" rIns="19050" wrap="square" tIns="19050">
              <a:noAutofit/>
            </a:bodyPr>
            <a:lstStyle/>
            <a:p>
              <a:pPr indent="-285750" lvl="1" marL="2857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Char char="•"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Care for park assets to meet evolving needs and practices</a:t>
              </a:r>
              <a:endParaRPr/>
            </a:p>
          </p:txBody>
        </p:sp>
        <p:sp>
          <p:nvSpPr>
            <p:cNvPr id="365" name="Google Shape;365;p52"/>
            <p:cNvSpPr/>
            <p:nvPr/>
          </p:nvSpPr>
          <p:spPr>
            <a:xfrm rot="5400000">
              <a:off x="-140012" y="3398288"/>
              <a:ext cx="933600" cy="653400"/>
            </a:xfrm>
            <a:prstGeom prst="chevron">
              <a:avLst>
                <a:gd fmla="val 50000" name="adj"/>
              </a:avLst>
            </a:prstGeom>
            <a:solidFill>
              <a:srgbClr val="6FAB46"/>
            </a:solidFill>
            <a:ln cap="flat" cmpd="sng" w="12700">
              <a:solidFill>
                <a:srgbClr val="6FAB4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52"/>
            <p:cNvSpPr txBox="1"/>
            <p:nvPr/>
          </p:nvSpPr>
          <p:spPr>
            <a:xfrm>
              <a:off x="1" y="3584932"/>
              <a:ext cx="653400" cy="28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975" lIns="6975" spcFirstLastPara="1" rIns="6975" wrap="square" tIns="69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en-US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Steward</a:t>
              </a:r>
              <a:endParaRPr/>
            </a:p>
          </p:txBody>
        </p:sp>
        <p:sp>
          <p:nvSpPr>
            <p:cNvPr id="367" name="Google Shape;367;p52"/>
            <p:cNvSpPr/>
            <p:nvPr/>
          </p:nvSpPr>
          <p:spPr>
            <a:xfrm rot="5400000">
              <a:off x="5487179" y="-1575560"/>
              <a:ext cx="606900" cy="102744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0"/>
              </a:schemeClr>
            </a:solidFill>
            <a:ln cap="flat" cmpd="sng" w="12700">
              <a:solidFill>
                <a:srgbClr val="6FAB4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52"/>
            <p:cNvSpPr txBox="1"/>
            <p:nvPr/>
          </p:nvSpPr>
          <p:spPr>
            <a:xfrm>
              <a:off x="653488" y="3287811"/>
              <a:ext cx="10244700" cy="54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213350" spcFirstLastPara="1" rIns="19050" wrap="square" tIns="19050">
              <a:noAutofit/>
            </a:bodyPr>
            <a:lstStyle/>
            <a:p>
              <a:pPr indent="-285750" lvl="1" marL="2857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Char char="•"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Steward our natural resources</a:t>
              </a: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53"/>
          <p:cNvSpPr txBox="1"/>
          <p:nvPr>
            <p:ph type="title"/>
          </p:nvPr>
        </p:nvSpPr>
        <p:spPr>
          <a:xfrm>
            <a:off x="3924300" y="1641752"/>
            <a:ext cx="46053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/>
              <a:t>MPRB Tree Planting 2022</a:t>
            </a:r>
            <a:endParaRPr/>
          </a:p>
        </p:txBody>
      </p:sp>
      <p:pic>
        <p:nvPicPr>
          <p:cNvPr descr="Map&#10;&#10;Description automatically generated" id="375" name="Google Shape;375;p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2334"/>
          <a:stretch/>
        </p:blipFill>
        <p:spPr>
          <a:xfrm>
            <a:off x="0" y="10"/>
            <a:ext cx="34098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6" name="Google Shape;376;p53"/>
          <p:cNvGrpSpPr/>
          <p:nvPr/>
        </p:nvGrpSpPr>
        <p:grpSpPr>
          <a:xfrm>
            <a:off x="2772963" y="0"/>
            <a:ext cx="663181" cy="6858001"/>
            <a:chOff x="3697284" y="0"/>
            <a:chExt cx="884241" cy="6858001"/>
          </a:xfrm>
        </p:grpSpPr>
        <p:sp>
          <p:nvSpPr>
            <p:cNvPr id="377" name="Google Shape;377;p53"/>
            <p:cNvSpPr/>
            <p:nvPr/>
          </p:nvSpPr>
          <p:spPr>
            <a:xfrm flipH="1" rot="-5400000">
              <a:off x="705641" y="2991642"/>
              <a:ext cx="6858001" cy="874716"/>
            </a:xfrm>
            <a:custGeom>
              <a:rect b="b" l="l" r="r" t="t"/>
              <a:pathLst>
                <a:path extrusionOk="0" h="874716" w="6858001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rotWithShape="0" algn="l" dist="152400">
                <a:srgbClr val="000000">
                  <a:alpha val="98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53"/>
            <p:cNvSpPr/>
            <p:nvPr/>
          </p:nvSpPr>
          <p:spPr>
            <a:xfrm flipH="1" rot="-5400000">
              <a:off x="715166" y="2991642"/>
              <a:ext cx="6858001" cy="874716"/>
            </a:xfrm>
            <a:custGeom>
              <a:rect b="b" l="l" r="r" t="t"/>
              <a:pathLst>
                <a:path extrusionOk="0" h="874716" w="6858001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tile algn="tl" flip="none" tx="0" sx="100000" ty="0" sy="100000"/>
            </a:blipFill>
            <a:ln>
              <a:noFill/>
            </a:ln>
            <a:effectLst>
              <a:outerShdw blurRad="381000" rotWithShape="0" algn="l" dist="152400">
                <a:srgbClr val="000000">
                  <a:alpha val="98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9" name="Google Shape;379;p53"/>
          <p:cNvSpPr txBox="1"/>
          <p:nvPr>
            <p:ph idx="2" type="body"/>
          </p:nvPr>
        </p:nvSpPr>
        <p:spPr>
          <a:xfrm>
            <a:off x="3967026" y="3174900"/>
            <a:ext cx="4605300" cy="26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34289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400"/>
              <a:t>$1,000,000 allocated</a:t>
            </a:r>
            <a:endParaRPr/>
          </a:p>
          <a:p>
            <a:pPr indent="1524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400"/>
          </a:p>
          <a:p>
            <a:pPr indent="34289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400"/>
              <a:t>9,000 trees </a:t>
            </a:r>
            <a:endParaRPr/>
          </a:p>
          <a:p>
            <a:pPr indent="1524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400"/>
          </a:p>
          <a:p>
            <a:pPr indent="34289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400"/>
              <a:t>72% native, 51 varieties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/>
          </a:p>
          <a:p>
            <a:pPr indent="1524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400"/>
          </a:p>
          <a:p>
            <a:pPr indent="1524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tanding on a bridge&#10;&#10;Description automatically generated with medium confidence" id="384" name="Google Shape;384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601" l="0" r="0" t="18379"/>
          <a:stretch/>
        </p:blipFill>
        <p:spPr>
          <a:xfrm>
            <a:off x="-126492" y="0"/>
            <a:ext cx="914170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4"/>
          <p:cNvSpPr/>
          <p:nvPr/>
        </p:nvSpPr>
        <p:spPr>
          <a:xfrm>
            <a:off x="0" y="4023809"/>
            <a:ext cx="8262707" cy="2262375"/>
          </a:xfrm>
          <a:custGeom>
            <a:rect b="b" l="l" r="r" t="t"/>
            <a:pathLst>
              <a:path extrusionOk="0" h="2262375" w="11016943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rgbClr val="262626">
              <a:alpha val="8784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54"/>
          <p:cNvSpPr txBox="1"/>
          <p:nvPr>
            <p:ph type="title"/>
          </p:nvPr>
        </p:nvSpPr>
        <p:spPr>
          <a:xfrm>
            <a:off x="463546" y="4185749"/>
            <a:ext cx="6949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/>
              <a:t>Repeal Resolution 2020-232 </a:t>
            </a:r>
            <a:endParaRPr/>
          </a:p>
        </p:txBody>
      </p:sp>
      <p:sp>
        <p:nvSpPr>
          <p:cNvPr id="387" name="Google Shape;387;p54"/>
          <p:cNvSpPr txBox="1"/>
          <p:nvPr>
            <p:ph idx="1" type="body"/>
          </p:nvPr>
        </p:nvSpPr>
        <p:spPr>
          <a:xfrm>
            <a:off x="463547" y="4856921"/>
            <a:ext cx="7173600" cy="12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/>
              <a:t>Restores park police ability to request MPD assistance at permitted park events (Medtronic 	Marathon, etc)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/>
              <a:t>Restores ability for park police to respond to nonviolent calls for help from MPD as needed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392" name="Google Shape;392;p55"/>
          <p:cNvPicPr preferRelativeResize="0"/>
          <p:nvPr/>
        </p:nvPicPr>
        <p:blipFill rotWithShape="1">
          <a:blip r:embed="rId3">
            <a:alphaModFix/>
          </a:blip>
          <a:srcRect b="12793" l="0" r="0" t="0"/>
          <a:stretch/>
        </p:blipFill>
        <p:spPr>
          <a:xfrm>
            <a:off x="15" y="10"/>
            <a:ext cx="9143987" cy="685799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E7E6E6">
                  <a:alpha val="67843"/>
                </a:srgbClr>
              </a:gs>
              <a:gs pos="10000">
                <a:srgbClr val="E7E6E6">
                  <a:alpha val="67843"/>
                </a:srgbClr>
              </a:gs>
              <a:gs pos="85000">
                <a:srgbClr val="E7E6E6">
                  <a:alpha val="96862"/>
                </a:srgbClr>
              </a:gs>
              <a:gs pos="100000">
                <a:srgbClr val="E7E6E6">
                  <a:alpha val="96862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55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Shaffer Policy Amendments to Date</a:t>
            </a:r>
            <a:endParaRPr/>
          </a:p>
        </p:txBody>
      </p:sp>
      <p:grpSp>
        <p:nvGrpSpPr>
          <p:cNvPr id="395" name="Google Shape;395;p55"/>
          <p:cNvGrpSpPr/>
          <p:nvPr/>
        </p:nvGrpSpPr>
        <p:grpSpPr>
          <a:xfrm>
            <a:off x="1939698" y="1828600"/>
            <a:ext cx="5264600" cy="4345324"/>
            <a:chOff x="1748064" y="2975"/>
            <a:chExt cx="7019466" cy="4345324"/>
          </a:xfrm>
        </p:grpSpPr>
        <p:sp>
          <p:nvSpPr>
            <p:cNvPr id="396" name="Google Shape;396;p55"/>
            <p:cNvSpPr/>
            <p:nvPr/>
          </p:nvSpPr>
          <p:spPr>
            <a:xfrm>
              <a:off x="1748064" y="2975"/>
              <a:ext cx="3342600" cy="2005500"/>
            </a:xfrm>
            <a:prstGeom prst="rect">
              <a:avLst/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55"/>
            <p:cNvSpPr txBox="1"/>
            <p:nvPr/>
          </p:nvSpPr>
          <p:spPr>
            <a:xfrm>
              <a:off x="1748064" y="2975"/>
              <a:ext cx="3342600" cy="200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7625" lIns="87625" spcFirstLastPara="1" rIns="87625" wrap="square" tIns="8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lang="en-US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Climate Action to Legislative Agenda - Passed</a:t>
              </a:r>
              <a:endParaRPr/>
            </a:p>
          </p:txBody>
        </p:sp>
        <p:sp>
          <p:nvSpPr>
            <p:cNvPr id="398" name="Google Shape;398;p55"/>
            <p:cNvSpPr/>
            <p:nvPr/>
          </p:nvSpPr>
          <p:spPr>
            <a:xfrm>
              <a:off x="5424930" y="2975"/>
              <a:ext cx="3342600" cy="2005500"/>
            </a:xfrm>
            <a:prstGeom prst="rect">
              <a:avLst/>
            </a:prstGeom>
            <a:solidFill>
              <a:srgbClr val="50C9B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55"/>
            <p:cNvSpPr txBox="1"/>
            <p:nvPr/>
          </p:nvSpPr>
          <p:spPr>
            <a:xfrm>
              <a:off x="5424930" y="2975"/>
              <a:ext cx="3342600" cy="200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7625" lIns="87625" spcFirstLastPara="1" rIns="87625" wrap="square" tIns="8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lang="en-US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Pedestrian safety at Bde Maka Ska within Sailing School Contract Renewal - Passed</a:t>
              </a:r>
              <a:endParaRPr/>
            </a:p>
          </p:txBody>
        </p:sp>
        <p:sp>
          <p:nvSpPr>
            <p:cNvPr id="400" name="Google Shape;400;p55"/>
            <p:cNvSpPr/>
            <p:nvPr/>
          </p:nvSpPr>
          <p:spPr>
            <a:xfrm>
              <a:off x="1748064" y="2342799"/>
              <a:ext cx="3342600" cy="2005500"/>
            </a:xfrm>
            <a:prstGeom prst="rect">
              <a:avLst/>
            </a:prstGeom>
            <a:solidFill>
              <a:srgbClr val="48BD6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55"/>
            <p:cNvSpPr txBox="1"/>
            <p:nvPr/>
          </p:nvSpPr>
          <p:spPr>
            <a:xfrm>
              <a:off x="1748064" y="2342799"/>
              <a:ext cx="3342600" cy="200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7625" lIns="87625" spcFirstLastPara="1" rIns="87625" wrap="square" tIns="8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lang="en-US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Speed of Multi-Modal Transportation within MPRB Scooter/Bike Contract - Passed</a:t>
              </a:r>
              <a:endParaRPr/>
            </a:p>
          </p:txBody>
        </p:sp>
        <p:sp>
          <p:nvSpPr>
            <p:cNvPr id="402" name="Google Shape;402;p55"/>
            <p:cNvSpPr/>
            <p:nvPr/>
          </p:nvSpPr>
          <p:spPr>
            <a:xfrm>
              <a:off x="5424930" y="2342799"/>
              <a:ext cx="3342600" cy="2005500"/>
            </a:xfrm>
            <a:prstGeom prst="rect">
              <a:avLst/>
            </a:prstGeom>
            <a:solidFill>
              <a:srgbClr val="6FAB4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55"/>
            <p:cNvSpPr txBox="1"/>
            <p:nvPr/>
          </p:nvSpPr>
          <p:spPr>
            <a:xfrm>
              <a:off x="5424930" y="2342799"/>
              <a:ext cx="3342600" cy="200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7625" lIns="87625" spcFirstLastPara="1" rIns="87625" wrap="square" tIns="8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lang="en-US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Reimbursement for Reduced Access at Cedar Lake South Beach  - SWLRT Permit for Cedar Lake Road Closing - Failed</a:t>
              </a:r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6"/>
          <p:cNvSpPr/>
          <p:nvPr/>
        </p:nvSpPr>
        <p:spPr>
          <a:xfrm>
            <a:off x="0" y="0"/>
            <a:ext cx="91419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56"/>
          <p:cNvSpPr/>
          <p:nvPr/>
        </p:nvSpPr>
        <p:spPr>
          <a:xfrm flipH="1">
            <a:off x="632017" y="1766812"/>
            <a:ext cx="616869" cy="4232694"/>
          </a:xfrm>
          <a:custGeom>
            <a:rect b="b" l="l" r="r" t="t"/>
            <a:pathLst>
              <a:path extrusionOk="0" h="2732" w="491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56"/>
          <p:cNvSpPr/>
          <p:nvPr/>
        </p:nvSpPr>
        <p:spPr>
          <a:xfrm flipH="1">
            <a:off x="632016" y="1423780"/>
            <a:ext cx="515816" cy="3820238"/>
          </a:xfrm>
          <a:custGeom>
            <a:rect b="b" l="l" r="r" t="t"/>
            <a:pathLst>
              <a:path extrusionOk="0" h="2447" w="414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rgbClr val="2F549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56"/>
          <p:cNvSpPr/>
          <p:nvPr/>
        </p:nvSpPr>
        <p:spPr>
          <a:xfrm flipH="1">
            <a:off x="887432" y="1239381"/>
            <a:ext cx="260400" cy="3699708"/>
          </a:xfrm>
          <a:custGeom>
            <a:rect b="b" l="l" r="r" t="t"/>
            <a:pathLst>
              <a:path extrusionOk="0" h="2358" w="209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56"/>
          <p:cNvSpPr/>
          <p:nvPr/>
        </p:nvSpPr>
        <p:spPr>
          <a:xfrm flipH="1">
            <a:off x="887325" y="1230651"/>
            <a:ext cx="7656600" cy="353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56"/>
          <p:cNvSpPr txBox="1"/>
          <p:nvPr>
            <p:ph type="title"/>
          </p:nvPr>
        </p:nvSpPr>
        <p:spPr>
          <a:xfrm>
            <a:off x="1403248" y="1607809"/>
            <a:ext cx="6927000" cy="195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</a:pPr>
            <a:r>
              <a:rPr lang="en-US" sz="5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Lowry Hill Park Update</a:t>
            </a:r>
            <a:br>
              <a:rPr lang="en-US" sz="6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6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832" r="9209" t="0"/>
          <a:stretch/>
        </p:blipFill>
        <p:spPr>
          <a:xfrm>
            <a:off x="4133692" y="523804"/>
            <a:ext cx="5010309" cy="569604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57"/>
          <p:cNvSpPr/>
          <p:nvPr/>
        </p:nvSpPr>
        <p:spPr>
          <a:xfrm>
            <a:off x="1" y="523805"/>
            <a:ext cx="5850331" cy="5696020"/>
          </a:xfrm>
          <a:custGeom>
            <a:rect b="b" l="l" r="r" t="t"/>
            <a:pathLst>
              <a:path extrusionOk="0" h="5696020" w="7800441">
                <a:moveTo>
                  <a:pt x="0" y="0"/>
                </a:moveTo>
                <a:lnTo>
                  <a:pt x="7800441" y="0"/>
                </a:lnTo>
                <a:lnTo>
                  <a:pt x="5037161" y="5696020"/>
                </a:lnTo>
                <a:lnTo>
                  <a:pt x="0" y="569602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57"/>
          <p:cNvSpPr txBox="1"/>
          <p:nvPr>
            <p:ph type="title"/>
          </p:nvPr>
        </p:nvSpPr>
        <p:spPr>
          <a:xfrm>
            <a:off x="630935" y="914400"/>
            <a:ext cx="3834000" cy="1095300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Calibri"/>
              <a:buNone/>
            </a:pPr>
            <a:r>
              <a:rPr b="1" lang="en-US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Cedar-Isles Master Planning</a:t>
            </a:r>
            <a:endParaRPr b="1"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57"/>
          <p:cNvSpPr txBox="1"/>
          <p:nvPr>
            <p:ph idx="1" type="body"/>
          </p:nvPr>
        </p:nvSpPr>
        <p:spPr>
          <a:xfrm>
            <a:off x="630936" y="2333625"/>
            <a:ext cx="3283800" cy="3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1" lang="en-US" sz="1400">
                <a:solidFill>
                  <a:srgbClr val="FFFFFF"/>
                </a:solidFill>
              </a:rPr>
              <a:t>Highlights of Work to Date: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FFFFFF"/>
                </a:solidFill>
              </a:rPr>
              <a:t>Water Quality Work Group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FFFFFF"/>
                </a:solidFill>
              </a:rPr>
              <a:t>Board allocation of $50,000 to add Ecologist 	Consultant to work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FFFFFF"/>
                </a:solidFill>
              </a:rPr>
              <a:t>Tremendous public engagement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1" lang="en-US" sz="1400">
                <a:solidFill>
                  <a:srgbClr val="FFFFFF"/>
                </a:solidFill>
              </a:rPr>
              <a:t>Timeline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FFFFFF"/>
                </a:solidFill>
              </a:rPr>
              <a:t>May/June 2022 – Preferred Design plan released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FFFFFF"/>
                </a:solidFill>
              </a:rPr>
              <a:t>Summer 2022- more public feedback/CAC 	input/design edits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FFFFFF"/>
                </a:solidFill>
              </a:rPr>
              <a:t>Fall 2022 – Draft Design with edits followed by a 30-	day public comment time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FFFFFF"/>
                </a:solidFill>
              </a:rPr>
              <a:t>Winter 2022/2023 – MPRB board approval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8"/>
          <p:cNvSpPr/>
          <p:nvPr/>
        </p:nvSpPr>
        <p:spPr>
          <a:xfrm>
            <a:off x="1143" y="0"/>
            <a:ext cx="91419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iagram, map&#10;&#10;Description automatically generated" id="428" name="Google Shape;428;p5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3078" l="0" r="0" t="8187"/>
          <a:stretch/>
        </p:blipFill>
        <p:spPr>
          <a:xfrm>
            <a:off x="15" y="1282"/>
            <a:ext cx="9144000" cy="68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9"/>
          <p:cNvSpPr/>
          <p:nvPr/>
        </p:nvSpPr>
        <p:spPr>
          <a:xfrm>
            <a:off x="245660" y="4572000"/>
            <a:ext cx="5293800" cy="1964400"/>
          </a:xfrm>
          <a:prstGeom prst="rect">
            <a:avLst/>
          </a:prstGeom>
          <a:solidFill>
            <a:srgbClr val="3B4857">
              <a:alpha val="949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59"/>
          <p:cNvSpPr txBox="1"/>
          <p:nvPr>
            <p:ph type="title"/>
          </p:nvPr>
        </p:nvSpPr>
        <p:spPr>
          <a:xfrm>
            <a:off x="393192" y="4767072"/>
            <a:ext cx="4945800" cy="16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br>
              <a:rPr lang="en-US" sz="4800">
                <a:solidFill>
                  <a:srgbClr val="FFFFFF"/>
                </a:solidFill>
              </a:rPr>
            </a:br>
            <a:r>
              <a:rPr lang="en-US" sz="4800">
                <a:solidFill>
                  <a:srgbClr val="FFFFFF"/>
                </a:solidFill>
              </a:rPr>
              <a:t>Thomas Lowry Park</a:t>
            </a:r>
            <a:br>
              <a:rPr lang="en-US" sz="4800">
                <a:solidFill>
                  <a:srgbClr val="FFFFFF"/>
                </a:solidFill>
              </a:rPr>
            </a:br>
            <a:endParaRPr sz="4800">
              <a:solidFill>
                <a:srgbClr val="FFFFFF"/>
              </a:solidFill>
            </a:endParaRPr>
          </a:p>
        </p:txBody>
      </p:sp>
      <p:pic>
        <p:nvPicPr>
          <p:cNvPr descr="A picture containing tree, outdoor, grass, sky&#10;&#10;Description automatically generated" id="435" name="Google Shape;435;p59"/>
          <p:cNvPicPr preferRelativeResize="0"/>
          <p:nvPr/>
        </p:nvPicPr>
        <p:blipFill rotWithShape="1">
          <a:blip r:embed="rId3">
            <a:alphaModFix/>
          </a:blip>
          <a:srcRect b="0" l="0" r="0" t="22408"/>
          <a:stretch/>
        </p:blipFill>
        <p:spPr>
          <a:xfrm>
            <a:off x="245660" y="321733"/>
            <a:ext cx="5293732" cy="4107392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9"/>
          <p:cNvSpPr/>
          <p:nvPr/>
        </p:nvSpPr>
        <p:spPr>
          <a:xfrm>
            <a:off x="5650991" y="321732"/>
            <a:ext cx="3251700" cy="62145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59"/>
          <p:cNvSpPr txBox="1"/>
          <p:nvPr>
            <p:ph idx="1" type="body"/>
          </p:nvPr>
        </p:nvSpPr>
        <p:spPr>
          <a:xfrm>
            <a:off x="6021989" y="917725"/>
            <a:ext cx="2568600" cy="48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•"/>
            </a:pPr>
            <a:r>
              <a:rPr lang="en-US" sz="3600">
                <a:solidFill>
                  <a:srgbClr val="FFFFFF"/>
                </a:solidFill>
              </a:rPr>
              <a:t>Seven Pools restoration, fall 2021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0"/>
              <a:buChar char="•"/>
            </a:pPr>
            <a:r>
              <a:rPr lang="en-US" sz="3600">
                <a:solidFill>
                  <a:srgbClr val="FFFFFF"/>
                </a:solidFill>
              </a:rPr>
              <a:t>New pavers for path complete, spring/summer 2022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60"/>
          <p:cNvSpPr txBox="1"/>
          <p:nvPr>
            <p:ph type="ctrTitle"/>
          </p:nvPr>
        </p:nvSpPr>
        <p:spPr>
          <a:xfrm>
            <a:off x="628649" y="4428000"/>
            <a:ext cx="4607700" cy="14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Calibri"/>
              <a:buNone/>
            </a:pPr>
            <a:r>
              <a:rPr lang="en-US" sz="4300">
                <a:solidFill>
                  <a:schemeClr val="lt1"/>
                </a:solidFill>
              </a:rPr>
              <a:t> </a:t>
            </a:r>
            <a:br>
              <a:rPr lang="en-US" sz="4300">
                <a:solidFill>
                  <a:schemeClr val="lt1"/>
                </a:solidFill>
              </a:rPr>
            </a:br>
            <a:endParaRPr sz="4300">
              <a:solidFill>
                <a:schemeClr val="lt1"/>
              </a:solidFill>
            </a:endParaRPr>
          </a:p>
        </p:txBody>
      </p:sp>
      <p:sp>
        <p:nvSpPr>
          <p:cNvPr id="444" name="Google Shape;444;p60"/>
          <p:cNvSpPr txBox="1"/>
          <p:nvPr>
            <p:ph idx="1" type="subTitle"/>
          </p:nvPr>
        </p:nvSpPr>
        <p:spPr>
          <a:xfrm>
            <a:off x="5894785" y="4716472"/>
            <a:ext cx="2620500" cy="101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0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eshaffer@minneapolisparks.org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000">
                <a:solidFill>
                  <a:schemeClr val="lt1"/>
                </a:solidFill>
              </a:rPr>
              <a:t>m: 612-791-3701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000">
                <a:solidFill>
                  <a:schemeClr val="lt1"/>
                </a:solidFill>
              </a:rPr>
              <a:t>Facebook: Elizabeth Shaffer for Parks</a:t>
            </a:r>
            <a:endParaRPr/>
          </a:p>
        </p:txBody>
      </p:sp>
      <p:pic>
        <p:nvPicPr>
          <p:cNvPr descr="A person with long hair&#10;&#10;Description automatically generated with low confidence" id="445" name="Google Shape;445;p60"/>
          <p:cNvPicPr preferRelativeResize="0"/>
          <p:nvPr/>
        </p:nvPicPr>
        <p:blipFill rotWithShape="1">
          <a:blip r:embed="rId4">
            <a:alphaModFix/>
          </a:blip>
          <a:srcRect b="0" l="2856" r="0" t="0"/>
          <a:stretch/>
        </p:blipFill>
        <p:spPr>
          <a:xfrm>
            <a:off x="15" y="-1"/>
            <a:ext cx="9144000" cy="2988684"/>
          </a:xfrm>
          <a:custGeom>
            <a:rect b="b" l="l" r="r" t="t"/>
            <a:pathLst>
              <a:path extrusionOk="0" h="3984912" w="12192000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446" name="Google Shape;446;p60"/>
          <p:cNvGrpSpPr/>
          <p:nvPr/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447" name="Google Shape;447;p60"/>
            <p:cNvSpPr/>
            <p:nvPr/>
          </p:nvSpPr>
          <p:spPr>
            <a:xfrm>
              <a:off x="0" y="2959818"/>
              <a:ext cx="12192000" cy="757168"/>
            </a:xfrm>
            <a:custGeom>
              <a:rect b="b" l="l" r="r" t="t"/>
              <a:pathLst>
                <a:path extrusionOk="0" h="757168" w="12192000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rotWithShape="0" algn="t" dir="5400000" dist="152400">
                <a:srgbClr val="000000">
                  <a:alpha val="98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60"/>
            <p:cNvSpPr/>
            <p:nvPr/>
          </p:nvSpPr>
          <p:spPr>
            <a:xfrm>
              <a:off x="0" y="2959818"/>
              <a:ext cx="12192000" cy="757168"/>
            </a:xfrm>
            <a:custGeom>
              <a:rect b="b" l="l" r="r" t="t"/>
              <a:pathLst>
                <a:path extrusionOk="0" h="757168" w="12192000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 rotWithShape="1">
              <a:blip r:embed="rId5">
                <a:alphaModFix amt="57000"/>
              </a:blip>
              <a:tile algn="tl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1"/>
          <p:cNvSpPr txBox="1"/>
          <p:nvPr>
            <p:ph type="title"/>
          </p:nvPr>
        </p:nvSpPr>
        <p:spPr>
          <a:xfrm>
            <a:off x="228600" y="315229"/>
            <a:ext cx="8686800" cy="9168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lang="en-US"/>
              <a:t>Elections &amp; Terms</a:t>
            </a:r>
            <a:endParaRPr/>
          </a:p>
        </p:txBody>
      </p:sp>
      <p:sp>
        <p:nvSpPr>
          <p:cNvPr id="454" name="Google Shape;454;p61"/>
          <p:cNvSpPr txBox="1"/>
          <p:nvPr>
            <p:ph idx="1" type="body"/>
          </p:nvPr>
        </p:nvSpPr>
        <p:spPr>
          <a:xfrm>
            <a:off x="457200" y="1232035"/>
            <a:ext cx="8229600" cy="4157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10000"/>
          </a:bodyPr>
          <a:lstStyle/>
          <a:p>
            <a:pPr indent="-380047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3900"/>
              <a:buFont typeface="Goudy Bookletter 1911"/>
              <a:buChar char="•"/>
            </a:pPr>
            <a:r>
              <a:rPr lang="en-US" sz="3900">
                <a:latin typeface="Goudy Bookletter 1911"/>
                <a:ea typeface="Goudy Bookletter 1911"/>
                <a:cs typeface="Goudy Bookletter 1911"/>
                <a:sym typeface="Goudy Bookletter 1911"/>
              </a:rPr>
              <a:t>Board members serve 2-year terms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80047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3900"/>
              <a:buFont typeface="Goudy Bookletter 1911"/>
              <a:buChar char="•"/>
            </a:pPr>
            <a:r>
              <a:rPr lang="en-US" sz="3900">
                <a:latin typeface="Goudy Bookletter 1911"/>
                <a:ea typeface="Goudy Bookletter 1911"/>
                <a:cs typeface="Goudy Bookletter 1911"/>
                <a:sym typeface="Goudy Bookletter 1911"/>
              </a:rPr>
              <a:t>Maximum 3 consecutive terms 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80047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3900"/>
              <a:buFont typeface="Goudy Bookletter 1911"/>
              <a:buChar char="•"/>
            </a:pPr>
            <a:r>
              <a:rPr lang="en-US" sz="3900">
                <a:latin typeface="Goudy Bookletter 1911"/>
                <a:ea typeface="Goudy Bookletter 1911"/>
                <a:cs typeface="Goudy Bookletter 1911"/>
                <a:sym typeface="Goudy Bookletter 1911"/>
              </a:rPr>
              <a:t>Special thanks to departing members: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50837" lvl="1" marL="7747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3500"/>
              <a:buFont typeface="Goudy Bookletter 1911"/>
              <a:buChar char="•"/>
            </a:pPr>
            <a:r>
              <a:rPr lang="en-US" sz="3500">
                <a:latin typeface="Goudy Bookletter 1911"/>
                <a:ea typeface="Goudy Bookletter 1911"/>
                <a:cs typeface="Goudy Bookletter 1911"/>
                <a:sym typeface="Goudy Bookletter 1911"/>
              </a:rPr>
              <a:t>Toni D’Eramo 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50837" lvl="1" marL="7747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3500"/>
              <a:buFont typeface="Goudy Bookletter 1911"/>
              <a:buChar char="•"/>
            </a:pPr>
            <a:r>
              <a:rPr lang="en-US" sz="3500">
                <a:latin typeface="Goudy Bookletter 1911"/>
                <a:ea typeface="Goudy Bookletter 1911"/>
                <a:cs typeface="Goudy Bookletter 1911"/>
                <a:sym typeface="Goudy Bookletter 1911"/>
              </a:rPr>
              <a:t>Robert Hinck</a:t>
            </a:r>
            <a:endParaRPr sz="35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50837" lvl="1" marL="7747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3500"/>
              <a:buFont typeface="Goudy Bookletter 1911"/>
              <a:buChar char="•"/>
            </a:pPr>
            <a:r>
              <a:rPr lang="en-US" sz="3500">
                <a:latin typeface="Goudy Bookletter 1911"/>
                <a:ea typeface="Goudy Bookletter 1911"/>
                <a:cs typeface="Goudy Bookletter 1911"/>
                <a:sym typeface="Goudy Bookletter 1911"/>
              </a:rPr>
              <a:t>Craig Wilson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>
            <p:ph type="title"/>
          </p:nvPr>
        </p:nvSpPr>
        <p:spPr>
          <a:xfrm>
            <a:off x="228600" y="315229"/>
            <a:ext cx="86868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400"/>
              <a:buFont typeface="Libre Caslon Text"/>
              <a:buNone/>
            </a:pPr>
            <a:r>
              <a:rPr lang="en-US" sz="5400"/>
              <a:t>Chas Scheiderer</a:t>
            </a:r>
            <a:endParaRPr/>
          </a:p>
        </p:txBody>
      </p:sp>
      <p:sp>
        <p:nvSpPr>
          <p:cNvPr id="150" name="Google Shape;150;p26"/>
          <p:cNvSpPr txBox="1"/>
          <p:nvPr>
            <p:ph idx="1" type="body"/>
          </p:nvPr>
        </p:nvSpPr>
        <p:spPr>
          <a:xfrm>
            <a:off x="457200" y="12756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3200"/>
              <a:buNone/>
            </a:pP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President</a:t>
            </a:r>
            <a:endParaRPr sz="3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3200"/>
              <a:buNone/>
            </a:pP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Lowry Hill Neighborhood Association</a:t>
            </a:r>
            <a:endParaRPr sz="3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</p:txBody>
      </p:sp>
      <p:pic>
        <p:nvPicPr>
          <p:cNvPr id="151" name="Google Shape;15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7405" y="2455088"/>
            <a:ext cx="2609174" cy="3904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2"/>
          <p:cNvSpPr txBox="1"/>
          <p:nvPr>
            <p:ph type="title"/>
          </p:nvPr>
        </p:nvSpPr>
        <p:spPr>
          <a:xfrm>
            <a:off x="228600" y="315229"/>
            <a:ext cx="8686800" cy="9168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C2A1F"/>
              </a:buClr>
              <a:buSzPts val="5000"/>
              <a:buFont typeface="Libre Caslon Text"/>
              <a:buNone/>
            </a:pPr>
            <a:r>
              <a:rPr lang="en-US">
                <a:solidFill>
                  <a:srgbClr val="6C2A1F"/>
                </a:solidFill>
              </a:rPr>
              <a:t>Continuing </a:t>
            </a:r>
            <a:r>
              <a:rPr b="0" i="0" lang="en-US" sz="5000" u="none" cap="none" strike="noStrike">
                <a:solidFill>
                  <a:srgbClr val="6C2A1F"/>
                </a:solidFill>
                <a:latin typeface="Libre Caslon Text"/>
                <a:ea typeface="Libre Caslon Text"/>
                <a:cs typeface="Libre Caslon Text"/>
                <a:sym typeface="Libre Caslon Text"/>
              </a:rPr>
              <a:t>board members</a:t>
            </a:r>
            <a:endParaRPr/>
          </a:p>
        </p:txBody>
      </p:sp>
      <p:sp>
        <p:nvSpPr>
          <p:cNvPr id="460" name="Google Shape;460;p62"/>
          <p:cNvSpPr txBox="1"/>
          <p:nvPr>
            <p:ph idx="1" type="body"/>
          </p:nvPr>
        </p:nvSpPr>
        <p:spPr>
          <a:xfrm>
            <a:off x="457200" y="1232035"/>
            <a:ext cx="8229600" cy="5168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3619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3500"/>
              <a:buFont typeface="Goudy Bookletter 1911"/>
              <a:buChar char="•"/>
            </a:pPr>
            <a:r>
              <a:rPr lang="en-US" sz="3500">
                <a:latin typeface="Goudy Bookletter 1911"/>
                <a:ea typeface="Goudy Bookletter 1911"/>
                <a:cs typeface="Goudy Bookletter 1911"/>
                <a:sym typeface="Goudy Bookletter 1911"/>
              </a:rPr>
              <a:t>Will serve 2nd year of 2-year term</a:t>
            </a:r>
            <a:endParaRPr sz="43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533400" lvl="1" marL="97155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2700"/>
              <a:buFont typeface="Goudy Bookletter 1911"/>
              <a:buAutoNum type="arabicPeriod"/>
            </a:pPr>
            <a:r>
              <a:rPr lang="en-US" sz="2700">
                <a:latin typeface="Goudy Bookletter 1911"/>
                <a:ea typeface="Goudy Bookletter 1911"/>
                <a:cs typeface="Goudy Bookletter 1911"/>
                <a:sym typeface="Goudy Bookletter 1911"/>
              </a:rPr>
              <a:t>Jackie Brown-Baylor</a:t>
            </a:r>
            <a:endParaRPr sz="35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533400" lvl="1" marL="97155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2700"/>
              <a:buFont typeface="Goudy Bookletter 1911"/>
              <a:buAutoNum type="arabicPeriod"/>
            </a:pPr>
            <a:r>
              <a:rPr lang="en-US" sz="2700">
                <a:latin typeface="Goudy Bookletter 1911"/>
                <a:ea typeface="Goudy Bookletter 1911"/>
                <a:cs typeface="Goudy Bookletter 1911"/>
                <a:sym typeface="Goudy Bookletter 1911"/>
              </a:rPr>
              <a:t>Tyler Eckland-Kouba</a:t>
            </a:r>
            <a:endParaRPr sz="27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533400" lvl="1" marL="97155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2700"/>
              <a:buFont typeface="Goudy Bookletter 1911"/>
              <a:buAutoNum type="arabicPeriod"/>
            </a:pPr>
            <a:r>
              <a:rPr lang="en-US" sz="2700">
                <a:latin typeface="Goudy Bookletter 1911"/>
                <a:ea typeface="Goudy Bookletter 1911"/>
                <a:cs typeface="Goudy Bookletter 1911"/>
                <a:sym typeface="Goudy Bookletter 1911"/>
              </a:rPr>
              <a:t>Chad Harkin</a:t>
            </a:r>
            <a:endParaRPr sz="35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533400" lvl="1" marL="97155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2700"/>
              <a:buFont typeface="Goudy Bookletter 1911"/>
              <a:buAutoNum type="arabicPeriod"/>
            </a:pPr>
            <a:r>
              <a:rPr lang="en-US" sz="2700">
                <a:latin typeface="Goudy Bookletter 1911"/>
                <a:ea typeface="Goudy Bookletter 1911"/>
                <a:cs typeface="Goudy Bookletter 1911"/>
                <a:sym typeface="Goudy Bookletter 1911"/>
              </a:rPr>
              <a:t>Anne Nelson</a:t>
            </a:r>
            <a:endParaRPr sz="35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533400" lvl="1" marL="97155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2700"/>
              <a:buFont typeface="Goudy Bookletter 1911"/>
              <a:buAutoNum type="arabicPeriod"/>
            </a:pPr>
            <a:r>
              <a:rPr lang="en-US" sz="2700">
                <a:latin typeface="Goudy Bookletter 1911"/>
                <a:ea typeface="Goudy Bookletter 1911"/>
                <a:cs typeface="Goudy Bookletter 1911"/>
                <a:sym typeface="Goudy Bookletter 1911"/>
              </a:rPr>
              <a:t>Thomas Regnier</a:t>
            </a:r>
            <a:endParaRPr sz="35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3"/>
          <p:cNvSpPr txBox="1"/>
          <p:nvPr>
            <p:ph type="title"/>
          </p:nvPr>
        </p:nvSpPr>
        <p:spPr>
          <a:xfrm>
            <a:off x="228600" y="315221"/>
            <a:ext cx="8686800" cy="180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lang="en-US"/>
              <a:t>Proposed Slate for New Term</a:t>
            </a:r>
            <a:endParaRPr/>
          </a:p>
        </p:txBody>
      </p:sp>
      <p:sp>
        <p:nvSpPr>
          <p:cNvPr id="466" name="Google Shape;466;p63"/>
          <p:cNvSpPr txBox="1"/>
          <p:nvPr>
            <p:ph idx="1" type="body"/>
          </p:nvPr>
        </p:nvSpPr>
        <p:spPr>
          <a:xfrm>
            <a:off x="457200" y="2254475"/>
            <a:ext cx="8229600" cy="4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25000" lnSpcReduction="20000"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ct val="50000"/>
              <a:buNone/>
            </a:pPr>
            <a:r>
              <a:rPr lang="en-US" sz="8000">
                <a:latin typeface="Goudy Bookletter 1911"/>
                <a:ea typeface="Goudy Bookletter 1911"/>
                <a:cs typeface="Goudy Bookletter 1911"/>
                <a:sym typeface="Goudy Bookletter 1911"/>
              </a:rPr>
              <a:t>Candidates for election</a:t>
            </a:r>
            <a:endParaRPr sz="80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715010" lvl="1" marL="120015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AutoNum type="arabicPeriod"/>
            </a:pPr>
            <a:r>
              <a:rPr lang="en-US" sz="7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Nate Morrow</a:t>
            </a:r>
            <a:endParaRPr sz="7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715010" lvl="1" marL="120015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AutoNum type="arabicPeriod"/>
            </a:pPr>
            <a:r>
              <a:rPr lang="en-US" sz="7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William Goodnow</a:t>
            </a:r>
            <a:endParaRPr sz="7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715010" lvl="1" marL="120015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AutoNum type="arabicPeriod"/>
            </a:pPr>
            <a:r>
              <a:rPr lang="en-US" sz="7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David Bjork</a:t>
            </a:r>
            <a:endParaRPr sz="7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715010" lvl="1" marL="120015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AutoNum type="arabicPeriod"/>
            </a:pPr>
            <a:r>
              <a:rPr lang="en-US" sz="7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Vickie Bennett*</a:t>
            </a:r>
            <a:endParaRPr sz="7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715010" lvl="1" marL="120015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AutoNum type="arabicPeriod"/>
            </a:pPr>
            <a:r>
              <a:rPr lang="en-US" sz="7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Jennifer Breitinger*</a:t>
            </a:r>
            <a:endParaRPr sz="7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715010" lvl="1" marL="120015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AutoNum type="arabicPeriod"/>
            </a:pPr>
            <a:r>
              <a:rPr lang="en-US" sz="7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Fran Davis*</a:t>
            </a:r>
            <a:endParaRPr sz="7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715010" lvl="1" marL="120015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AutoNum type="arabicPeriod"/>
            </a:pPr>
            <a:r>
              <a:rPr lang="en-US" sz="7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John Lillehei*</a:t>
            </a:r>
            <a:endParaRPr sz="7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715010" lvl="1" marL="120015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AutoNum type="arabicPeriod"/>
            </a:pPr>
            <a:r>
              <a:rPr lang="en-US" sz="7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George Montague *</a:t>
            </a:r>
            <a:endParaRPr sz="7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715010" lvl="1" marL="120015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AutoNum type="arabicPeriod"/>
            </a:pPr>
            <a:r>
              <a:rPr lang="en-US" sz="7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Chas Scheiderer*</a:t>
            </a:r>
            <a:endParaRPr sz="7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715010" lvl="1" marL="120015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AutoNum type="arabicPeriod"/>
            </a:pPr>
            <a:r>
              <a:rPr lang="en-US" sz="7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Sue Westerman*</a:t>
            </a:r>
            <a:endParaRPr sz="7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1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ct val="44444"/>
              <a:buNone/>
            </a:pPr>
            <a:r>
              <a:rPr lang="en-US" sz="7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	    		*returning</a:t>
            </a:r>
            <a:endParaRPr sz="72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175259" lvl="1" marL="7747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ct val="100000"/>
              <a:buNone/>
            </a:pPr>
            <a:r>
              <a:t/>
            </a:r>
            <a:endParaRPr/>
          </a:p>
          <a:p>
            <a:pPr indent="-175259" lvl="1" marL="7747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ct val="100000"/>
              <a:buNone/>
            </a:pPr>
            <a:r>
              <a:t/>
            </a:r>
            <a:endParaRPr/>
          </a:p>
          <a:p>
            <a:pPr indent="-175259" lvl="1" marL="7747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4"/>
          <p:cNvSpPr txBox="1"/>
          <p:nvPr>
            <p:ph type="title"/>
          </p:nvPr>
        </p:nvSpPr>
        <p:spPr>
          <a:xfrm>
            <a:off x="178750" y="2980700"/>
            <a:ext cx="86868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4500"/>
              <a:buFont typeface="Libre Caslon Text"/>
              <a:buNone/>
            </a:pPr>
            <a:r>
              <a:rPr lang="en-US" sz="4500"/>
              <a:t>A few things before adjourning… </a:t>
            </a:r>
            <a:br>
              <a:rPr lang="en-US" sz="4500"/>
            </a:br>
            <a:endParaRPr sz="26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5"/>
          <p:cNvSpPr txBox="1"/>
          <p:nvPr>
            <p:ph type="title"/>
          </p:nvPr>
        </p:nvSpPr>
        <p:spPr>
          <a:xfrm>
            <a:off x="228600" y="315229"/>
            <a:ext cx="86868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lang="en-US"/>
              <a:t>LHNA Future Funding </a:t>
            </a:r>
            <a:endParaRPr/>
          </a:p>
        </p:txBody>
      </p:sp>
      <p:sp>
        <p:nvSpPr>
          <p:cNvPr id="477" name="Google Shape;477;p65"/>
          <p:cNvSpPr txBox="1"/>
          <p:nvPr>
            <p:ph idx="1" type="body"/>
          </p:nvPr>
        </p:nvSpPr>
        <p:spPr>
          <a:xfrm>
            <a:off x="457200" y="1232035"/>
            <a:ext cx="8229600" cy="51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62500" lnSpcReduction="20000"/>
          </a:bodyPr>
          <a:lstStyle/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559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ctr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3949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Should funding be increased? NRP reinstated?</a:t>
            </a:r>
            <a:endParaRPr b="1" sz="3949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ctr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3949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Let the city know.</a:t>
            </a:r>
            <a:endParaRPr b="1" sz="3949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4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5975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F221E"/>
              </a:buClr>
              <a:buSzPct val="100000"/>
              <a:buFont typeface="Goudy Bookletter 1911"/>
              <a:buChar char="•"/>
            </a:pPr>
            <a:r>
              <a:rPr b="1" lang="en-US" sz="3304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Neighborhood &amp; Community Relations (NCR) </a:t>
            </a:r>
            <a:r>
              <a:rPr lang="en-US" sz="3304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- they submit a budget to Mayor Frey.</a:t>
            </a:r>
            <a:endParaRPr sz="3304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4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5975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F221E"/>
              </a:buClr>
              <a:buSzPct val="100000"/>
              <a:buFont typeface="Goudy Bookletter 1911"/>
              <a:buChar char="•"/>
            </a:pPr>
            <a:r>
              <a:rPr b="1" lang="en-US" sz="3304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Mayor Frey </a:t>
            </a:r>
            <a:r>
              <a:rPr lang="en-US" sz="3304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- he can include more in the 2023 budget he submits to Council in August.</a:t>
            </a:r>
            <a:endParaRPr sz="3304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4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5975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F221E"/>
              </a:buClr>
              <a:buSzPct val="100000"/>
              <a:buFont typeface="Goudy Bookletter 1911"/>
              <a:buChar char="•"/>
            </a:pPr>
            <a:r>
              <a:rPr b="1" lang="en-US" sz="3304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Lisa Goodman </a:t>
            </a:r>
            <a:r>
              <a:rPr lang="en-US" sz="3304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-  ask council to look at funding the City provides to neighborhood groups.</a:t>
            </a:r>
            <a:endParaRPr sz="3304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4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33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Contact info on </a:t>
            </a:r>
            <a:r>
              <a:rPr lang="en-US" sz="2800" u="sng">
                <a:solidFill>
                  <a:schemeClr val="hlink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  <a:hlinkClick r:id="rId3"/>
              </a:rPr>
              <a:t>lowryhillneighborhood.org</a:t>
            </a:r>
            <a:r>
              <a:rPr lang="en-US" sz="3433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  </a:t>
            </a:r>
            <a:endParaRPr sz="3433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33">
                <a:solidFill>
                  <a:srgbClr val="9F221E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Home page &gt; Resources &gt; City Government</a:t>
            </a:r>
            <a:endParaRPr sz="3433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559">
              <a:solidFill>
                <a:srgbClr val="9F221E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6"/>
          <p:cNvSpPr txBox="1"/>
          <p:nvPr>
            <p:ph type="title"/>
          </p:nvPr>
        </p:nvSpPr>
        <p:spPr>
          <a:xfrm>
            <a:off x="228600" y="228600"/>
            <a:ext cx="8686800" cy="11478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28888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4500"/>
              <a:buFont typeface="Libre Caslon Text"/>
              <a:buNone/>
            </a:pPr>
            <a:r>
              <a:t/>
            </a:r>
            <a:endParaRPr/>
          </a:p>
        </p:txBody>
      </p:sp>
      <p:sp>
        <p:nvSpPr>
          <p:cNvPr id="483" name="Google Shape;483;p66"/>
          <p:cNvSpPr txBox="1"/>
          <p:nvPr>
            <p:ph idx="4294967295" type="body"/>
          </p:nvPr>
        </p:nvSpPr>
        <p:spPr>
          <a:xfrm>
            <a:off x="457200" y="1896895"/>
            <a:ext cx="7772400" cy="45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3600"/>
              <a:buFont typeface="Goudy Bookletter 1911"/>
              <a:buChar char="•"/>
            </a:pPr>
            <a:r>
              <a:rPr lang="en-US" sz="3600">
                <a:latin typeface="Goudy Bookletter 1911"/>
                <a:ea typeface="Goudy Bookletter 1911"/>
                <a:cs typeface="Goudy Bookletter 1911"/>
                <a:sym typeface="Goudy Bookletter 1911"/>
              </a:rPr>
              <a:t>Want to Get Involved?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17500" lvl="1" marL="7747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3200"/>
              <a:buFont typeface="Goudy Bookletter 1911"/>
              <a:buChar char="•"/>
            </a:pP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Talk to a Board member tonight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17500" lvl="1" marL="7747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3200"/>
              <a:buFont typeface="Goudy Bookletter 1911"/>
              <a:buChar char="•"/>
            </a:pP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Join a committee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17500" lvl="1" marL="7747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3200"/>
              <a:buFont typeface="Goudy Bookletter 1911"/>
              <a:buChar char="•"/>
            </a:pP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Come to meetings: 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285750" lvl="2" marL="12001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2400"/>
              <a:buFont typeface="Goudy Bookletter 1911"/>
              <a:buChar char="•"/>
            </a:pPr>
            <a:r>
              <a:rPr i="0" lang="en-US" sz="2400" u="none" cap="none" strike="noStrike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1st Tuesdays, monthly </a:t>
            </a:r>
            <a:r>
              <a:rPr lang="en-US" sz="2400">
                <a:latin typeface="Goudy Bookletter 1911"/>
                <a:ea typeface="Goudy Bookletter 1911"/>
                <a:cs typeface="Goudy Bookletter 1911"/>
                <a:sym typeface="Goudy Bookletter 1911"/>
              </a:rPr>
              <a:t>September-June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285750" lvl="2" marL="12001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2400"/>
              <a:buFont typeface="Goudy Bookletter 1911"/>
              <a:buChar char="•"/>
            </a:pPr>
            <a:r>
              <a:rPr i="0" lang="en-US" sz="2400" u="none" cap="none" strike="noStrike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7PM at Kenwood Rec Center or Zoom</a:t>
            </a:r>
            <a:endParaRPr sz="28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17500" lvl="1" marL="7747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3200"/>
              <a:buFont typeface="Goudy Bookletter 1911"/>
              <a:buChar char="•"/>
            </a:pPr>
            <a:r>
              <a:rPr lang="en-US" sz="3200">
                <a:latin typeface="Goudy Bookletter 1911"/>
                <a:ea typeface="Goudy Bookletter 1911"/>
                <a:cs typeface="Goudy Bookletter 1911"/>
                <a:sym typeface="Goudy Bookletter 1911"/>
              </a:rPr>
              <a:t>Sign up for email news at 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285750" lvl="2" marL="12001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D0000"/>
              </a:buClr>
              <a:buSzPts val="2800"/>
              <a:buFont typeface="Goudy Bookletter 1911"/>
              <a:buChar char="•"/>
            </a:pPr>
            <a:r>
              <a:rPr lang="en-US" sz="2800">
                <a:latin typeface="Goudy Bookletter 1911"/>
                <a:ea typeface="Goudy Bookletter 1911"/>
                <a:cs typeface="Goudy Bookletter 1911"/>
                <a:sym typeface="Goudy Bookletter 1911"/>
              </a:rPr>
              <a:t>lowryhillneighborhood.org</a:t>
            </a:r>
            <a:endParaRPr sz="28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</p:txBody>
      </p:sp>
      <p:pic>
        <p:nvPicPr>
          <p:cNvPr descr="Picture 10" id="484" name="Google Shape;48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499" y="0"/>
            <a:ext cx="5821478" cy="1797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7"/>
          <p:cNvSpPr/>
          <p:nvPr/>
        </p:nvSpPr>
        <p:spPr>
          <a:xfrm>
            <a:off x="8456613" y="6499225"/>
            <a:ext cx="85729" cy="841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</a:pPr>
            <a:r>
              <a:t/>
            </a:r>
            <a:endParaRPr b="0" i="0" sz="1800" u="none" cap="none" strike="noStrike">
              <a:solidFill>
                <a:srgbClr val="2929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0" name="Google Shape;490;p67"/>
          <p:cNvSpPr txBox="1"/>
          <p:nvPr>
            <p:ph type="title"/>
          </p:nvPr>
        </p:nvSpPr>
        <p:spPr>
          <a:xfrm>
            <a:off x="533400" y="228600"/>
            <a:ext cx="8140700" cy="15904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lang="en-US"/>
              <a:t>LHNA </a:t>
            </a:r>
            <a:r>
              <a:rPr lang="en-US" u="sng"/>
              <a:t>always</a:t>
            </a:r>
            <a:r>
              <a:rPr lang="en-US"/>
              <a:t> accepts your tax-deductible contributions</a:t>
            </a:r>
            <a:endParaRPr/>
          </a:p>
        </p:txBody>
      </p:sp>
      <p:sp>
        <p:nvSpPr>
          <p:cNvPr id="491" name="Google Shape;491;p67"/>
          <p:cNvSpPr txBox="1"/>
          <p:nvPr>
            <p:ph idx="1" type="body"/>
          </p:nvPr>
        </p:nvSpPr>
        <p:spPr>
          <a:xfrm>
            <a:off x="457199" y="1945532"/>
            <a:ext cx="8424153" cy="46378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70000" lnSpcReduction="2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ct val="75000"/>
              <a:buNone/>
            </a:pPr>
            <a:r>
              <a:rPr lang="en-US">
                <a:latin typeface="Goudy Bookletter 1911"/>
                <a:ea typeface="Goudy Bookletter 1911"/>
                <a:cs typeface="Goudy Bookletter 1911"/>
                <a:sym typeface="Goudy Bookletter 1911"/>
              </a:rPr>
              <a:t>We value and welcome everyone in our community!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rgbClr val="7D0000"/>
              </a:buClr>
              <a:buSzPct val="100000"/>
              <a:buNone/>
            </a:pPr>
            <a:r>
              <a:t/>
            </a:r>
            <a:endParaRPr sz="28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rgbClr val="7D0000"/>
              </a:buClr>
              <a:buSzPct val="107142"/>
              <a:buNone/>
            </a:pPr>
            <a:r>
              <a:rPr lang="en-US">
                <a:latin typeface="Goudy Bookletter 1911"/>
                <a:ea typeface="Goudy Bookletter 1911"/>
                <a:cs typeface="Goudy Bookletter 1911"/>
                <a:sym typeface="Goudy Bookletter 1911"/>
              </a:rPr>
              <a:t>Thanks for your interest</a:t>
            </a:r>
            <a:endParaRPr sz="28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rgbClr val="7D0000"/>
              </a:buClr>
              <a:buSzPct val="107142"/>
              <a:buNone/>
            </a:pPr>
            <a:r>
              <a:rPr lang="en-US">
                <a:latin typeface="Goudy Bookletter 1911"/>
                <a:ea typeface="Goudy Bookletter 1911"/>
                <a:cs typeface="Goudy Bookletter 1911"/>
                <a:sym typeface="Goudy Bookletter 1911"/>
              </a:rPr>
              <a:t>Thanks for your participation</a:t>
            </a:r>
            <a:endParaRPr sz="28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rgbClr val="7D0000"/>
              </a:buClr>
              <a:buSzPct val="107142"/>
              <a:buNone/>
            </a:pPr>
            <a:r>
              <a:rPr lang="en-US">
                <a:latin typeface="Goudy Bookletter 1911"/>
                <a:ea typeface="Goudy Bookletter 1911"/>
                <a:cs typeface="Goudy Bookletter 1911"/>
                <a:sym typeface="Goudy Bookletter 1911"/>
              </a:rPr>
              <a:t>Thanks for your continued financial support</a:t>
            </a:r>
            <a:endParaRPr sz="28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ctr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rgbClr val="7D0000"/>
              </a:buClr>
              <a:buSzPct val="107142"/>
              <a:buNone/>
            </a:pPr>
            <a:r>
              <a:rPr lang="en-US">
                <a:latin typeface="Goudy Bookletter 1911"/>
                <a:ea typeface="Goudy Bookletter 1911"/>
                <a:cs typeface="Goudy Bookletter 1911"/>
                <a:sym typeface="Goudy Bookletter 1911"/>
              </a:rPr>
              <a:t>-And-</a:t>
            </a:r>
            <a:endParaRPr sz="28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rgbClr val="7D0000"/>
              </a:buClr>
              <a:buSzPct val="107142"/>
              <a:buNone/>
            </a:pPr>
            <a:r>
              <a:rPr lang="en-US">
                <a:latin typeface="Goudy Bookletter 1911"/>
                <a:ea typeface="Goudy Bookletter 1911"/>
                <a:cs typeface="Goudy Bookletter 1911"/>
                <a:sym typeface="Goudy Bookletter 1911"/>
              </a:rPr>
              <a:t>THANK YOU for your presence </a:t>
            </a:r>
            <a:r>
              <a:rPr lang="en-US" sz="2800">
                <a:latin typeface="Goudy Bookletter 1911"/>
                <a:ea typeface="Goudy Bookletter 1911"/>
                <a:cs typeface="Goudy Bookletter 1911"/>
                <a:sym typeface="Goudy Bookletter 1911"/>
              </a:rPr>
              <a:t>here tonight!</a:t>
            </a:r>
            <a:endParaRPr sz="28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rgbClr val="7D0000"/>
              </a:buClr>
              <a:buSzPct val="100000"/>
              <a:buNone/>
            </a:pPr>
            <a:r>
              <a:t/>
            </a:r>
            <a:endParaRPr sz="28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rgbClr val="7D0000"/>
              </a:buClr>
              <a:buSzPct val="100000"/>
              <a:buNone/>
            </a:pPr>
            <a:r>
              <a:rPr lang="en-US" sz="2800">
                <a:latin typeface="Goudy Bookletter 1911"/>
                <a:ea typeface="Goudy Bookletter 1911"/>
                <a:cs typeface="Goudy Bookletter 1911"/>
                <a:sym typeface="Goudy Bookletter 1911"/>
              </a:rPr>
              <a:t>LHNA. P.O. Box 3978, Minneapolis, MN 55403</a:t>
            </a:r>
            <a:endParaRPr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rgbClr val="7D0000"/>
              </a:buClr>
              <a:buSzPct val="100000"/>
              <a:buNone/>
            </a:pPr>
            <a:r>
              <a:t/>
            </a:r>
            <a:endParaRPr sz="28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rgbClr val="7D0000"/>
              </a:buClr>
              <a:buSzPct val="100000"/>
              <a:buNone/>
            </a:pPr>
            <a:r>
              <a:rPr lang="en-US" sz="2800">
                <a:latin typeface="Goudy Bookletter 1911"/>
                <a:ea typeface="Goudy Bookletter 1911"/>
                <a:cs typeface="Goudy Bookletter 1911"/>
                <a:sym typeface="Goudy Bookletter 1911"/>
              </a:rPr>
              <a:t>Or visit </a:t>
            </a:r>
            <a:r>
              <a:rPr lang="en-US" sz="2800" u="sng">
                <a:solidFill>
                  <a:schemeClr val="hlink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  <a:hlinkClick r:id="rId3"/>
              </a:rPr>
              <a:t>lowryhillneighborhood.org</a:t>
            </a:r>
            <a:endParaRPr sz="28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rgbClr val="7D0000"/>
              </a:buClr>
              <a:buSzPct val="100000"/>
              <a:buNone/>
            </a:pPr>
            <a:r>
              <a:t/>
            </a:r>
            <a:endParaRPr sz="2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8"/>
          <p:cNvSpPr txBox="1"/>
          <p:nvPr>
            <p:ph type="title"/>
          </p:nvPr>
        </p:nvSpPr>
        <p:spPr>
          <a:xfrm>
            <a:off x="1066800" y="457200"/>
            <a:ext cx="7772400" cy="58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82857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7000"/>
              <a:buFont typeface="Libre Caslon Text"/>
              <a:buNone/>
            </a:pPr>
            <a:r>
              <a:rPr lang="en-US"/>
              <a:t>    Thank You!</a:t>
            </a:r>
            <a:br>
              <a:rPr lang="en-US"/>
            </a:br>
            <a:br>
              <a:rPr lang="en-US"/>
            </a:br>
            <a:r>
              <a:rPr lang="en-US" sz="4000"/>
              <a:t>and please…</a:t>
            </a:r>
            <a:br>
              <a:rPr lang="en-US" sz="4000"/>
            </a:br>
            <a:r>
              <a:rPr lang="en-US" sz="5000"/>
              <a:t>Remember to </a:t>
            </a:r>
            <a:br>
              <a:rPr lang="en-US" sz="5000"/>
            </a:br>
            <a:r>
              <a:rPr lang="en-US" sz="5000"/>
              <a:t>Leave a </a:t>
            </a:r>
            <a:br>
              <a:rPr lang="en-US" sz="5000"/>
            </a:br>
            <a:r>
              <a:rPr lang="en-US" sz="5000"/>
              <a:t>Light On!</a:t>
            </a:r>
            <a:endParaRPr/>
          </a:p>
        </p:txBody>
      </p:sp>
      <p:pic>
        <p:nvPicPr>
          <p:cNvPr descr="Picture 4" id="497" name="Google Shape;497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200" y="2578100"/>
            <a:ext cx="1831115" cy="189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228600" y="315229"/>
            <a:ext cx="8686800" cy="9168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lang="en-US"/>
              <a:t>LHNA - Who We Are</a:t>
            </a:r>
            <a:endParaRPr/>
          </a:p>
        </p:txBody>
      </p:sp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457200" y="1657750"/>
            <a:ext cx="5354700" cy="47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19100" lvl="0" marL="45720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ts val="3000"/>
              <a:buFont typeface="Goudy Bookletter 1911"/>
              <a:buChar char="•"/>
            </a:pPr>
            <a:r>
              <a:rPr lang="en-US" sz="3000">
                <a:latin typeface="Goudy Bookletter 1911"/>
                <a:ea typeface="Goudy Bookletter 1911"/>
                <a:cs typeface="Goudy Bookletter 1911"/>
                <a:sym typeface="Goudy Bookletter 1911"/>
              </a:rPr>
              <a:t>One of  70 neighborhood associations in the city</a:t>
            </a:r>
            <a:endParaRPr sz="30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4191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Font typeface="Goudy Bookletter 1911"/>
              <a:buChar char="•"/>
            </a:pPr>
            <a:r>
              <a:rPr lang="en-US" sz="3000">
                <a:latin typeface="Goudy Bookletter 1911"/>
                <a:ea typeface="Goudy Bookletter 1911"/>
                <a:cs typeface="Goudy Bookletter 1911"/>
                <a:sym typeface="Goudy Bookletter 1911"/>
              </a:rPr>
              <a:t>one of the oldest, ca. 1970s</a:t>
            </a:r>
            <a:endParaRPr sz="30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4191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Font typeface="Goudy Bookletter 1911"/>
              <a:buChar char="•"/>
            </a:pPr>
            <a:r>
              <a:rPr lang="en-US" sz="3000">
                <a:latin typeface="Goudy Bookletter 1911"/>
                <a:ea typeface="Goudy Bookletter 1911"/>
                <a:cs typeface="Goudy Bookletter 1911"/>
                <a:sym typeface="Goudy Bookletter 1911"/>
              </a:rPr>
              <a:t>501(c)3 nonprofit</a:t>
            </a:r>
            <a:endParaRPr sz="30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4191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Font typeface="Goudy Bookletter 1911"/>
              <a:buChar char="•"/>
            </a:pPr>
            <a:r>
              <a:rPr lang="en-US" sz="3000">
                <a:latin typeface="Goudy Bookletter 1911"/>
                <a:ea typeface="Goudy Bookletter 1911"/>
                <a:cs typeface="Goudy Bookletter 1911"/>
                <a:sym typeface="Goudy Bookletter 1911"/>
              </a:rPr>
              <a:t>Work with City Neighborhood &amp; Community Relations Staff</a:t>
            </a:r>
            <a:endParaRPr sz="30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4191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Font typeface="Goudy Bookletter 1911"/>
              <a:buChar char="•"/>
            </a:pPr>
            <a:r>
              <a:rPr lang="en-US" sz="3000">
                <a:latin typeface="Goudy Bookletter 1911"/>
                <a:ea typeface="Goudy Bookletter 1911"/>
                <a:cs typeface="Goudy Bookletter 1911"/>
                <a:sym typeface="Goudy Bookletter 1911"/>
              </a:rPr>
              <a:t>Operates within </a:t>
            </a:r>
            <a:r>
              <a:rPr lang="en-US" sz="3000">
                <a:latin typeface="Goudy Bookletter 1911"/>
                <a:ea typeface="Goudy Bookletter 1911"/>
                <a:cs typeface="Goudy Bookletter 1911"/>
                <a:sym typeface="Goudy Bookletter 1911"/>
              </a:rPr>
              <a:t>expectations</a:t>
            </a:r>
            <a:r>
              <a:rPr lang="en-US" sz="3000">
                <a:latin typeface="Goudy Bookletter 1911"/>
                <a:ea typeface="Goudy Bookletter 1911"/>
                <a:cs typeface="Goudy Bookletter 1911"/>
                <a:sym typeface="Goudy Bookletter 1911"/>
              </a:rPr>
              <a:t> of Neighborhoods 2020 plan</a:t>
            </a:r>
            <a:endParaRPr sz="3000"/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2750" y="1567524"/>
            <a:ext cx="2962650" cy="364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>
            <p:ph type="title"/>
          </p:nvPr>
        </p:nvSpPr>
        <p:spPr>
          <a:xfrm>
            <a:off x="228600" y="315229"/>
            <a:ext cx="8686800" cy="9168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lang="en-US"/>
              <a:t>LHNA Board</a:t>
            </a:r>
            <a:endParaRPr/>
          </a:p>
        </p:txBody>
      </p:sp>
      <p:sp>
        <p:nvSpPr>
          <p:cNvPr id="164" name="Google Shape;164;p28"/>
          <p:cNvSpPr txBox="1"/>
          <p:nvPr>
            <p:ph idx="1" type="body"/>
          </p:nvPr>
        </p:nvSpPr>
        <p:spPr>
          <a:xfrm>
            <a:off x="457200" y="1311236"/>
            <a:ext cx="8229600" cy="52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25000" lnSpcReduction="20000"/>
          </a:bodyPr>
          <a:lstStyle/>
          <a:p>
            <a:pPr indent="0" lvl="0" marL="0" rtl="0" algn="ctr">
              <a:lnSpc>
                <a:spcPct val="14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1" lang="en-US" sz="8194" u="sng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Officers</a:t>
            </a:r>
            <a:endParaRPr b="1" sz="8194" u="sng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49155" lvl="0" marL="45720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Char char="●"/>
            </a:pPr>
            <a:r>
              <a:rPr lang="en-US" sz="7594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Chas Scheiderer, President</a:t>
            </a:r>
            <a:endParaRPr sz="7594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49155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Char char="●"/>
            </a:pPr>
            <a:r>
              <a:rPr lang="en-US" sz="7594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Thomas Regnier, Vice-President and Historical Committee Chair</a:t>
            </a:r>
            <a:endParaRPr sz="7594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49155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Char char="●"/>
            </a:pPr>
            <a:r>
              <a:rPr lang="en-US" sz="7594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Toni D'Eramo, Treasurer and Communications &amp; Outreach Chair</a:t>
            </a:r>
            <a:endParaRPr sz="7594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49155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Char char="●"/>
            </a:pPr>
            <a:r>
              <a:rPr lang="en-US" sz="7594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John Lillehei, MD, Secretary</a:t>
            </a:r>
            <a:endParaRPr sz="7594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0" lvl="0" marL="0" rtl="0" algn="ctr">
              <a:lnSpc>
                <a:spcPct val="14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1" lang="en-US" sz="8194" u="sng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Board Members</a:t>
            </a:r>
            <a:endParaRPr b="1" sz="8194" u="sng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49155" lvl="0" marL="45720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Char char="●"/>
            </a:pPr>
            <a:r>
              <a:rPr lang="en-US" sz="7594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Jackie Brown-Baylor, Events Chair</a:t>
            </a:r>
            <a:endParaRPr sz="7594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49155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Char char="●"/>
            </a:pPr>
            <a:r>
              <a:rPr lang="en-US" sz="7594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Vickie Bennett</a:t>
            </a:r>
            <a:endParaRPr sz="7594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49155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Char char="●"/>
            </a:pPr>
            <a:r>
              <a:rPr lang="en-US" sz="7594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Fran Davis, Zoning Committee Chair</a:t>
            </a:r>
            <a:endParaRPr sz="7594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49155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Char char="●"/>
            </a:pPr>
            <a:r>
              <a:rPr lang="en-US" sz="7594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Tyler Ecklund-Kouba</a:t>
            </a:r>
            <a:endParaRPr sz="7594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49155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Char char="●"/>
            </a:pPr>
            <a:r>
              <a:rPr lang="en-US" sz="7594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Chad Harkin</a:t>
            </a:r>
            <a:endParaRPr sz="7594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49155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Char char="●"/>
            </a:pPr>
            <a:r>
              <a:rPr lang="en-US" sz="7594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Robert Hinck</a:t>
            </a:r>
            <a:endParaRPr sz="7594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49155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Char char="●"/>
            </a:pPr>
            <a:r>
              <a:rPr lang="en-US" sz="7594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George Montague</a:t>
            </a:r>
            <a:endParaRPr sz="7594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49155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Char char="●"/>
            </a:pPr>
            <a:r>
              <a:rPr lang="en-US" sz="7594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Anne Nelson</a:t>
            </a:r>
            <a:endParaRPr sz="7594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49155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Char char="●"/>
            </a:pPr>
            <a:r>
              <a:rPr lang="en-US" sz="7594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Sue Westerman, Crime and Safety Chair</a:t>
            </a:r>
            <a:endParaRPr sz="7594">
              <a:solidFill>
                <a:srgbClr val="7D0000"/>
              </a:solidFill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349155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ct val="100000"/>
              <a:buFont typeface="Goudy Bookletter 1911"/>
              <a:buChar char="●"/>
            </a:pPr>
            <a:r>
              <a:rPr lang="en-US" sz="7594">
                <a:solidFill>
                  <a:srgbClr val="7D0000"/>
                </a:solidFill>
                <a:latin typeface="Goudy Bookletter 1911"/>
                <a:ea typeface="Goudy Bookletter 1911"/>
                <a:cs typeface="Goudy Bookletter 1911"/>
                <a:sym typeface="Goudy Bookletter 1911"/>
              </a:rPr>
              <a:t>Jennifer Wirick Breitinger</a:t>
            </a:r>
            <a:endParaRPr sz="9621">
              <a:solidFill>
                <a:srgbClr val="7D0000"/>
              </a:solidFill>
            </a:endParaRPr>
          </a:p>
          <a:p>
            <a:pPr indent="-889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/>
          <p:nvPr>
            <p:ph type="title"/>
          </p:nvPr>
        </p:nvSpPr>
        <p:spPr>
          <a:xfrm>
            <a:off x="228600" y="315229"/>
            <a:ext cx="8686800" cy="9168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lang="en-US"/>
              <a:t>LHNA Monthly Meetings</a:t>
            </a:r>
            <a:endParaRPr/>
          </a:p>
        </p:txBody>
      </p:sp>
      <p:sp>
        <p:nvSpPr>
          <p:cNvPr id="170" name="Google Shape;170;p29"/>
          <p:cNvSpPr txBox="1"/>
          <p:nvPr>
            <p:ph idx="1" type="body"/>
          </p:nvPr>
        </p:nvSpPr>
        <p:spPr>
          <a:xfrm>
            <a:off x="457200" y="1667625"/>
            <a:ext cx="7506000" cy="47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20000"/>
          </a:bodyPr>
          <a:lstStyle/>
          <a:p>
            <a:pPr indent="-4254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0000"/>
              </a:buClr>
              <a:buSzPts val="3000"/>
              <a:buFont typeface="Goudy Bookletter 1911"/>
              <a:buChar char="•"/>
            </a:pPr>
            <a:r>
              <a:rPr lang="en-US" sz="3000">
                <a:latin typeface="Goudy Bookletter 1911"/>
                <a:ea typeface="Goudy Bookletter 1911"/>
                <a:cs typeface="Goudy Bookletter 1911"/>
                <a:sym typeface="Goudy Bookletter 1911"/>
              </a:rPr>
              <a:t>Meet monthly from September to June </a:t>
            </a:r>
            <a:endParaRPr sz="30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42545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3000"/>
              <a:buFont typeface="Goudy Bookletter 1911"/>
              <a:buChar char="•"/>
            </a:pPr>
            <a:r>
              <a:rPr lang="en-US" sz="3000">
                <a:latin typeface="Goudy Bookletter 1911"/>
                <a:ea typeface="Goudy Bookletter 1911"/>
                <a:cs typeface="Goudy Bookletter 1911"/>
                <a:sym typeface="Goudy Bookletter 1911"/>
              </a:rPr>
              <a:t>Open to all Lowry Hill Residents. </a:t>
            </a:r>
            <a:endParaRPr sz="30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42545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3000"/>
              <a:buFont typeface="Goudy Bookletter 1911"/>
              <a:buChar char="•"/>
            </a:pPr>
            <a:r>
              <a:rPr lang="en-US" sz="3000">
                <a:latin typeface="Goudy Bookletter 1911"/>
                <a:ea typeface="Goudy Bookletter 1911"/>
                <a:cs typeface="Goudy Bookletter 1911"/>
                <a:sym typeface="Goudy Bookletter 1911"/>
              </a:rPr>
              <a:t>Meetings Include:</a:t>
            </a:r>
            <a:endParaRPr sz="30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410844" lvl="1" marL="7747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3000"/>
              <a:buFont typeface="Goudy Bookletter 1911"/>
              <a:buChar char="•"/>
            </a:pPr>
            <a:r>
              <a:rPr lang="en-US" sz="3000">
                <a:latin typeface="Goudy Bookletter 1911"/>
                <a:ea typeface="Goudy Bookletter 1911"/>
                <a:cs typeface="Goudy Bookletter 1911"/>
                <a:sym typeface="Goudy Bookletter 1911"/>
              </a:rPr>
              <a:t>City Council Update by City Council Member Lisa Goodman</a:t>
            </a:r>
            <a:endParaRPr sz="30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410844" lvl="1" marL="7747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3000"/>
              <a:buFont typeface="Goudy Bookletter 1911"/>
              <a:buChar char="•"/>
            </a:pPr>
            <a:r>
              <a:rPr lang="en-US" sz="3000">
                <a:latin typeface="Goudy Bookletter 1911"/>
                <a:ea typeface="Goudy Bookletter 1911"/>
                <a:cs typeface="Goudy Bookletter 1911"/>
                <a:sym typeface="Goudy Bookletter 1911"/>
              </a:rPr>
              <a:t>Crime and Safety Update with our 5th Precinct Inspector Katie Blackwell</a:t>
            </a:r>
            <a:endParaRPr sz="30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410844" lvl="1" marL="7747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3000"/>
              <a:buFont typeface="Goudy Bookletter 1911"/>
              <a:buChar char="•"/>
            </a:pPr>
            <a:r>
              <a:rPr lang="en-US" sz="3000">
                <a:latin typeface="Goudy Bookletter 1911"/>
                <a:ea typeface="Goudy Bookletter 1911"/>
                <a:cs typeface="Goudy Bookletter 1911"/>
                <a:sym typeface="Goudy Bookletter 1911"/>
              </a:rPr>
              <a:t>Review of Committee work as needed</a:t>
            </a:r>
            <a:endParaRPr sz="30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  <a:p>
            <a:pPr indent="-4191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D0000"/>
              </a:buClr>
              <a:buSzPts val="2900"/>
              <a:buFont typeface="Goudy Bookletter 1911"/>
              <a:buChar char="•"/>
            </a:pPr>
            <a:r>
              <a:rPr lang="en-US" sz="3000">
                <a:latin typeface="Goudy Bookletter 1911"/>
                <a:ea typeface="Goudy Bookletter 1911"/>
                <a:cs typeface="Goudy Bookletter 1911"/>
                <a:sym typeface="Goudy Bookletter 1911"/>
              </a:rPr>
              <a:t>Forum for discussion of neighborhood initiatives</a:t>
            </a:r>
            <a:r>
              <a:rPr lang="en-US" sz="2900">
                <a:latin typeface="Goudy Bookletter 1911"/>
                <a:ea typeface="Goudy Bookletter 1911"/>
                <a:cs typeface="Goudy Bookletter 1911"/>
                <a:sym typeface="Goudy Bookletter 1911"/>
              </a:rPr>
              <a:t> </a:t>
            </a:r>
            <a:endParaRPr sz="4900">
              <a:latin typeface="Goudy Bookletter 1911"/>
              <a:ea typeface="Goudy Bookletter 1911"/>
              <a:cs typeface="Goudy Bookletter 1911"/>
              <a:sym typeface="Goudy Bookletter 1911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/>
          <p:nvPr>
            <p:ph type="title"/>
          </p:nvPr>
        </p:nvSpPr>
        <p:spPr>
          <a:xfrm>
            <a:off x="166925" y="1272925"/>
            <a:ext cx="8731200" cy="357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lang="en-US"/>
              <a:t>What Did We Do This Year?</a:t>
            </a:r>
            <a:endParaRPr/>
          </a:p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i="1" lang="en-US" sz="4000"/>
              <a:t>Well, h</a:t>
            </a:r>
            <a:r>
              <a:rPr i="1" lang="en-US" sz="4000"/>
              <a:t>ere are a few things </a:t>
            </a:r>
            <a:endParaRPr i="1" sz="4000"/>
          </a:p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5000"/>
              <a:buFont typeface="Libre Caslon Text"/>
              <a:buNone/>
            </a:pPr>
            <a:r>
              <a:rPr i="1" lang="en-US" sz="4000"/>
              <a:t>we’re </a:t>
            </a:r>
            <a:r>
              <a:rPr i="1" lang="en-US" sz="4000"/>
              <a:t>especially</a:t>
            </a:r>
            <a:r>
              <a:rPr i="1" lang="en-US" sz="4000"/>
              <a:t> proud of!</a:t>
            </a:r>
            <a:endParaRPr i="1" sz="4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title"/>
          </p:nvPr>
        </p:nvSpPr>
        <p:spPr>
          <a:xfrm>
            <a:off x="228600" y="5407450"/>
            <a:ext cx="7764300" cy="1253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67281D"/>
              </a:buClr>
              <a:buSzPts val="4500"/>
              <a:buFont typeface="Libre Caslon Text"/>
              <a:buNone/>
            </a:pPr>
            <a:r>
              <a:rPr lang="en-US" sz="3700"/>
              <a:t>$341,98</a:t>
            </a:r>
            <a:r>
              <a:rPr lang="en-US" sz="3700"/>
              <a:t>0</a:t>
            </a:r>
            <a:r>
              <a:rPr lang="en-US" sz="3700"/>
              <a:t> for Thomas Lowry Park’s Seven Pools </a:t>
            </a:r>
            <a:endParaRPr sz="3700"/>
          </a:p>
        </p:txBody>
      </p:sp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450" y="274875"/>
            <a:ext cx="7405101" cy="4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xecutive">
  <a:themeElements>
    <a:clrScheme name="Executiv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Executive">
  <a:themeElements>
    <a:clrScheme name="Executive">
      <a:dk1>
        <a:srgbClr val="292934"/>
      </a:dk1>
      <a:lt1>
        <a:srgbClr val="F3F2DC"/>
      </a:lt1>
      <a:dk2>
        <a:srgbClr val="A7A7A7"/>
      </a:dk2>
      <a:lt2>
        <a:srgbClr val="535353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