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4"/>
  </p:notesMasterIdLst>
  <p:sldIdLst>
    <p:sldId id="256" r:id="rId3"/>
    <p:sldId id="363" r:id="rId4"/>
    <p:sldId id="257" r:id="rId5"/>
    <p:sldId id="356" r:id="rId6"/>
    <p:sldId id="354" r:id="rId7"/>
    <p:sldId id="355" r:id="rId8"/>
    <p:sldId id="358" r:id="rId9"/>
    <p:sldId id="357" r:id="rId10"/>
    <p:sldId id="263" r:id="rId11"/>
    <p:sldId id="266" r:id="rId12"/>
    <p:sldId id="321" r:id="rId13"/>
    <p:sldId id="264" r:id="rId14"/>
    <p:sldId id="265" r:id="rId15"/>
    <p:sldId id="268" r:id="rId16"/>
    <p:sldId id="267" r:id="rId17"/>
    <p:sldId id="269" r:id="rId18"/>
    <p:sldId id="261" r:id="rId19"/>
    <p:sldId id="360" r:id="rId20"/>
    <p:sldId id="258" r:id="rId21"/>
    <p:sldId id="361" r:id="rId22"/>
    <p:sldId id="260" r:id="rId23"/>
    <p:sldId id="365" r:id="rId24"/>
    <p:sldId id="367" r:id="rId25"/>
    <p:sldId id="320" r:id="rId26"/>
    <p:sldId id="322" r:id="rId27"/>
    <p:sldId id="323" r:id="rId28"/>
    <p:sldId id="324" r:id="rId29"/>
    <p:sldId id="362" r:id="rId30"/>
    <p:sldId id="325" r:id="rId31"/>
    <p:sldId id="326" r:id="rId32"/>
    <p:sldId id="327"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0000"/>
    <a:srgbClr val="6728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92934"/>
        </a:fontRef>
        <a:srgbClr val="292934"/>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DBDFDD"/>
          </a:solidFill>
        </a:fill>
      </a:tcStyle>
    </a:wholeTbl>
    <a:band2H>
      <a:tcTxStyle/>
      <a:tcStyle>
        <a:tcBdr/>
        <a:fill>
          <a:solidFill>
            <a:srgbClr val="EEF0EF"/>
          </a:solidFill>
        </a:fill>
      </a:tcStyle>
    </a:band2H>
    <a:firstCol>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1"/>
          </a:solidFill>
        </a:fill>
      </a:tcStyle>
    </a:firstCol>
    <a:la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381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1"/>
          </a:solidFill>
        </a:fill>
      </a:tcStyle>
    </a:lastRow>
    <a:fir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381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1"/>
          </a:solidFill>
        </a:fill>
      </a:tcStyle>
    </a:firstRow>
  </a:tblStyle>
  <a:tblStyle styleId="{C7B018BB-80A7-4F77-B60F-C8B233D01FF8}" styleName="">
    <a:tblBg/>
    <a:wholeTbl>
      <a:tcTxStyle b="off" i="off">
        <a:fontRef idx="minor">
          <a:srgbClr val="292934"/>
        </a:fontRef>
        <a:srgbClr val="292934"/>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D4D1D0"/>
          </a:solidFill>
        </a:fill>
      </a:tcStyle>
    </a:wholeTbl>
    <a:band2H>
      <a:tcTxStyle/>
      <a:tcStyle>
        <a:tcBdr/>
        <a:fill>
          <a:solidFill>
            <a:srgbClr val="EBE9E9"/>
          </a:solidFill>
        </a:fill>
      </a:tcStyle>
    </a:band2H>
    <a:firstCol>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3"/>
          </a:solidFill>
        </a:fill>
      </a:tcStyle>
    </a:firstCol>
    <a:la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381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3"/>
          </a:solidFill>
        </a:fill>
      </a:tcStyle>
    </a:lastRow>
    <a:fir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381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3"/>
          </a:solidFill>
        </a:fill>
      </a:tcStyle>
    </a:firstRow>
  </a:tblStyle>
  <a:tblStyle styleId="{EEE7283C-3CF3-47DC-8721-378D4A62B228}" styleName="">
    <a:tblBg/>
    <a:wholeTbl>
      <a:tcTxStyle b="off" i="off">
        <a:fontRef idx="minor">
          <a:srgbClr val="292934"/>
        </a:fontRef>
        <a:srgbClr val="292934"/>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D6CECD"/>
          </a:solidFill>
        </a:fill>
      </a:tcStyle>
    </a:wholeTbl>
    <a:band2H>
      <a:tcTxStyle/>
      <a:tcStyle>
        <a:tcBdr/>
        <a:fill>
          <a:solidFill>
            <a:srgbClr val="EBE8E8"/>
          </a:solidFill>
        </a:fill>
      </a:tcStyle>
    </a:band2H>
    <a:firstCol>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6"/>
          </a:solidFill>
        </a:fill>
      </a:tcStyle>
    </a:firstCol>
    <a:la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381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6"/>
          </a:solidFill>
        </a:fill>
      </a:tcStyle>
    </a:lastRow>
    <a:fir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381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chemeClr val="accent6"/>
          </a:solidFill>
        </a:fill>
      </a:tcStyle>
    </a:firstRow>
  </a:tblStyle>
  <a:tblStyle styleId="{CF821DB8-F4EB-4A41-A1BA-3FCAFE7338EE}" styleName="">
    <a:tblBg/>
    <a:wholeTbl>
      <a:tcTxStyle b="off" i="off">
        <a:fontRef idx="minor">
          <a:srgbClr val="292934"/>
        </a:fontRef>
        <a:srgbClr val="29293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3F2DC"/>
          </a:solidFill>
        </a:fill>
      </a:tcStyle>
    </a:band2H>
    <a:firstCol>
      <a:tcTxStyle b="on" i="off">
        <a:fontRef idx="minor">
          <a:srgbClr val="F3F2DC"/>
        </a:fontRef>
        <a:srgbClr val="F3F2D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92934"/>
        </a:fontRef>
        <a:srgbClr val="292934"/>
      </a:tcTxStyle>
      <a:tcStyle>
        <a:tcBdr>
          <a:left>
            <a:ln w="12700" cap="flat">
              <a:noFill/>
              <a:miter lim="400000"/>
            </a:ln>
          </a:left>
          <a:right>
            <a:ln w="12700" cap="flat">
              <a:noFill/>
              <a:miter lim="400000"/>
            </a:ln>
          </a:right>
          <a:top>
            <a:ln w="508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rgbClr val="F3F2DC"/>
          </a:solidFill>
        </a:fill>
      </a:tcStyle>
    </a:lastRow>
    <a:firstRow>
      <a:tcTxStyle b="on" i="off">
        <a:fontRef idx="minor">
          <a:srgbClr val="F3F2DC"/>
        </a:fontRef>
        <a:srgbClr val="F3F2DC"/>
      </a:tcTxStyle>
      <a:tcStyle>
        <a:tcBdr>
          <a:left>
            <a:ln w="12700" cap="flat">
              <a:noFill/>
              <a:miter lim="400000"/>
            </a:ln>
          </a:left>
          <a:right>
            <a:ln w="12700" cap="flat">
              <a:noFill/>
              <a:miter lim="400000"/>
            </a:ln>
          </a:right>
          <a:top>
            <a:ln w="25400" cap="flat">
              <a:solidFill>
                <a:srgbClr val="292934"/>
              </a:solidFill>
              <a:prstDash val="solid"/>
              <a:round/>
            </a:ln>
          </a:top>
          <a:bottom>
            <a:ln w="25400" cap="flat">
              <a:solidFill>
                <a:srgbClr val="29293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92934"/>
        </a:fontRef>
        <a:srgbClr val="292934"/>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CBCBCC"/>
          </a:solidFill>
        </a:fill>
      </a:tcStyle>
    </a:wholeTbl>
    <a:band2H>
      <a:tcTxStyle/>
      <a:tcStyle>
        <a:tcBdr/>
        <a:fill>
          <a:solidFill>
            <a:srgbClr val="E7E7E7"/>
          </a:solidFill>
        </a:fill>
      </a:tcStyle>
    </a:band2H>
    <a:firstCol>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292934"/>
          </a:solidFill>
        </a:fill>
      </a:tcStyle>
    </a:firstCol>
    <a:la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38100" cap="flat">
              <a:solidFill>
                <a:srgbClr val="F3F2DC"/>
              </a:solidFill>
              <a:prstDash val="solid"/>
              <a:round/>
            </a:ln>
          </a:top>
          <a:bottom>
            <a:ln w="127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292934"/>
          </a:solidFill>
        </a:fill>
      </a:tcStyle>
    </a:lastRow>
    <a:firstRow>
      <a:tcTxStyle b="on" i="off">
        <a:fontRef idx="minor">
          <a:srgbClr val="F3F2DC"/>
        </a:fontRef>
        <a:srgbClr val="F3F2DC"/>
      </a:tcTxStyle>
      <a:tcStyle>
        <a:tcBdr>
          <a:left>
            <a:ln w="12700" cap="flat">
              <a:solidFill>
                <a:srgbClr val="F3F2DC"/>
              </a:solidFill>
              <a:prstDash val="solid"/>
              <a:round/>
            </a:ln>
          </a:left>
          <a:right>
            <a:ln w="12700" cap="flat">
              <a:solidFill>
                <a:srgbClr val="F3F2DC"/>
              </a:solidFill>
              <a:prstDash val="solid"/>
              <a:round/>
            </a:ln>
          </a:right>
          <a:top>
            <a:ln w="12700" cap="flat">
              <a:solidFill>
                <a:srgbClr val="F3F2DC"/>
              </a:solidFill>
              <a:prstDash val="solid"/>
              <a:round/>
            </a:ln>
          </a:top>
          <a:bottom>
            <a:ln w="38100" cap="flat">
              <a:solidFill>
                <a:srgbClr val="F3F2DC"/>
              </a:solidFill>
              <a:prstDash val="solid"/>
              <a:round/>
            </a:ln>
          </a:bottom>
          <a:insideH>
            <a:ln w="12700" cap="flat">
              <a:solidFill>
                <a:srgbClr val="F3F2DC"/>
              </a:solidFill>
              <a:prstDash val="solid"/>
              <a:round/>
            </a:ln>
          </a:insideH>
          <a:insideV>
            <a:ln w="12700" cap="flat">
              <a:solidFill>
                <a:srgbClr val="F3F2DC"/>
              </a:solidFill>
              <a:prstDash val="solid"/>
              <a:round/>
            </a:ln>
          </a:insideV>
        </a:tcBdr>
        <a:fill>
          <a:solidFill>
            <a:srgbClr val="292934"/>
          </a:solidFill>
        </a:fill>
      </a:tcStyle>
    </a:firstRow>
  </a:tblStyle>
  <a:tblStyle styleId="{2708684C-4D16-4618-839F-0558EEFCDFE6}" styleName="">
    <a:tblBg/>
    <a:wholeTbl>
      <a:tcTxStyle b="off"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wholeTbl>
    <a:band2H>
      <a:tcTxStyle/>
      <a:tcStyle>
        <a:tcBdr/>
        <a:fill>
          <a:solidFill>
            <a:srgbClr val="FFFFFF"/>
          </a:solidFill>
        </a:fill>
      </a:tcStyle>
    </a:band2H>
    <a:firstCol>
      <a:tcTxStyle b="on"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solidFill>
            <a:srgbClr val="292934">
              <a:alpha val="20000"/>
            </a:srgbClr>
          </a:solidFill>
        </a:fill>
      </a:tcStyle>
    </a:firstCol>
    <a:lastRow>
      <a:tcTxStyle b="on"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50800" cap="flat">
              <a:solidFill>
                <a:srgbClr val="292934"/>
              </a:solidFill>
              <a:prstDash val="solid"/>
              <a:round/>
            </a:ln>
          </a:top>
          <a:bottom>
            <a:ln w="127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lastRow>
    <a:firstRow>
      <a:tcTxStyle b="on" i="off">
        <a:fontRef idx="minor">
          <a:srgbClr val="292934"/>
        </a:fontRef>
        <a:srgbClr val="292934"/>
      </a:tcTxStyle>
      <a:tcStyle>
        <a:tcBdr>
          <a:left>
            <a:ln w="12700" cap="flat">
              <a:solidFill>
                <a:srgbClr val="292934"/>
              </a:solidFill>
              <a:prstDash val="solid"/>
              <a:round/>
            </a:ln>
          </a:left>
          <a:right>
            <a:ln w="12700" cap="flat">
              <a:solidFill>
                <a:srgbClr val="292934"/>
              </a:solidFill>
              <a:prstDash val="solid"/>
              <a:round/>
            </a:ln>
          </a:right>
          <a:top>
            <a:ln w="12700" cap="flat">
              <a:solidFill>
                <a:srgbClr val="292934"/>
              </a:solidFill>
              <a:prstDash val="solid"/>
              <a:round/>
            </a:ln>
          </a:top>
          <a:bottom>
            <a:ln w="25400" cap="flat">
              <a:solidFill>
                <a:srgbClr val="292934"/>
              </a:solidFill>
              <a:prstDash val="solid"/>
              <a:round/>
            </a:ln>
          </a:bottom>
          <a:insideH>
            <a:ln w="12700" cap="flat">
              <a:solidFill>
                <a:srgbClr val="292934"/>
              </a:solidFill>
              <a:prstDash val="solid"/>
              <a:round/>
            </a:ln>
          </a:insideH>
          <a:insideV>
            <a:ln w="12700" cap="flat">
              <a:solidFill>
                <a:srgbClr val="29293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5153" autoAdjust="0"/>
  </p:normalViewPr>
  <p:slideViewPr>
    <p:cSldViewPr snapToGrid="0" snapToObjects="1">
      <p:cViewPr varScale="1">
        <p:scale>
          <a:sx n="138" d="100"/>
          <a:sy n="138" d="100"/>
        </p:scale>
        <p:origin x="1416" y="192"/>
      </p:cViewPr>
      <p:guideLst>
        <p:guide orient="horz" pos="2160"/>
        <p:guide pos="2880"/>
      </p:guideLst>
    </p:cSldViewPr>
  </p:slideViewPr>
  <p:outlineViewPr>
    <p:cViewPr>
      <p:scale>
        <a:sx n="33" d="100"/>
        <a:sy n="33" d="100"/>
      </p:scale>
      <p:origin x="0" y="50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1143000" y="685800"/>
            <a:ext cx="4572000" cy="3429000"/>
          </a:xfrm>
          <a:prstGeom prst="rect">
            <a:avLst/>
          </a:prstGeom>
        </p:spPr>
        <p:txBody>
          <a:bodyPr/>
          <a:lstStyle/>
          <a:p>
            <a:endParaRPr/>
          </a:p>
        </p:txBody>
      </p:sp>
      <p:sp>
        <p:nvSpPr>
          <p:cNvPr id="93" name="Shape 9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6716879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3800">
                <a:solidFill>
                  <a:srgbClr val="9F221E"/>
                </a:solidFill>
              </a:defRPr>
            </a:pPr>
            <a:r>
              <a:t>4,000 people </a:t>
            </a:r>
          </a:p>
          <a:p>
            <a:pPr lvl="1" indent="457200"/>
            <a:r>
              <a:t>Approx 2,000 are </a:t>
            </a:r>
            <a:r>
              <a:rPr sz="3600">
                <a:solidFill>
                  <a:srgbClr val="9F221E"/>
                </a:solidFill>
              </a:rPr>
              <a:t>25-44 years old</a:t>
            </a:r>
          </a:p>
          <a:p>
            <a:pPr lvl="1" indent="457200"/>
            <a:r>
              <a:t>Approx 1,500 are 45-64 years old</a:t>
            </a:r>
          </a:p>
          <a:p>
            <a:pPr lvl="1" indent="457200">
              <a:defRPr sz="3600"/>
            </a:pPr>
            <a:r>
              <a:t>Approx </a:t>
            </a:r>
            <a:r>
              <a:rPr>
                <a:solidFill>
                  <a:srgbClr val="9F221E"/>
                </a:solidFill>
              </a:rPr>
              <a:t>500 are 65+ years old </a:t>
            </a:r>
          </a:p>
          <a:p>
            <a:pPr>
              <a:defRPr sz="3800">
                <a:solidFill>
                  <a:srgbClr val="9F221E"/>
                </a:solidFill>
              </a:defRPr>
            </a:pPr>
            <a:r>
              <a:t>70% renters</a:t>
            </a:r>
          </a:p>
          <a:p>
            <a:pPr>
              <a:defRPr sz="3800">
                <a:solidFill>
                  <a:srgbClr val="9F221E"/>
                </a:solidFill>
              </a:defRPr>
            </a:pPr>
            <a:r>
              <a:t>30% homeowner occupancy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will be included in the Annual Meeting presentation that will be posted on the LHNA website</a:t>
            </a:r>
          </a:p>
        </p:txBody>
      </p:sp>
    </p:spTree>
    <p:extLst>
      <p:ext uri="{BB962C8B-B14F-4D97-AF65-F5344CB8AC3E}">
        <p14:creationId xmlns:p14="http://schemas.microsoft.com/office/powerpoint/2010/main" val="182542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9.png"/><Relationship Id="rId2" Type="http://schemas.openxmlformats.org/officeDocument/2006/relationships/tags" Target="../tags/tag16.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31.xml"/><Relationship Id="rId7" Type="http://schemas.openxmlformats.org/officeDocument/2006/relationships/image" Target="../media/image3.emf"/><Relationship Id="rId2" Type="http://schemas.openxmlformats.org/officeDocument/2006/relationships/tags" Target="../tags/tag3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3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5.xml"/><Relationship Id="rId7" Type="http://schemas.openxmlformats.org/officeDocument/2006/relationships/oleObject" Target="../embeddings/oleObject6.bin"/><Relationship Id="rId2" Type="http://schemas.openxmlformats.org/officeDocument/2006/relationships/tags" Target="../tags/tag34.xml"/><Relationship Id="rId1" Type="http://schemas.openxmlformats.org/officeDocument/2006/relationships/vmlDrawing" Target="../drawings/vmlDrawing6.vml"/><Relationship Id="rId6" Type="http://schemas.openxmlformats.org/officeDocument/2006/relationships/slideMaster" Target="../slideMasters/slideMaster2.xml"/><Relationship Id="rId5" Type="http://schemas.openxmlformats.org/officeDocument/2006/relationships/tags" Target="../tags/tag37.xml"/><Relationship Id="rId10" Type="http://schemas.openxmlformats.org/officeDocument/2006/relationships/image" Target="../media/image5.jpg"/><Relationship Id="rId4" Type="http://schemas.openxmlformats.org/officeDocument/2006/relationships/tags" Target="../tags/tag36.xml"/><Relationship Id="rId9"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6.png"/><Relationship Id="rId2" Type="http://schemas.openxmlformats.org/officeDocument/2006/relationships/tags" Target="../tags/tag47.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0.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6.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9.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1.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2.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3.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65.xml"/><Relationship Id="rId7" Type="http://schemas.openxmlformats.org/officeDocument/2006/relationships/image" Target="../media/image3.emf"/><Relationship Id="rId2" Type="http://schemas.openxmlformats.org/officeDocument/2006/relationships/tags" Target="../tags/tag64.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2.xml"/><Relationship Id="rId4" Type="http://schemas.openxmlformats.org/officeDocument/2006/relationships/tags" Target="../tags/tag66.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4.png"/><Relationship Id="rId2" Type="http://schemas.openxmlformats.org/officeDocument/2006/relationships/tags" Target="../tags/tag72.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4.png"/><Relationship Id="rId2" Type="http://schemas.openxmlformats.org/officeDocument/2006/relationships/tags" Target="../tags/tag78.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18.vml"/><Relationship Id="rId6" Type="http://schemas.openxmlformats.org/officeDocument/2006/relationships/image" Target="../media/image6.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slideMaster" Target="../slideMasters/slideMaster2.xml"/><Relationship Id="rId5" Type="http://schemas.openxmlformats.org/officeDocument/2006/relationships/tags" Target="../tags/tag5.xml"/><Relationship Id="rId10" Type="http://schemas.openxmlformats.org/officeDocument/2006/relationships/image" Target="../media/image5.jpg"/><Relationship Id="rId4" Type="http://schemas.openxmlformats.org/officeDocument/2006/relationships/tags" Target="../tags/tag4.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990600"/>
            <a:ext cx="7772400" cy="2590800"/>
          </a:xfrm>
          <a:prstGeom prst="rect">
            <a:avLst/>
          </a:prstGeom>
        </p:spPr>
        <p:txBody>
          <a:bodyPr/>
          <a:lstStyle>
            <a:lvl1pPr>
              <a:lnSpc>
                <a:spcPct val="100000"/>
              </a:lnSpc>
              <a:defRPr sz="7000"/>
            </a:lvl1pPr>
          </a:lstStyle>
          <a:p>
            <a:r>
              <a:t>Title Text</a:t>
            </a:r>
          </a:p>
        </p:txBody>
      </p:sp>
      <p:sp>
        <p:nvSpPr>
          <p:cNvPr id="12" name="Body Level One…"/>
          <p:cNvSpPr txBox="1">
            <a:spLocks noGrp="1"/>
          </p:cNvSpPr>
          <p:nvPr>
            <p:ph type="body" sz="quarter" idx="1"/>
          </p:nvPr>
        </p:nvSpPr>
        <p:spPr>
          <a:xfrm>
            <a:off x="1295400" y="3886200"/>
            <a:ext cx="6400800" cy="1676400"/>
          </a:xfrm>
          <a:prstGeom prst="rect">
            <a:avLst/>
          </a:prstGeom>
        </p:spPr>
        <p:txBody>
          <a:bodyPr/>
          <a:lstStyle>
            <a:lvl1pPr marL="0" indent="0" algn="ctr">
              <a:buSzTx/>
              <a:buFontTx/>
              <a:buNone/>
              <a:defRPr>
                <a:solidFill>
                  <a:srgbClr val="9F221E"/>
                </a:solidFill>
              </a:defRPr>
            </a:lvl1pPr>
            <a:lvl2pPr marL="0" indent="0" algn="ctr">
              <a:buSzTx/>
              <a:buFontTx/>
              <a:buNone/>
              <a:defRPr>
                <a:solidFill>
                  <a:srgbClr val="9F221E"/>
                </a:solidFill>
              </a:defRPr>
            </a:lvl2pPr>
            <a:lvl3pPr marL="0" indent="0" algn="ctr">
              <a:buSzTx/>
              <a:buFontTx/>
              <a:buNone/>
              <a:defRPr>
                <a:solidFill>
                  <a:srgbClr val="9F221E"/>
                </a:solidFill>
              </a:defRPr>
            </a:lvl3pPr>
            <a:lvl4pPr marL="0" indent="0" algn="ctr">
              <a:buSzTx/>
              <a:buFontTx/>
              <a:buNone/>
              <a:defRPr>
                <a:solidFill>
                  <a:srgbClr val="9F221E"/>
                </a:solidFill>
              </a:defRPr>
            </a:lvl4pPr>
            <a:lvl5pPr marL="0" indent="0" algn="ctr">
              <a:buSzTx/>
              <a:buFontTx/>
              <a:buNone/>
              <a:defRPr>
                <a:solidFill>
                  <a:srgbClr val="9F221E"/>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58051" y="6405036"/>
            <a:ext cx="1111538"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6"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
        <p:nvSpPr>
          <p:cNvPr id="5" name="Title 4"/>
          <p:cNvSpPr>
            <a:spLocks noGrp="1"/>
          </p:cNvSpPr>
          <p:nvPr>
            <p:ph type="title" hasCustomPrompt="1"/>
          </p:nvPr>
        </p:nvSpPr>
        <p:spPr>
          <a:xfrm>
            <a:off x="472500" y="622800"/>
            <a:ext cx="8199900" cy="47961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1657312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72500" y="622800"/>
            <a:ext cx="8200013" cy="479619"/>
          </a:xfrm>
        </p:spPr>
        <p:txBody>
          <a:bodyPr/>
          <a:lstStyle>
            <a:lvl1pPr>
              <a:defRPr sz="3400"/>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72050" y="2085629"/>
            <a:ext cx="8200351" cy="4089131"/>
          </a:xfrm>
        </p:spPr>
        <p:txBody>
          <a:bodyPr/>
          <a:lstStyle>
            <a:lvl1pPr>
              <a:lnSpc>
                <a:spcPct val="100000"/>
              </a:lnSpc>
              <a:spcBef>
                <a:spcPts val="0"/>
              </a:spcBef>
              <a:spcAft>
                <a:spcPts val="0"/>
              </a:spcAft>
              <a:defRPr sz="2000"/>
            </a:lvl1pPr>
            <a:lvl2pPr>
              <a:lnSpc>
                <a:spcPct val="100000"/>
              </a:lnSpc>
              <a:spcBef>
                <a:spcPts val="0"/>
              </a:spcBef>
              <a:spcAft>
                <a:spcPts val="0"/>
              </a:spcAft>
              <a:defRPr sz="2000"/>
            </a:lvl2pPr>
            <a:lvl3pPr>
              <a:lnSpc>
                <a:spcPct val="100000"/>
              </a:lnSpc>
              <a:spcBef>
                <a:spcPts val="0"/>
              </a:spcBef>
              <a:spcAft>
                <a:spcPts val="0"/>
              </a:spcAft>
              <a:defRPr sz="2000"/>
            </a:lvl3pPr>
            <a:lvl4pPr>
              <a:lnSpc>
                <a:spcPct val="100000"/>
              </a:lnSpc>
              <a:spcBef>
                <a:spcPts val="0"/>
              </a:spcBef>
              <a:spcAft>
                <a:spcPts val="0"/>
              </a:spcAft>
              <a:defRPr sz="2800"/>
            </a:lvl4pPr>
            <a:lvl5pPr>
              <a:lnSpc>
                <a:spcPct val="100000"/>
              </a:lnSpc>
              <a:spcBef>
                <a:spcPts val="0"/>
              </a:spcBef>
              <a:spcAft>
                <a:spcPts val="0"/>
              </a:spcAf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2730003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hangingPunct="1">
              <a:lnSpc>
                <a:spcPct val="90000"/>
              </a:lnSpc>
              <a:spcAft>
                <a:spcPts val="1000"/>
              </a:spcAft>
            </a:pPr>
            <a:endParaRPr lang="en-US" sz="1200" kern="1200" dirty="0">
              <a:solidFill>
                <a:prstClr val="white"/>
              </a:solidFill>
              <a:latin typeface="Trebuchet MS"/>
            </a:endParaRPr>
          </a:p>
        </p:txBody>
      </p:sp>
      <p:sp>
        <p:nvSpPr>
          <p:cNvPr id="3" name="Date Placeholder 2"/>
          <p:cNvSpPr>
            <a:spLocks noGrp="1"/>
          </p:cNvSpPr>
          <p:nvPr>
            <p:ph type="dt" sz="half" idx="10"/>
          </p:nvPr>
        </p:nvSpPr>
        <p:spPr>
          <a:xfrm>
            <a:off x="7258051" y="6405036"/>
            <a:ext cx="1111538" cy="153888"/>
          </a:xfrm>
          <a:prstGeom prst="rect">
            <a:avLst/>
          </a:prstGeom>
        </p:spPr>
        <p:txBody>
          <a:bodyPr/>
          <a:lstStyle>
            <a:lvl1pPr>
              <a:defRPr>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9" name="Title 1"/>
          <p:cNvSpPr>
            <a:spLocks noGrp="1"/>
          </p:cNvSpPr>
          <p:nvPr>
            <p:ph type="title" hasCustomPrompt="1"/>
          </p:nvPr>
        </p:nvSpPr>
        <p:spPr bwMode="ltGray">
          <a:xfrm>
            <a:off x="472500" y="1544274"/>
            <a:ext cx="2589300" cy="1495794"/>
          </a:xfrm>
          <a:noFill/>
        </p:spPr>
        <p:txBody>
          <a:bodyPr wrap="square" lIns="0" tIns="0" rIns="320040" bIns="0" anchor="b">
            <a:noAutofit/>
          </a:bodyPr>
          <a:lstStyle>
            <a:lvl1pPr>
              <a:defRPr sz="3200">
                <a:solidFill>
                  <a:schemeClr val="tx2"/>
                </a:solidFill>
                <a:latin typeface="+mj-lt"/>
              </a:defRPr>
            </a:lvl1pPr>
          </a:lstStyle>
          <a:p>
            <a:r>
              <a:rPr lang="en-US" dirty="0"/>
              <a:t>Click to add title</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
        <p:nvSpPr>
          <p:cNvPr id="1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205271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963557" y="2668041"/>
            <a:ext cx="7215368"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4" name="TextBox 3"/>
          <p:cNvSpPr txBox="1"/>
          <p:nvPr/>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3"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2"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9"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7123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4" name="Date Placeholder 3"/>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58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3048746" y="0"/>
            <a:ext cx="312713" cy="6858000"/>
          </a:xfrm>
          <a:prstGeom prst="rect">
            <a:avLst/>
          </a:prstGeom>
        </p:spPr>
      </p:pic>
      <p:sp>
        <p:nvSpPr>
          <p:cNvPr id="17" name="Date Placeholder 1"/>
          <p:cNvSpPr>
            <a:spLocks noGrp="1"/>
          </p:cNvSpPr>
          <p:nvPr>
            <p:ph type="dt" sz="half" idx="3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2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20" name="TextBox 19"/>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6" name="Rectangle 25"/>
          <p:cNvSpPr/>
          <p:nvPr userDrawn="1"/>
        </p:nvSpPr>
        <p:spPr bwMode="white">
          <a:xfrm>
            <a:off x="0"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27" name="Title 4"/>
          <p:cNvSpPr>
            <a:spLocks noGrp="1"/>
          </p:cNvSpPr>
          <p:nvPr>
            <p:ph type="title" hasCustomPrompt="1"/>
          </p:nvPr>
        </p:nvSpPr>
        <p:spPr>
          <a:xfrm>
            <a:off x="472500" y="2681103"/>
            <a:ext cx="2345911" cy="1495794"/>
          </a:xfrm>
          <a:prstGeom prst="rect">
            <a:avLst/>
          </a:prstGeom>
        </p:spPr>
        <p:txBody>
          <a:bodyPr anchor="ctr">
            <a:noAutofit/>
          </a:bodyPr>
          <a:lstStyle>
            <a:lvl1pPr>
              <a:defRPr sz="3200">
                <a:solidFill>
                  <a:schemeClr val="tx2"/>
                </a:solidFill>
                <a:latin typeface="+mj-lt"/>
                <a:sym typeface="Trebuchet MS" panose="020B0603020202020204" pitchFamily="34" charset="0"/>
              </a:defRPr>
            </a:lvl1pPr>
          </a:lstStyle>
          <a:p>
            <a:r>
              <a:rPr lang="en-US" dirty="0"/>
              <a:t>Click to add title</a:t>
            </a:r>
          </a:p>
        </p:txBody>
      </p:sp>
      <p:sp>
        <p:nvSpPr>
          <p:cNvPr id="11"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3884277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5374205" y="0"/>
            <a:ext cx="312713" cy="6858000"/>
          </a:xfrm>
          <a:prstGeom prst="rect">
            <a:avLst/>
          </a:prstGeom>
        </p:spPr>
      </p:pic>
      <p:sp>
        <p:nvSpPr>
          <p:cNvPr id="13" name="Rectangle 12"/>
          <p:cNvSpPr/>
          <p:nvPr userDrawn="1"/>
        </p:nvSpPr>
        <p:spPr bwMode="white">
          <a:xfrm>
            <a:off x="0"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6"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20"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7" name="TextBox 16"/>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3" name="Title 3"/>
          <p:cNvSpPr>
            <a:spLocks noGrp="1"/>
          </p:cNvSpPr>
          <p:nvPr>
            <p:ph type="title" hasCustomPrompt="1"/>
          </p:nvPr>
        </p:nvSpPr>
        <p:spPr>
          <a:xfrm>
            <a:off x="472500" y="622800"/>
            <a:ext cx="4692600" cy="47961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1"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3592263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11" name="Title 4"/>
          <p:cNvSpPr>
            <a:spLocks noGrp="1"/>
          </p:cNvSpPr>
          <p:nvPr>
            <p:ph type="title" hasCustomPrompt="1"/>
          </p:nvPr>
        </p:nvSpPr>
        <p:spPr>
          <a:xfrm>
            <a:off x="472500" y="2681103"/>
            <a:ext cx="234591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6"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2" name="Date Placeholder 1"/>
          <p:cNvSpPr>
            <a:spLocks noGrp="1"/>
          </p:cNvSpPr>
          <p:nvPr>
            <p:ph type="dt" sz="half" idx="29"/>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4"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1651496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4267187"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3" name="Picture Placeholder 18"/>
          <p:cNvSpPr>
            <a:spLocks noGrp="1"/>
          </p:cNvSpPr>
          <p:nvPr>
            <p:ph type="pic" sz="quarter" idx="14" hasCustomPrompt="1"/>
          </p:nvPr>
        </p:nvSpPr>
        <p:spPr>
          <a:xfrm>
            <a:off x="4569016" y="0"/>
            <a:ext cx="4574983"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800" kern="1200" dirty="0">
              <a:solidFill>
                <a:prstClr val="white">
                  <a:lumMod val="50000"/>
                </a:prstClr>
              </a:solidFill>
              <a:latin typeface="Trebuchet MS"/>
              <a:sym typeface="Trebuchet MS" panose="020B0603020202020204" pitchFamily="34" charset="0"/>
            </a:endParaRPr>
          </a:p>
        </p:txBody>
      </p:sp>
      <p:sp>
        <p:nvSpPr>
          <p:cNvPr id="16" name="Date Placeholder 2"/>
          <p:cNvSpPr>
            <a:spLocks noGrp="1"/>
          </p:cNvSpPr>
          <p:nvPr>
            <p:ph type="dt" sz="half" idx="15"/>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2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7"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1923524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557387" y="0"/>
            <a:ext cx="312713" cy="6858000"/>
          </a:xfrm>
          <a:prstGeom prst="rect">
            <a:avLst/>
          </a:prstGeom>
        </p:spPr>
      </p:pic>
      <p:sp>
        <p:nvSpPr>
          <p:cNvPr id="10" name="Rectangle 9"/>
          <p:cNvSpPr/>
          <p:nvPr userDrawn="1"/>
        </p:nvSpPr>
        <p:spPr bwMode="gray">
          <a:xfrm>
            <a:off x="5864658"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1" name="Picture Placeholder 5"/>
          <p:cNvSpPr>
            <a:spLocks noGrp="1"/>
          </p:cNvSpPr>
          <p:nvPr>
            <p:ph type="pic" sz="quarter" idx="11" hasCustomPrompt="1"/>
          </p:nvPr>
        </p:nvSpPr>
        <p:spPr>
          <a:xfrm>
            <a:off x="5865019" y="0"/>
            <a:ext cx="3278981"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5" name="Copyright"/>
          <p:cNvSpPr txBox="1"/>
          <p:nvPr userDrawn="1"/>
        </p:nvSpPr>
        <p:spPr>
          <a:xfrm rot="16200000">
            <a:off x="6473429" y="3916395"/>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4" name="Title 1"/>
          <p:cNvSpPr>
            <a:spLocks noGrp="1"/>
          </p:cNvSpPr>
          <p:nvPr>
            <p:ph type="title" hasCustomPrompt="1"/>
          </p:nvPr>
        </p:nvSpPr>
        <p:spPr bwMode="blackWhite">
          <a:xfrm>
            <a:off x="472500" y="1804650"/>
            <a:ext cx="4685664"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800" kern="1200" dirty="0">
              <a:solidFill>
                <a:prstClr val="white">
                  <a:lumMod val="50000"/>
                </a:prstClr>
              </a:solidFill>
              <a:latin typeface="Trebuchet MS"/>
              <a:sym typeface="Trebuchet MS" panose="020B0603020202020204" pitchFamily="34" charset="0"/>
            </a:endParaRPr>
          </a:p>
        </p:txBody>
      </p:sp>
      <p:sp>
        <p:nvSpPr>
          <p:cNvPr id="16"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63280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6"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5" name="Date Placeholder 4"/>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2" name="TextBox 11"/>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17" name="Title 2"/>
          <p:cNvSpPr>
            <a:spLocks noGrp="1"/>
          </p:cNvSpPr>
          <p:nvPr>
            <p:ph type="title" hasCustomPrompt="1"/>
          </p:nvPr>
        </p:nvSpPr>
        <p:spPr>
          <a:xfrm>
            <a:off x="472500" y="2764204"/>
            <a:ext cx="1858979" cy="1314311"/>
          </a:xfrm>
          <a:prstGeom prst="rect">
            <a:avLst/>
          </a:prstGeom>
        </p:spPr>
        <p:txBody>
          <a:bodyPr anchor="ctr">
            <a:noAutofit/>
          </a:bodyPr>
          <a:lstStyle>
            <a:lvl1pPr>
              <a:defRPr sz="3200" baseline="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49331" y="3590399"/>
            <a:ext cx="102393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7257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3" name="Title 2"/>
          <p:cNvSpPr>
            <a:spLocks noGrp="1"/>
          </p:cNvSpPr>
          <p:nvPr>
            <p:ph type="title" hasCustomPrompt="1"/>
          </p:nvPr>
        </p:nvSpPr>
        <p:spPr>
          <a:xfrm>
            <a:off x="472500" y="2764204"/>
            <a:ext cx="1858979"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3"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7"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1630981" y="3402829"/>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679174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25268785"/>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8224"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TextBox 4"/>
          <p:cNvSpPr txBox="1"/>
          <p:nvPr/>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800" kern="1200" dirty="0">
              <a:solidFill>
                <a:prstClr val="white"/>
              </a:solidFill>
              <a:latin typeface="Trebuchet MS"/>
              <a:sym typeface="Trebuchet MS" panose="020B0603020202020204" pitchFamily="34" charset="0"/>
            </a:endParaRPr>
          </a:p>
        </p:txBody>
      </p:sp>
      <p:sp>
        <p:nvSpPr>
          <p:cNvPr id="8" name="Date Placeholder 7"/>
          <p:cNvSpPr>
            <a:spLocks noGrp="1"/>
          </p:cNvSpPr>
          <p:nvPr>
            <p:ph type="dt" sz="half" idx="1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2"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3" name="Pentagon 3"/>
          <p:cNvSpPr/>
          <p:nvPr userDrawn="1"/>
        </p:nvSpPr>
        <p:spPr bwMode="white">
          <a:xfrm>
            <a:off x="1"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3"/>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4" y="3394393"/>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092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sp>
        <p:nvSpPr>
          <p:cNvPr id="13" name="Pentagon 3"/>
          <p:cNvSpPr/>
          <p:nvPr userDrawn="1"/>
        </p:nvSpPr>
        <p:spPr bwMode="white">
          <a:xfrm>
            <a:off x="1"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6" name="TextBox 15"/>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2683544" y="3416300"/>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74192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6"/>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8"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6" name="Title 2"/>
          <p:cNvSpPr>
            <a:spLocks noGrp="1"/>
          </p:cNvSpPr>
          <p:nvPr>
            <p:ph type="title" hasCustomPrompt="1"/>
          </p:nvPr>
        </p:nvSpPr>
        <p:spPr>
          <a:xfrm>
            <a:off x="472500" y="622800"/>
            <a:ext cx="3505235" cy="47961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9"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8354" y="3589606"/>
            <a:ext cx="1023938"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9287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6" name="Title 2"/>
          <p:cNvSpPr>
            <a:spLocks noGrp="1"/>
          </p:cNvSpPr>
          <p:nvPr>
            <p:ph type="title" hasCustomPrompt="1"/>
          </p:nvPr>
        </p:nvSpPr>
        <p:spPr>
          <a:xfrm>
            <a:off x="472500" y="622800"/>
            <a:ext cx="3505235" cy="47961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2"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3" name="TextBox 12"/>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2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3345129" y="340780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38078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11" name="Title 3"/>
          <p:cNvSpPr>
            <a:spLocks noGrp="1"/>
          </p:cNvSpPr>
          <p:nvPr>
            <p:ph type="title" hasCustomPrompt="1"/>
          </p:nvPr>
        </p:nvSpPr>
        <p:spPr>
          <a:xfrm>
            <a:off x="472500" y="622800"/>
            <a:ext cx="4692600" cy="47961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sym typeface="Trebuchet MS" panose="020B0603020202020204" pitchFamily="34" charset="0"/>
              </a:defRPr>
            </a:lvl1pPr>
          </a:lstStyle>
          <a:p>
            <a:pPr lvl="0"/>
            <a:r>
              <a:rPr lang="en-US" dirty="0"/>
              <a:t>Click to add title</a:t>
            </a:r>
          </a:p>
        </p:txBody>
      </p:sp>
      <p:sp>
        <p:nvSpPr>
          <p:cNvPr id="14"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6" name="Picture 1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17754" y="3589606"/>
            <a:ext cx="1023938"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0280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1" name="Title 3"/>
          <p:cNvSpPr>
            <a:spLocks noGrp="1"/>
          </p:cNvSpPr>
          <p:nvPr>
            <p:ph type="title" hasCustomPrompt="1"/>
          </p:nvPr>
        </p:nvSpPr>
        <p:spPr>
          <a:xfrm>
            <a:off x="472500" y="622800"/>
            <a:ext cx="4692600" cy="47961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7"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8" name="TextBox 17"/>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2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925721" y="340780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69865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3" name="TextBox 2"/>
          <p:cNvSpPr txBox="1"/>
          <p:nvPr/>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4" name="Date Placeholder 3"/>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8" name="Title 1"/>
          <p:cNvSpPr>
            <a:spLocks noGrp="1"/>
          </p:cNvSpPr>
          <p:nvPr>
            <p:ph type="title" hasCustomPrompt="1"/>
          </p:nvPr>
        </p:nvSpPr>
        <p:spPr>
          <a:xfrm>
            <a:off x="472500" y="3826333"/>
            <a:ext cx="81999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27055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7" name="Title 1"/>
          <p:cNvSpPr>
            <a:spLocks noGrp="1"/>
          </p:cNvSpPr>
          <p:nvPr>
            <p:ph type="title" hasCustomPrompt="1"/>
          </p:nvPr>
        </p:nvSpPr>
        <p:spPr>
          <a:xfrm>
            <a:off x="472500" y="3826333"/>
            <a:ext cx="81999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379662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1371600"/>
            <a:ext cx="7772401" cy="1752600"/>
          </a:xfrm>
          <a:prstGeom prst="rect">
            <a:avLst/>
          </a:prstGeom>
        </p:spPr>
        <p:txBody>
          <a:bodyPr/>
          <a:lstStyle>
            <a:lvl1pPr>
              <a:lnSpc>
                <a:spcPct val="100000"/>
              </a:lnSpc>
              <a:defRPr sz="4800">
                <a:solidFill>
                  <a:srgbClr val="762E22"/>
                </a:solidFill>
              </a:defRPr>
            </a:lvl1pPr>
          </a:lstStyle>
          <a:p>
            <a:r>
              <a:t>Title Text</a:t>
            </a:r>
          </a:p>
        </p:txBody>
      </p:sp>
      <p:sp>
        <p:nvSpPr>
          <p:cNvPr id="30" name="Body Level One…"/>
          <p:cNvSpPr txBox="1">
            <a:spLocks noGrp="1"/>
          </p:cNvSpPr>
          <p:nvPr>
            <p:ph type="body" sz="quarter" idx="1"/>
          </p:nvPr>
        </p:nvSpPr>
        <p:spPr>
          <a:xfrm>
            <a:off x="722312" y="4068762"/>
            <a:ext cx="7772401" cy="1131889"/>
          </a:xfrm>
          <a:prstGeom prst="rect">
            <a:avLst/>
          </a:prstGeom>
        </p:spPr>
        <p:txBody>
          <a:bodyPr/>
          <a:lstStyle>
            <a:lvl1pPr marL="0" indent="0" algn="ctr">
              <a:buSzTx/>
              <a:buFontTx/>
              <a:buNone/>
              <a:defRPr>
                <a:solidFill>
                  <a:srgbClr val="8B8B8D"/>
                </a:solidFill>
              </a:defRPr>
            </a:lvl1pPr>
            <a:lvl2pPr marL="0" indent="0" algn="ctr">
              <a:buSzTx/>
              <a:buFontTx/>
              <a:buNone/>
              <a:defRPr>
                <a:solidFill>
                  <a:srgbClr val="8B8B8D"/>
                </a:solidFill>
              </a:defRPr>
            </a:lvl2pPr>
            <a:lvl3pPr marL="0" indent="0" algn="ctr">
              <a:buSzTx/>
              <a:buFontTx/>
              <a:buNone/>
              <a:defRPr>
                <a:solidFill>
                  <a:srgbClr val="8B8B8D"/>
                </a:solidFill>
              </a:defRPr>
            </a:lvl3pPr>
            <a:lvl4pPr marL="0" indent="0" algn="ctr">
              <a:buSzTx/>
              <a:buFontTx/>
              <a:buNone/>
              <a:defRPr>
                <a:solidFill>
                  <a:srgbClr val="8B8B8D"/>
                </a:solidFill>
              </a:defRPr>
            </a:lvl4pPr>
            <a:lvl5pPr marL="0" indent="0" algn="ctr">
              <a:buSzTx/>
              <a:buFontTx/>
              <a:buNone/>
              <a:defRPr>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261971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9248" name="think-cell Slide" r:id="rId4" imgW="324" imgH="324" progId="TCLayout.ActiveDocument.1">
                  <p:embed/>
                </p:oleObj>
              </mc:Choice>
              <mc:Fallback>
                <p:oleObj name="think-cell Slide" r:id="rId4" imgW="324" imgH="32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extBox 5"/>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39" y="1353921"/>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hangingPunct="1"/>
            <a:endParaRPr lang="en-US" kern="1200" dirty="0">
              <a:solidFill>
                <a:srgbClr val="575757"/>
              </a:solidFill>
              <a:latin typeface="Trebuchet MS"/>
              <a:sym typeface="Trebuchet MS" panose="020B0603020202020204" pitchFamily="34" charset="0"/>
            </a:endParaRPr>
          </a:p>
        </p:txBody>
      </p:sp>
    </p:spTree>
    <p:extLst>
      <p:ext uri="{BB962C8B-B14F-4D97-AF65-F5344CB8AC3E}">
        <p14:creationId xmlns:p14="http://schemas.microsoft.com/office/powerpoint/2010/main" val="120217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userDrawn="1"/>
        </p:nvSpPr>
        <p:spPr bwMode="white">
          <a:xfrm>
            <a:off x="8375904" y="6404400"/>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 name="Date Placeholder 1"/>
          <p:cNvSpPr>
            <a:spLocks noGrp="1"/>
          </p:cNvSpPr>
          <p:nvPr>
            <p:ph type="dt" sz="half" idx="14"/>
          </p:nvPr>
        </p:nvSpPr>
        <p:spPr bwMode="white">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4" name="Title 3"/>
          <p:cNvSpPr>
            <a:spLocks noGrp="1"/>
          </p:cNvSpPr>
          <p:nvPr>
            <p:ph type="title" hasCustomPrompt="1"/>
          </p:nvPr>
        </p:nvSpPr>
        <p:spPr>
          <a:xfrm>
            <a:off x="472500" y="622800"/>
            <a:ext cx="8199900" cy="479619"/>
          </a:xfrm>
        </p:spPr>
        <p:txBody>
          <a:bodyPr/>
          <a:lstStyle>
            <a:lvl1pPr>
              <a:defRPr sz="3400">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1830073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2"/>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6"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0142520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 name="Date Placeholder 1"/>
          <p:cNvSpPr>
            <a:spLocks noGrp="1"/>
          </p:cNvSpPr>
          <p:nvPr>
            <p:ph type="dt" sz="half" idx="12"/>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2902310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sp>
        <p:nvSpPr>
          <p:cNvPr id="6" name="Rectangle 5"/>
          <p:cNvSpPr/>
          <p:nvPr/>
        </p:nvSpPr>
        <p:spPr>
          <a:xfrm>
            <a:off x="3766370" y="1110260"/>
            <a:ext cx="4656804" cy="4431982"/>
          </a:xfrm>
          <a:prstGeom prst="rect">
            <a:avLst/>
          </a:prstGeom>
        </p:spPr>
        <p:txBody>
          <a:bodyPr wrap="square" lIns="0" tIns="0" rIns="0" bIns="0" anchor="ctr">
            <a:spAutoFit/>
          </a:bodyPr>
          <a:lstStyle/>
          <a:p>
            <a:pPr hangingPunct="1"/>
            <a:r>
              <a:rPr lang="en-US" sz="900" kern="1200" dirty="0">
                <a:solidFill>
                  <a:srgbClr val="575757"/>
                </a:solidFill>
                <a:latin typeface="Trebuchet MS"/>
                <a:sym typeface="Trebuchet MS" panose="020B0603020202020204" pitchFamily="34" charset="0"/>
              </a:rPr>
              <a:t>The services and materials provided by Boston Consulting Group (BCG) are subject to BCG's Standard Terms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to update these materials after the date hereof, notwithstanding that such information may become outdated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or inaccurate.</a:t>
            </a:r>
          </a:p>
          <a:p>
            <a:pPr hangingPunct="1"/>
            <a:r>
              <a:rPr lang="en-US" sz="900" kern="1200" dirty="0">
                <a:solidFill>
                  <a:srgbClr val="575757"/>
                </a:solidFill>
                <a:latin typeface="Trebuchet MS"/>
                <a:sym typeface="Trebuchet MS" panose="020B0603020202020204" pitchFamily="34" charset="0"/>
              </a:rPr>
              <a:t> </a:t>
            </a:r>
          </a:p>
          <a:p>
            <a:pPr hangingPunct="1"/>
            <a:r>
              <a:rPr lang="en-US" sz="900" kern="1200" dirty="0">
                <a:solidFill>
                  <a:srgbClr val="575757"/>
                </a:solidFill>
                <a:latin typeface="Trebuchet M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hangingPunct="1"/>
            <a:endParaRPr lang="en-US" sz="900" kern="1200" dirty="0">
              <a:solidFill>
                <a:srgbClr val="575757"/>
              </a:solidFill>
              <a:latin typeface="Trebuchet MS"/>
              <a:sym typeface="Trebuchet MS" panose="020B0603020202020204" pitchFamily="34" charset="0"/>
            </a:endParaRPr>
          </a:p>
          <a:p>
            <a:pPr hangingPunct="1">
              <a:defRPr/>
            </a:pPr>
            <a:r>
              <a:rPr lang="en-US" sz="900" kern="1200" dirty="0">
                <a:solidFill>
                  <a:srgbClr val="575757"/>
                </a:solidFill>
                <a:latin typeface="Trebuchet MS"/>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479283" y="2613363"/>
            <a:ext cx="2399647" cy="142577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latin typeface="Trebuchet MS"/>
                <a:sym typeface="Trebuchet MS" panose="020B0603020202020204" pitchFamily="34" charset="0"/>
              </a:rPr>
              <a:t>Disclaimer</a:t>
            </a:r>
          </a:p>
        </p:txBody>
      </p:sp>
      <p:cxnSp>
        <p:nvCxnSpPr>
          <p:cNvPr id="9" name="Straight Connector 8"/>
          <p:cNvCxnSpPr/>
          <p:nvPr/>
        </p:nvCxnSpPr>
        <p:spPr>
          <a:xfrm>
            <a:off x="3275924" y="1630186"/>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0"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1"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824906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5369323"/>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0272"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192" y="1589"/>
                        <a:ext cx="1190"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8" name="Rectangle 7"/>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lnSpc>
                <a:spcPct val="95000"/>
              </a:lnSpc>
            </a:pPr>
            <a:endParaRPr lang="en-US" sz="2000" kern="1200" dirty="0">
              <a:solidFill>
                <a:prstClr val="white"/>
              </a:solidFill>
              <a:latin typeface="Trebuchet MS"/>
              <a:sym typeface="Trebuchet MS" panose="020B0603020202020204" pitchFamily="34" charset="0"/>
            </a:endParaRPr>
          </a:p>
        </p:txBody>
      </p:sp>
      <p:sp>
        <p:nvSpPr>
          <p:cNvPr id="15" name="TextBox 14"/>
          <p:cNvSpPr txBox="1"/>
          <p:nvPr/>
        </p:nvSpPr>
        <p:spPr bwMode="white">
          <a:xfrm>
            <a:off x="693735" y="5715178"/>
            <a:ext cx="630601" cy="170110"/>
          </a:xfrm>
          <a:prstGeom prst="rect">
            <a:avLst/>
          </a:prstGeom>
          <a:noFill/>
        </p:spPr>
        <p:txBody>
          <a:bodyPr wrap="none" lIns="0" tIns="0" rIns="0" bIns="0" rtlCol="0" anchor="b">
            <a:noAutofit/>
          </a:bodyPr>
          <a:lstStyle/>
          <a:p>
            <a:pPr hangingPunct="1">
              <a:lnSpc>
                <a:spcPct val="90000"/>
              </a:lnSpc>
              <a:spcAft>
                <a:spcPts val="600"/>
              </a:spcAft>
            </a:pPr>
            <a:r>
              <a:rPr lang="en-US" sz="1200" kern="1200" dirty="0">
                <a:solidFill>
                  <a:prstClr val="white"/>
                </a:solidFill>
                <a:latin typeface="Trebuchet MS"/>
                <a:sym typeface="Trebuchet MS" panose="020B0603020202020204" pitchFamily="34" charset="0"/>
              </a:rPr>
              <a:t>bcg.com</a:t>
            </a:r>
          </a:p>
        </p:txBody>
      </p:sp>
      <p:sp>
        <p:nvSpPr>
          <p:cNvPr id="7" name="Freeform 6"/>
          <p:cNvSpPr>
            <a:spLocks noChangeAspect="1"/>
          </p:cNvSpPr>
          <p:nvPr userDrawn="1">
            <p:custDataLst>
              <p:tags r:id="rId4"/>
            </p:custDataLst>
          </p:nvPr>
        </p:nvSpPr>
        <p:spPr bwMode="auto">
          <a:xfrm>
            <a:off x="2007644" y="2969513"/>
            <a:ext cx="3025018"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hangingPunct="1"/>
            <a:endParaRPr lang="en-US" kern="1200">
              <a:solidFill>
                <a:srgbClr val="575757"/>
              </a:solidFill>
              <a:latin typeface="Trebuchet MS"/>
            </a:endParaRPr>
          </a:p>
        </p:txBody>
      </p:sp>
    </p:spTree>
    <p:extLst>
      <p:ext uri="{BB962C8B-B14F-4D97-AF65-F5344CB8AC3E}">
        <p14:creationId xmlns:p14="http://schemas.microsoft.com/office/powerpoint/2010/main" val="3661247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hangingPunct="1">
                <a:defRPr/>
              </a:pPr>
              <a:endParaRPr lang="en-US" kern="1200" dirty="0">
                <a:solidFill>
                  <a:srgbClr val="575757"/>
                </a:solidFill>
                <a:latin typeface="Trebuchet M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endParaRPr>
            </a:p>
          </p:txBody>
        </p:sp>
        <p:sp>
          <p:nvSpPr>
            <p:cNvPr id="60" name="Footnote example"/>
            <p:cNvSpPr txBox="1"/>
            <p:nvPr/>
          </p:nvSpPr>
          <p:spPr>
            <a:xfrm>
              <a:off x="630000" y="6003377"/>
              <a:ext cx="9030915" cy="556563"/>
            </a:xfrm>
            <a:prstGeom prst="rect">
              <a:avLst/>
            </a:prstGeom>
            <a:noFill/>
          </p:spPr>
          <p:txBody>
            <a:bodyPr wrap="square" lIns="0" tIns="0" rIns="0" bIns="0" rtlCol="0" anchor="b">
              <a:spAutoFit/>
            </a:bodyPr>
            <a:lstStyle/>
            <a:p>
              <a:pPr hangingPunct="1">
                <a:lnSpc>
                  <a:spcPct val="90000"/>
                </a:lnSpc>
                <a:defRPr/>
              </a:pPr>
              <a:r>
                <a:rPr lang="en-US" sz="1000" kern="1200" dirty="0">
                  <a:solidFill>
                    <a:prstClr val="white">
                      <a:lumMod val="50000"/>
                    </a:prstClr>
                  </a:solidFill>
                  <a:latin typeface="Trebuchet MS"/>
                  <a:sym typeface="Trebuchet MS" panose="020B0603020202020204" pitchFamily="34" charset="0"/>
                </a:rPr>
                <a:t>1. xxxx  2. xxxx  3. List footnotes in numerical order. Footnote numbers are not bracketed. Use 10pt font</a:t>
              </a:r>
            </a:p>
            <a:p>
              <a:pPr hangingPunct="1">
                <a:lnSpc>
                  <a:spcPct val="90000"/>
                </a:lnSpc>
                <a:defRPr/>
              </a:pPr>
              <a:r>
                <a:rPr lang="en-US" sz="1000" kern="1200" dirty="0">
                  <a:solidFill>
                    <a:prstClr val="white">
                      <a:lumMod val="50000"/>
                    </a:prstClr>
                  </a:solidFill>
                  <a:latin typeface="Trebuchet MS"/>
                  <a:sym typeface="Trebuchet MS" panose="020B0603020202020204" pitchFamily="34" charset="0"/>
                </a:rPr>
                <a:t>Note: Do not put a period at the end of the note or the source</a:t>
              </a:r>
            </a:p>
            <a:p>
              <a:pPr hangingPunct="1">
                <a:lnSpc>
                  <a:spcPct val="90000"/>
                </a:lnSpc>
                <a:defRPr/>
              </a:pPr>
              <a:r>
                <a:rPr lang="en-US" sz="1000" kern="1200" dirty="0">
                  <a:solidFill>
                    <a:prstClr val="white">
                      <a:lumMod val="50000"/>
                    </a:prstClr>
                  </a:solidFill>
                  <a:latin typeface="Trebuchet M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56"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55"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695993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654899"/>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1296"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191" y="1588"/>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19063"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hangingPunct="1">
              <a:lnSpc>
                <a:spcPct val="93000"/>
              </a:lnSpc>
              <a:spcBef>
                <a:spcPct val="0"/>
              </a:spcBef>
              <a:spcAft>
                <a:spcPct val="0"/>
              </a:spcAft>
            </a:pPr>
            <a:endParaRPr lang="en-US" sz="5400" kern="1200" dirty="0">
              <a:solidFill>
                <a:srgbClr val="FFFFFF"/>
              </a:solidFill>
              <a:latin typeface="Trebuchet MS" panose="020B0603020202020204" pitchFamily="34" charset="0"/>
              <a:sym typeface="Trebuchet MS" panose="020B0603020202020204" pitchFamily="34" charset="0"/>
            </a:endParaRPr>
          </a:p>
        </p:txBody>
      </p:sp>
      <p:sp>
        <p:nvSpPr>
          <p:cNvPr id="14" name="Rectangle 13"/>
          <p:cNvSpPr/>
          <p:nvPr userDrawn="1"/>
        </p:nvSpPr>
        <p:spPr>
          <a:xfrm>
            <a:off x="0" y="5279184"/>
            <a:ext cx="9144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6281370" y="2830522"/>
            <a:ext cx="580573" cy="51435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9144000" cy="5276850"/>
          </a:xfrm>
          <a:prstGeom prst="rect">
            <a:avLst/>
          </a:prstGeom>
        </p:spPr>
      </p:pic>
      <p:sp>
        <p:nvSpPr>
          <p:cNvPr id="20" name="Picture Placeholder 8"/>
          <p:cNvSpPr>
            <a:spLocks noGrp="1"/>
          </p:cNvSpPr>
          <p:nvPr>
            <p:ph type="pic" sz="quarter" idx="13" hasCustomPrompt="1"/>
          </p:nvPr>
        </p:nvSpPr>
        <p:spPr>
          <a:xfrm>
            <a:off x="7024921" y="5570643"/>
            <a:ext cx="1400951"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lnSpc>
                <a:spcPct val="95000"/>
              </a:lnSpc>
            </a:pPr>
            <a:endParaRPr lang="en-US" sz="2000" kern="1200" dirty="0">
              <a:solidFill>
                <a:prstClr val="white"/>
              </a:solidFill>
              <a:latin typeface="Trebuchet M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38061" y="6207842"/>
            <a:ext cx="51516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838061" y="5495707"/>
            <a:ext cx="51516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838061" y="1886243"/>
            <a:ext cx="51516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sp>
        <p:nvSpPr>
          <p:cNvPr id="13" name="Freeform 12"/>
          <p:cNvSpPr>
            <a:spLocks noChangeAspect="1"/>
          </p:cNvSpPr>
          <p:nvPr userDrawn="1">
            <p:custDataLst>
              <p:tags r:id="rId5"/>
            </p:custDataLst>
          </p:nvPr>
        </p:nvSpPr>
        <p:spPr bwMode="auto">
          <a:xfrm>
            <a:off x="838061" y="1112680"/>
            <a:ext cx="1745733"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hangingPunct="1"/>
            <a:endParaRPr lang="en-US" kern="1200">
              <a:solidFill>
                <a:srgbClr val="575757"/>
              </a:solidFill>
              <a:latin typeface="Trebuchet MS"/>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8" name="Title 7"/>
          <p:cNvSpPr>
            <a:spLocks noGrp="1"/>
          </p:cNvSpPr>
          <p:nvPr>
            <p:ph type="title" hasCustomPrompt="1"/>
          </p:nvPr>
        </p:nvSpPr>
        <p:spPr>
          <a:xfrm>
            <a:off x="472500" y="622801"/>
            <a:ext cx="8200013" cy="338554"/>
          </a:xfrm>
        </p:spPr>
        <p:txBody>
          <a:bodyPr/>
          <a:lstStyle>
            <a:lvl1pPr>
              <a:defRPr>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222069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72050" y="2085628"/>
            <a:ext cx="8200463" cy="4072976"/>
          </a:xfrm>
        </p:spPr>
        <p:txBody>
          <a:bodyPr/>
          <a:lstStyle>
            <a:lvl1pPr>
              <a:lnSpc>
                <a:spcPct val="100000"/>
              </a:lnSpc>
              <a:spcBef>
                <a:spcPts val="0"/>
              </a:spcBef>
              <a:spcAft>
                <a:spcPts val="0"/>
              </a:spcAft>
              <a:defRPr/>
            </a:lvl1pPr>
            <a:lvl2pPr>
              <a:lnSpc>
                <a:spcPct val="100000"/>
              </a:lnSpc>
              <a:spcBef>
                <a:spcPts val="0"/>
              </a:spcBef>
              <a:spcAft>
                <a:spcPts val="0"/>
              </a:spcAft>
              <a:defRPr/>
            </a:lvl2pPr>
            <a:lvl3pPr>
              <a:lnSpc>
                <a:spcPct val="100000"/>
              </a:lnSpc>
              <a:spcBef>
                <a:spcPts val="0"/>
              </a:spcBef>
              <a:spcAft>
                <a:spcPts val="0"/>
              </a:spcAft>
              <a:defRPr/>
            </a:lvl3pPr>
            <a:lvl4pPr>
              <a:lnSpc>
                <a:spcPct val="100000"/>
              </a:lnSpc>
              <a:spcBef>
                <a:spcPts val="0"/>
              </a:spcBef>
              <a:spcAft>
                <a:spcPts val="0"/>
              </a:spcAft>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40434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365758" y="1600200"/>
            <a:ext cx="4041651" cy="4526280"/>
          </a:xfrm>
          <a:prstGeom prst="rect">
            <a:avLst/>
          </a:prstGeom>
        </p:spPr>
        <p:txBody>
          <a:bodyPr/>
          <a:lstStyle>
            <a:lvl1pPr>
              <a:spcBef>
                <a:spcPts val="700"/>
              </a:spcBef>
              <a:defRPr sz="3200"/>
            </a:lvl1pPr>
            <a:lvl2pPr marL="783771" indent="-326571">
              <a:spcBef>
                <a:spcPts val="700"/>
              </a:spcBef>
              <a:defRPr sz="3200"/>
            </a:lvl2pPr>
            <a:lvl3pPr marL="1143000" indent="-228600">
              <a:spcBef>
                <a:spcPts val="700"/>
              </a:spcBef>
              <a:defRPr sz="3200"/>
            </a:lvl3pPr>
            <a:lvl4pPr marL="1600200" indent="-228600">
              <a:spcBef>
                <a:spcPts val="700"/>
              </a:spcBef>
              <a:buChar char="o"/>
              <a:defRPr sz="3200"/>
            </a:lvl4pPr>
            <a:lvl5pPr marL="2057400" indent="-22860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xfrm>
            <a:off x="4495800" y="6324600"/>
            <a:ext cx="332738" cy="38353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8" name="Subtitle 2"/>
          <p:cNvSpPr>
            <a:spLocks noGrp="1"/>
          </p:cNvSpPr>
          <p:nvPr>
            <p:ph type="subTitle" idx="13" hasCustomPrompt="1"/>
          </p:nvPr>
        </p:nvSpPr>
        <p:spPr>
          <a:xfrm>
            <a:off x="472500" y="2158988"/>
            <a:ext cx="2808000" cy="541687"/>
          </a:xfrm>
          <a:prstGeom prst="rect">
            <a:avLst/>
          </a:prstGeom>
        </p:spPr>
        <p:txBody>
          <a:bodyPr>
            <a:noAutofit/>
          </a:bodyPr>
          <a:lstStyle>
            <a:lvl1pPr marL="0" indent="0" algn="l">
              <a:buNone/>
              <a:defRPr sz="1600">
                <a:solidFill>
                  <a:schemeClr val="tx2"/>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472500" y="1227049"/>
            <a:ext cx="2808000" cy="664797"/>
          </a:xfrm>
        </p:spPr>
        <p:txBody>
          <a:bodyPr anchor="t">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900753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2"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8" name="Title 1"/>
          <p:cNvSpPr>
            <a:spLocks noGrp="1"/>
          </p:cNvSpPr>
          <p:nvPr>
            <p:ph type="title" hasCustomPrompt="1"/>
          </p:nvPr>
        </p:nvSpPr>
        <p:spPr bwMode="blackWhite">
          <a:xfrm>
            <a:off x="963557" y="2668041"/>
            <a:ext cx="7215368" cy="3201026"/>
          </a:xfrm>
          <a:prstGeom prst="rect">
            <a:avLst/>
          </a:prstGeom>
          <a:ln w="9525">
            <a:noFill/>
          </a:ln>
          <a:extLst>
            <a:ext uri="{91240B29-F687-4f45-9708-019B960494DF}">
              <a14:hiddenLine xmlns=""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960520" y="1424082"/>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2819904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5400">
                <a:solidFill>
                  <a:schemeClr val="tx2"/>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523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3048746" y="0"/>
            <a:ext cx="312713" cy="6858000"/>
          </a:xfrm>
          <a:prstGeom prst="rect">
            <a:avLst/>
          </a:prstGeom>
        </p:spPr>
      </p:pic>
      <p:sp>
        <p:nvSpPr>
          <p:cNvPr id="18" name="Date Placeholder 1"/>
          <p:cNvSpPr>
            <a:spLocks noGrp="1"/>
          </p:cNvSpPr>
          <p:nvPr>
            <p:ph type="dt" sz="half" idx="3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20" name="TextBox 19"/>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2"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24" name="Rectangle 23"/>
          <p:cNvSpPr/>
          <p:nvPr userDrawn="1"/>
        </p:nvSpPr>
        <p:spPr bwMode="white">
          <a:xfrm>
            <a:off x="0"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25" name="Title 4"/>
          <p:cNvSpPr>
            <a:spLocks noGrp="1"/>
          </p:cNvSpPr>
          <p:nvPr>
            <p:ph type="title" hasCustomPrompt="1"/>
          </p:nvPr>
        </p:nvSpPr>
        <p:spPr>
          <a:xfrm>
            <a:off x="472500" y="2681103"/>
            <a:ext cx="2345911" cy="1495794"/>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2522366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5374205" y="0"/>
            <a:ext cx="312713" cy="6858000"/>
          </a:xfrm>
          <a:prstGeom prst="rect">
            <a:avLst/>
          </a:prstGeom>
        </p:spPr>
      </p:pic>
      <p:sp>
        <p:nvSpPr>
          <p:cNvPr id="14" name="Rectangle 13"/>
          <p:cNvSpPr/>
          <p:nvPr userDrawn="1"/>
        </p:nvSpPr>
        <p:spPr bwMode="white">
          <a:xfrm>
            <a:off x="0"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8" name="Date Placeholder 2"/>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9" name="TextBox 18"/>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2" name="Title 1"/>
          <p:cNvSpPr>
            <a:spLocks noGrp="1"/>
          </p:cNvSpPr>
          <p:nvPr>
            <p:ph type="title" hasCustomPrompt="1"/>
          </p:nvPr>
        </p:nvSpPr>
        <p:spPr>
          <a:xfrm>
            <a:off x="472500" y="622801"/>
            <a:ext cx="4707397" cy="338554"/>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34829456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V="1">
            <a:off x="6771935"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22"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 name="Title 1"/>
          <p:cNvSpPr>
            <a:spLocks noGrp="1"/>
          </p:cNvSpPr>
          <p:nvPr>
            <p:ph type="title" hasCustomPrompt="1"/>
          </p:nvPr>
        </p:nvSpPr>
        <p:spPr>
          <a:xfrm>
            <a:off x="472500" y="622801"/>
            <a:ext cx="6076188" cy="338554"/>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3793922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24" name="Title 4"/>
          <p:cNvSpPr>
            <a:spLocks noGrp="1"/>
          </p:cNvSpPr>
          <p:nvPr>
            <p:ph type="title" hasCustomPrompt="1"/>
          </p:nvPr>
        </p:nvSpPr>
        <p:spPr>
          <a:xfrm>
            <a:off x="472500" y="2681103"/>
            <a:ext cx="234591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25" name="Date Placeholder 1"/>
          <p:cNvSpPr>
            <a:spLocks noGrp="1"/>
          </p:cNvSpPr>
          <p:nvPr>
            <p:ph type="dt" sz="half" idx="29"/>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2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28" name="TextBox 27"/>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1"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06045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4267187"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2" name="Picture Placeholder 18"/>
          <p:cNvSpPr>
            <a:spLocks noGrp="1"/>
          </p:cNvSpPr>
          <p:nvPr>
            <p:ph type="pic" sz="quarter" idx="14" hasCustomPrompt="1"/>
          </p:nvPr>
        </p:nvSpPr>
        <p:spPr>
          <a:xfrm>
            <a:off x="4569016" y="0"/>
            <a:ext cx="4574983"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800" kern="1200" dirty="0">
              <a:solidFill>
                <a:prstClr val="white">
                  <a:lumMod val="50000"/>
                </a:prstClr>
              </a:solidFill>
              <a:latin typeface="Trebuchet MS"/>
              <a:sym typeface="Trebuchet MS" panose="020B0603020202020204" pitchFamily="34" charset="0"/>
            </a:endParaRPr>
          </a:p>
        </p:txBody>
      </p:sp>
      <p:sp>
        <p:nvSpPr>
          <p:cNvPr id="15" name="Date Placeholder 2"/>
          <p:cNvSpPr>
            <a:spLocks noGrp="1"/>
          </p:cNvSpPr>
          <p:nvPr>
            <p:ph type="dt" sz="half" idx="15"/>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19301659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9398" t="8741" r="101" b="27"/>
          <a:stretch/>
        </p:blipFill>
        <p:spPr bwMode="ltGray">
          <a:xfrm flipH="1">
            <a:off x="5557387" y="0"/>
            <a:ext cx="312713" cy="6858000"/>
          </a:xfrm>
          <a:prstGeom prst="rect">
            <a:avLst/>
          </a:prstGeom>
        </p:spPr>
      </p:pic>
      <p:sp>
        <p:nvSpPr>
          <p:cNvPr id="11" name="Rectangle 10"/>
          <p:cNvSpPr/>
          <p:nvPr userDrawn="1"/>
        </p:nvSpPr>
        <p:spPr bwMode="gray">
          <a:xfrm>
            <a:off x="5864658"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2" name="Picture Placeholder 5"/>
          <p:cNvSpPr>
            <a:spLocks noGrp="1"/>
          </p:cNvSpPr>
          <p:nvPr>
            <p:ph type="pic" sz="quarter" idx="11" hasCustomPrompt="1"/>
          </p:nvPr>
        </p:nvSpPr>
        <p:spPr>
          <a:xfrm>
            <a:off x="5865019" y="0"/>
            <a:ext cx="3278981"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800" kern="1200" dirty="0">
              <a:solidFill>
                <a:prstClr val="white">
                  <a:lumMod val="50000"/>
                </a:prstClr>
              </a:solidFill>
              <a:latin typeface="Trebuchet MS"/>
              <a:sym typeface="Trebuchet MS" panose="020B0603020202020204" pitchFamily="34" charset="0"/>
            </a:endParaRPr>
          </a:p>
        </p:txBody>
      </p:sp>
      <p:sp>
        <p:nvSpPr>
          <p:cNvPr id="16"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29057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79571629"/>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2320" name="think-cell Slide" r:id="rId5" imgW="324" imgH="324" progId="TCLayout.ActiveDocument.1">
                  <p:embed/>
                </p:oleObj>
              </mc:Choice>
              <mc:Fallback>
                <p:oleObj name="think-cell Slide" r:id="rId5" imgW="324" imgH="324"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8" name="TextBox 17"/>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0" name="Title 2"/>
          <p:cNvSpPr>
            <a:spLocks noGrp="1"/>
          </p:cNvSpPr>
          <p:nvPr>
            <p:ph type="title" hasCustomPrompt="1"/>
          </p:nvPr>
        </p:nvSpPr>
        <p:spPr>
          <a:xfrm>
            <a:off x="472500" y="2764204"/>
            <a:ext cx="1858979" cy="1314311"/>
          </a:xfrm>
          <a:prstGeom prst="rect">
            <a:avLst/>
          </a:prstGeom>
        </p:spPr>
        <p:txBody>
          <a:bodyPr anchor="ctr">
            <a:noAutofit/>
          </a:bodyPr>
          <a:lstStyle>
            <a:lvl1pPr>
              <a:defRPr sz="2400">
                <a:solidFill>
                  <a:schemeClr val="tx2"/>
                </a:solidFill>
                <a:latin typeface="+mj-lt"/>
                <a:sym typeface="Trebuchet MS" panose="020B0603020202020204" pitchFamily="34" charset="0"/>
              </a:defRPr>
            </a:lvl1pPr>
          </a:lstStyle>
          <a:p>
            <a:r>
              <a:rPr lang="en-US" dirty="0">
                <a:solidFill>
                  <a:schemeClr val="tx2"/>
                </a:solidFill>
              </a:rPr>
              <a:t>Click to add title</a:t>
            </a:r>
          </a:p>
        </p:txBody>
      </p:sp>
      <p:sp>
        <p:nvSpPr>
          <p:cNvPr id="14" name="FooterSimple" hidden="1"/>
          <p:cNvSpPr txBox="1"/>
          <p:nvPr userDrawn="1">
            <p:custDataLst>
              <p:tags r:id="rId3"/>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399"/>
            <a:ext cx="1023938"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4232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xfrm>
            <a:off x="4495800" y="6324600"/>
            <a:ext cx="332738" cy="38353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sp>
        <p:nvSpPr>
          <p:cNvPr id="10" name="Freeform 14"/>
          <p:cNvSpPr/>
          <p:nvPr userDrawn="1"/>
        </p:nvSpPr>
        <p:spPr bwMode="ltGray">
          <a:xfrm>
            <a:off x="1143" y="131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5" name="Title 4"/>
          <p:cNvSpPr>
            <a:spLocks noGrp="1"/>
          </p:cNvSpPr>
          <p:nvPr>
            <p:ph type="title" hasCustomPrompt="1"/>
          </p:nvPr>
        </p:nvSpPr>
        <p:spPr>
          <a:xfrm>
            <a:off x="472500" y="2764204"/>
            <a:ext cx="1858979"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5"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6" name="TextBox 15"/>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9"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216" b="7716"/>
          <a:stretch/>
        </p:blipFill>
        <p:spPr>
          <a:xfrm rot="120000">
            <a:off x="1630981" y="3402829"/>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997916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TextBox 8"/>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800" kern="1200" dirty="0">
              <a:solidFill>
                <a:prstClr val="white"/>
              </a:solidFill>
              <a:latin typeface="Trebuchet MS"/>
              <a:sym typeface="Trebuchet MS" panose="020B0603020202020204" pitchFamily="34" charset="0"/>
            </a:endParaRPr>
          </a:p>
        </p:txBody>
      </p:sp>
      <p:sp>
        <p:nvSpPr>
          <p:cNvPr id="10" name="Date Placeholder 7"/>
          <p:cNvSpPr>
            <a:spLocks noGrp="1"/>
          </p:cNvSpPr>
          <p:nvPr>
            <p:ph type="dt" sz="half" idx="11"/>
          </p:nvPr>
        </p:nvSpPr>
        <p:spPr>
          <a:xfrm>
            <a:off x="7258051" y="6405036"/>
            <a:ext cx="1111538" cy="153888"/>
          </a:xfrm>
          <a:prstGeom prst="rect">
            <a:avLst/>
          </a:prstGeo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7"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9" name="Pentagon 3"/>
          <p:cNvSpPr/>
          <p:nvPr userDrawn="1"/>
        </p:nvSpPr>
        <p:spPr bwMode="white">
          <a:xfrm>
            <a:off x="1"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chemeClr val="tx2"/>
                </a:solidFill>
                <a:latin typeface="+mj-lt"/>
                <a:sym typeface="Trebuchet MS" panose="020B0603020202020204" pitchFamily="34" charset="0"/>
              </a:defRPr>
            </a:lvl1pPr>
          </a:lstStyle>
          <a:p>
            <a:r>
              <a:rPr lang="en-US" dirty="0"/>
              <a:t>Click to add title</a:t>
            </a:r>
          </a:p>
        </p:txBody>
      </p:sp>
      <p:sp>
        <p:nvSpPr>
          <p:cNvPr id="12"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6144" y="3394393"/>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7699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sp>
        <p:nvSpPr>
          <p:cNvPr id="19" name="Pentagon 3"/>
          <p:cNvSpPr/>
          <p:nvPr userDrawn="1"/>
        </p:nvSpPr>
        <p:spPr bwMode="white">
          <a:xfrm>
            <a:off x="1"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6"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7562" b="6867"/>
          <a:stretch/>
        </p:blipFill>
        <p:spPr>
          <a:xfrm>
            <a:off x="2683544" y="3416300"/>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589356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3" name="Title 2"/>
          <p:cNvSpPr>
            <a:spLocks noGrp="1"/>
          </p:cNvSpPr>
          <p:nvPr>
            <p:ph type="title" hasCustomPrompt="1"/>
          </p:nvPr>
        </p:nvSpPr>
        <p:spPr>
          <a:xfrm>
            <a:off x="472500" y="622801"/>
            <a:ext cx="3560867" cy="338554"/>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8"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6" name="TextBox 15"/>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12"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8354" y="3589606"/>
            <a:ext cx="1023938"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69809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3" name="Title 2"/>
          <p:cNvSpPr>
            <a:spLocks noGrp="1"/>
          </p:cNvSpPr>
          <p:nvPr>
            <p:ph type="title" hasCustomPrompt="1"/>
          </p:nvPr>
        </p:nvSpPr>
        <p:spPr>
          <a:xfrm>
            <a:off x="472500" y="622801"/>
            <a:ext cx="3560867" cy="338554"/>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1"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4" name="TextBox 13"/>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7"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3345129" y="340780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969027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3"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 name="Title 1"/>
          <p:cNvSpPr>
            <a:spLocks noGrp="1"/>
          </p:cNvSpPr>
          <p:nvPr>
            <p:ph type="title" hasCustomPrompt="1"/>
          </p:nvPr>
        </p:nvSpPr>
        <p:spPr>
          <a:xfrm>
            <a:off x="472500" y="622801"/>
            <a:ext cx="4690872" cy="338554"/>
          </a:xfrm>
          <a:prstGeom prst="rect">
            <a:avLst/>
          </a:prstGeom>
        </p:spPr>
        <p:txBody>
          <a:bodyPr/>
          <a:lstStyle>
            <a:lvl1pPr>
              <a:defRPr>
                <a:latin typeface="+mj-lt"/>
                <a:sym typeface="Trebuchet MS" panose="020B0603020202020204" pitchFamily="34" charset="0"/>
              </a:defRPr>
            </a:lvl1pPr>
          </a:lstStyle>
          <a:p>
            <a:r>
              <a:rPr lang="en-US" dirty="0"/>
              <a:t>Click to add title</a:t>
            </a:r>
          </a:p>
        </p:txBody>
      </p:sp>
      <p:sp>
        <p:nvSpPr>
          <p:cNvPr id="14"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17754" y="3589606"/>
            <a:ext cx="1023938"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568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2" name="Title 1"/>
          <p:cNvSpPr>
            <a:spLocks noGrp="1"/>
          </p:cNvSpPr>
          <p:nvPr>
            <p:ph type="title" hasCustomPrompt="1"/>
          </p:nvPr>
        </p:nvSpPr>
        <p:spPr>
          <a:xfrm>
            <a:off x="472500" y="622801"/>
            <a:ext cx="4690872" cy="338554"/>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7"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8" name="TextBox 17"/>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20"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9052" b="6867"/>
          <a:stretch/>
        </p:blipFill>
        <p:spPr>
          <a:xfrm rot="120000">
            <a:off x="4925721" y="340780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84939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7"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0" name="TextBox 9"/>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11" name="Title 1"/>
          <p:cNvSpPr>
            <a:spLocks noGrp="1"/>
          </p:cNvSpPr>
          <p:nvPr>
            <p:ph type="title" hasCustomPrompt="1"/>
          </p:nvPr>
        </p:nvSpPr>
        <p:spPr>
          <a:xfrm>
            <a:off x="472500" y="3826333"/>
            <a:ext cx="81999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585075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7" name="Title 1"/>
          <p:cNvSpPr>
            <a:spLocks noGrp="1"/>
          </p:cNvSpPr>
          <p:nvPr>
            <p:ph type="title" hasCustomPrompt="1"/>
          </p:nvPr>
        </p:nvSpPr>
        <p:spPr>
          <a:xfrm>
            <a:off x="472500" y="3826333"/>
            <a:ext cx="81999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
        <p:nvSpPr>
          <p:cNvPr id="9"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936192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8069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3344" name="think-cell Slide" r:id="rId4" imgW="384" imgH="384" progId="TCLayout.ActiveDocument.1">
                  <p:embed/>
                </p:oleObj>
              </mc:Choice>
              <mc:Fallback>
                <p:oleObj name="think-cell Slide" r:id="rId4" imgW="384" imgH="384"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6" name="TextBox 5"/>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2" name="Date Placeholder 1"/>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39" y="1353921"/>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91440" tIns="45720" rIns="91440" bIns="45720" numCol="1" anchor="t" anchorCtr="0" compatLnSpc="1">
            <a:prstTxWarp prst="textNoShape">
              <a:avLst/>
            </a:prstTxWarp>
            <a:noAutofit/>
          </a:bodyPr>
          <a:lstStyle/>
          <a:p>
            <a:pPr hangingPunct="1"/>
            <a:endParaRPr lang="en-US" kern="1200" dirty="0">
              <a:solidFill>
                <a:srgbClr val="575757"/>
              </a:solidFill>
              <a:latin typeface="Trebuchet MS"/>
              <a:sym typeface="Trebuchet MS" panose="020B0603020202020204" pitchFamily="34" charset="0"/>
            </a:endParaRPr>
          </a:p>
        </p:txBody>
      </p:sp>
    </p:spTree>
    <p:extLst>
      <p:ext uri="{BB962C8B-B14F-4D97-AF65-F5344CB8AC3E}">
        <p14:creationId xmlns:p14="http://schemas.microsoft.com/office/powerpoint/2010/main" val="3741941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62" name="Title Text"/>
          <p:cNvSpPr txBox="1">
            <a:spLocks noGrp="1"/>
          </p:cNvSpPr>
          <p:nvPr>
            <p:ph type="title"/>
          </p:nvPr>
        </p:nvSpPr>
        <p:spPr>
          <a:xfrm>
            <a:off x="1792288" y="4800600"/>
            <a:ext cx="5486402" cy="566738"/>
          </a:xfrm>
          <a:prstGeom prst="rect">
            <a:avLst/>
          </a:prstGeom>
        </p:spPr>
        <p:txBody>
          <a:bodyPr/>
          <a:lstStyle>
            <a:lvl1pPr algn="l">
              <a:defRPr sz="2000" b="1"/>
            </a:lvl1pPr>
          </a:lstStyle>
          <a:p>
            <a:r>
              <a:t>Title Text</a:t>
            </a:r>
          </a:p>
        </p:txBody>
      </p:sp>
      <p:sp>
        <p:nvSpPr>
          <p:cNvPr id="63"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64"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65" name="Slide Number"/>
          <p:cNvSpPr txBox="1">
            <a:spLocks noGrp="1"/>
          </p:cNvSpPr>
          <p:nvPr>
            <p:ph type="sldNum" sz="quarter" idx="2"/>
          </p:nvPr>
        </p:nvSpPr>
        <p:spPr>
          <a:xfrm>
            <a:off x="6553200" y="6356358"/>
            <a:ext cx="335864" cy="370839"/>
          </a:xfrm>
          <a:prstGeom prst="rect">
            <a:avLst/>
          </a:prstGeom>
        </p:spPr>
        <p:txBody>
          <a:bodyPr anchor="t"/>
          <a:lstStyle>
            <a:lvl1pPr algn="l">
              <a:defRPr sz="1800">
                <a:solidFill>
                  <a:srgbClr val="888888"/>
                </a:solidFill>
                <a:latin typeface="+mj-lt"/>
                <a:ea typeface="+mj-ea"/>
                <a:cs typeface="+mj-cs"/>
                <a:sym typeface="Calibri"/>
              </a:defRPr>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bwMode="white">
          <a:xfrm>
            <a:off x="8375904" y="6404400"/>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3" name="Date Placeholder 2"/>
          <p:cNvSpPr>
            <a:spLocks noGrp="1"/>
          </p:cNvSpPr>
          <p:nvPr>
            <p:ph type="dt" sz="half" idx="10"/>
          </p:nvPr>
        </p:nvSpPr>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11"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2" name="Title 1"/>
          <p:cNvSpPr>
            <a:spLocks noGrp="1"/>
          </p:cNvSpPr>
          <p:nvPr>
            <p:ph type="title" hasCustomPrompt="1"/>
          </p:nvPr>
        </p:nvSpPr>
        <p:spPr>
          <a:xfrm>
            <a:off x="472500" y="622801"/>
            <a:ext cx="8199900" cy="338554"/>
          </a:xfrm>
        </p:spPr>
        <p:txBody>
          <a:bodyPr/>
          <a:lstStyle>
            <a:lvl1pPr>
              <a:defRPr>
                <a:solidFill>
                  <a:schemeClr val="bg1"/>
                </a:solidFill>
                <a:latin typeface="+mj-lt"/>
                <a:sym typeface="Trebuchet MS" panose="020B0603020202020204" pitchFamily="34" charset="0"/>
              </a:defRPr>
            </a:lvl1pPr>
          </a:lstStyle>
          <a:p>
            <a:r>
              <a:rPr lang="en-US" dirty="0"/>
              <a:t>Click to add title</a:t>
            </a:r>
          </a:p>
        </p:txBody>
      </p:sp>
      <p:sp>
        <p:nvSpPr>
          <p:cNvPr id="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2548375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sp>
        <p:nvSpPr>
          <p:cNvPr id="20" name="TextBox 19"/>
          <p:cNvSpPr txBox="1"/>
          <p:nvPr userDrawn="1"/>
        </p:nvSpPr>
        <p:spPr>
          <a:xfrm>
            <a:off x="472500" y="1701258"/>
            <a:ext cx="2114550" cy="3515116"/>
          </a:xfrm>
          <a:prstGeom prst="rect">
            <a:avLst/>
          </a:prstGeom>
          <a:noFill/>
        </p:spPr>
        <p:txBody>
          <a:bodyPr wrap="square" lIns="0" tIns="0" rIns="0" bIns="0" rtlCol="0" anchor="ctr">
            <a:spAutoFit/>
          </a:bodyPr>
          <a:lstStyle/>
          <a:p>
            <a:pPr hangingPunct="1">
              <a:lnSpc>
                <a:spcPct val="106000"/>
              </a:lnSpc>
              <a:spcAft>
                <a:spcPts val="700"/>
              </a:spcAft>
            </a:pPr>
            <a:r>
              <a:rPr lang="en-US" sz="5400" kern="1200" dirty="0">
                <a:solidFill>
                  <a:srgbClr val="29BA74"/>
                </a:solidFill>
                <a:latin typeface="Trebuchet MS"/>
                <a:sym typeface="Trebuchet MS" panose="020B0603020202020204" pitchFamily="34" charset="0"/>
              </a:rPr>
              <a:t>Table of contents</a:t>
            </a:r>
          </a:p>
        </p:txBody>
      </p:sp>
      <p:sp>
        <p:nvSpPr>
          <p:cNvPr id="15"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24"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9" name="TextBox 18"/>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14"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pic>
        <p:nvPicPr>
          <p:cNvPr id="10"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1478" y="3586748"/>
            <a:ext cx="1023938"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23909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sp>
        <p:nvSpPr>
          <p:cNvPr id="6" name="Date Placeholder 4"/>
          <p:cNvSpPr>
            <a:spLocks noGrp="1"/>
          </p:cNvSpPr>
          <p:nvPr>
            <p:ph type="dt" sz="half" idx="10"/>
          </p:nvPr>
        </p:nvSpPr>
        <p:spPr>
          <a:xfrm>
            <a:off x="7258051" y="6405036"/>
            <a:ext cx="1111538" cy="153888"/>
          </a:xfrm>
        </p:spPr>
        <p:txBody>
          <a:bodyPr/>
          <a:lstStyle>
            <a:lvl1pPr>
              <a:defRPr>
                <a:solidFill>
                  <a:schemeClr val="bg1"/>
                </a:solidFill>
                <a:latin typeface="+mn-lt"/>
                <a:sym typeface="Trebuchet MS" panose="020B0603020202020204" pitchFamily="34" charset="0"/>
              </a:defRPr>
            </a:lvl1pPr>
          </a:lstStyle>
          <a:p>
            <a:endParaRPr lang="en-US" dirty="0">
              <a:solidFill>
                <a:prstClr val="white"/>
              </a:solidFill>
              <a:latin typeface="Trebuchet MS"/>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Copyright © 2019 by Boston Consulting Group. All rights reserved.</a:t>
            </a:r>
            <a:endParaRPr lang="en-US" sz="700" kern="1200" dirty="0">
              <a:solidFill>
                <a:prstClr val="white"/>
              </a:solidFill>
              <a:latin typeface="Trebuchet MS"/>
              <a:sym typeface="Trebuchet MS" panose="020B0603020202020204" pitchFamily="34" charset="0"/>
            </a:endParaRPr>
          </a:p>
        </p:txBody>
      </p:sp>
      <p:sp>
        <p:nvSpPr>
          <p:cNvPr id="11" name="TextBox 10"/>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a:sym typeface="Trebuchet MS" panose="020B0603020202020204" pitchFamily="34" charset="0"/>
              </a:rPr>
              <a:pPr algn="r" hangingPunct="1">
                <a:defRPr/>
              </a:pPr>
              <a:t>‹#›</a:t>
            </a:fld>
            <a:endParaRPr lang="en-US" sz="1000" kern="1200" dirty="0">
              <a:solidFill>
                <a:prstClr val="white"/>
              </a:solidFill>
              <a:latin typeface="Trebuchet MS"/>
              <a:sym typeface="Trebuchet MS" panose="020B0603020202020204" pitchFamily="34" charset="0"/>
            </a:endParaRPr>
          </a:p>
        </p:txBody>
      </p:sp>
      <p:sp>
        <p:nvSpPr>
          <p:cNvPr id="8"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solidFill>
                <a:latin typeface="Trebuchet MS"/>
                <a:sym typeface="Trebuchet MS" panose="020B0603020202020204" pitchFamily="34" charset="0"/>
              </a:rPr>
              <a:t>Lowry Hill board meeting - v03.pptx</a:t>
            </a:r>
            <a:endParaRPr lang="en-US" sz="700" kern="1200" dirty="0">
              <a:solidFill>
                <a:prstClr val="white"/>
              </a:solidFill>
              <a:latin typeface="Trebuchet MS"/>
              <a:sym typeface="Trebuchet MS" panose="020B0603020202020204" pitchFamily="34" charset="0"/>
            </a:endParaRPr>
          </a:p>
        </p:txBody>
      </p:sp>
    </p:spTree>
    <p:extLst>
      <p:ext uri="{BB962C8B-B14F-4D97-AF65-F5344CB8AC3E}">
        <p14:creationId xmlns:p14="http://schemas.microsoft.com/office/powerpoint/2010/main" val="1640827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6"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157118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3766370" y="1041010"/>
            <a:ext cx="4656804" cy="4570481"/>
          </a:xfrm>
          <a:prstGeom prst="rect">
            <a:avLst/>
          </a:prstGeom>
        </p:spPr>
        <p:txBody>
          <a:bodyPr wrap="square" lIns="0" tIns="0" rIns="0" bIns="0" anchor="ctr">
            <a:spAutoFit/>
          </a:bodyPr>
          <a:lstStyle/>
          <a:p>
            <a:pPr hangingPunct="1"/>
            <a:r>
              <a:rPr lang="en-US" sz="900" kern="1200" dirty="0">
                <a:solidFill>
                  <a:srgbClr val="575757"/>
                </a:solidFill>
                <a:latin typeface="Trebuchet MS"/>
                <a:sym typeface="Trebuchet MS" panose="020B0603020202020204" pitchFamily="34" charset="0"/>
              </a:rPr>
              <a:t>The services and materials provided by Boston Consulting Group (BCG) are subject to BCG's Standard Terms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to update these materials after the date hereof, notwithstanding that such information may become outdated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or inaccurate.</a:t>
            </a:r>
          </a:p>
          <a:p>
            <a:pPr hangingPunct="1"/>
            <a:r>
              <a:rPr lang="en-US" sz="900" kern="1200" dirty="0">
                <a:solidFill>
                  <a:srgbClr val="575757"/>
                </a:solidFill>
                <a:latin typeface="Trebuchet MS"/>
                <a:sym typeface="Trebuchet MS" panose="020B0603020202020204" pitchFamily="34" charset="0"/>
              </a:rPr>
              <a:t> </a:t>
            </a:r>
          </a:p>
          <a:p>
            <a:pPr hangingPunct="1"/>
            <a:r>
              <a:rPr lang="en-US" sz="900" kern="1200" dirty="0">
                <a:solidFill>
                  <a:srgbClr val="575757"/>
                </a:solidFill>
                <a:latin typeface="Trebuchet MS"/>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of this document shall be deemed agreement with and consideration for the foregoing.</a:t>
            </a:r>
          </a:p>
          <a:p>
            <a:pPr hangingPunct="1"/>
            <a:endParaRPr lang="en-US" sz="900" kern="1200" dirty="0">
              <a:solidFill>
                <a:srgbClr val="575757"/>
              </a:solidFill>
              <a:latin typeface="Trebuchet MS"/>
              <a:sym typeface="Trebuchet MS" panose="020B0603020202020204" pitchFamily="34" charset="0"/>
            </a:endParaRPr>
          </a:p>
          <a:p>
            <a:pPr hangingPunct="1">
              <a:defRPr/>
            </a:pPr>
            <a:r>
              <a:rPr lang="en-US" sz="900" kern="1200" dirty="0">
                <a:solidFill>
                  <a:srgbClr val="575757"/>
                </a:solidFill>
                <a:latin typeface="Trebuchet MS"/>
                <a:sym typeface="Trebuchet MS" panose="020B0603020202020204" pitchFamily="34" charset="0"/>
              </a:rPr>
              <a:t>BCG does not provide fairness opinions or valuations of market transactions, and these materials should not be relied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kern="1200" dirty="0">
                <a:solidFill>
                  <a:srgbClr val="575757"/>
                </a:solidFill>
                <a:latin typeface="Trebuchet MS"/>
                <a:sym typeface="Trebuchet MS" panose="020B0603020202020204" pitchFamily="34" charset="0"/>
              </a:rPr>
            </a:br>
            <a:r>
              <a:rPr lang="en-US" sz="900" kern="1200" dirty="0">
                <a:solidFill>
                  <a:srgbClr val="575757"/>
                </a:solidFill>
                <a:latin typeface="Trebuchet MS"/>
                <a:sym typeface="Trebuchet MS" panose="020B0603020202020204" pitchFamily="34" charset="0"/>
              </a:rPr>
              <a:t>or operating assumptions will clearly impact the analyses and conclusions.</a:t>
            </a:r>
          </a:p>
        </p:txBody>
      </p:sp>
      <p:sp>
        <p:nvSpPr>
          <p:cNvPr id="7" name="Title 6"/>
          <p:cNvSpPr txBox="1">
            <a:spLocks/>
          </p:cNvSpPr>
          <p:nvPr/>
        </p:nvSpPr>
        <p:spPr>
          <a:xfrm>
            <a:off x="479283" y="2613363"/>
            <a:ext cx="2399647" cy="142577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rgbClr val="29BA74"/>
                    </a:gs>
                    <a:gs pos="2000">
                      <a:srgbClr val="197A56"/>
                    </a:gs>
                  </a:gsLst>
                  <a:lin ang="2700000" scaled="0"/>
                </a:gradFill>
                <a:latin typeface="Trebuchet MS"/>
                <a:sym typeface="Trebuchet MS" panose="020B0603020202020204" pitchFamily="34" charset="0"/>
              </a:rPr>
              <a:t>Disclaimer</a:t>
            </a:r>
          </a:p>
        </p:txBody>
      </p:sp>
      <p:cxnSp>
        <p:nvCxnSpPr>
          <p:cNvPr id="9" name="Straight Connector 8"/>
          <p:cNvCxnSpPr/>
          <p:nvPr/>
        </p:nvCxnSpPr>
        <p:spPr>
          <a:xfrm>
            <a:off x="3275924" y="1630186"/>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10"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1"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2413221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538226"/>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4368" name="think-cell Slide" r:id="rId6" imgW="384" imgH="384" progId="TCLayout.ActiveDocument.1">
                  <p:embed/>
                </p:oleObj>
              </mc:Choice>
              <mc:Fallback>
                <p:oleObj name="think-cell Slide" r:id="rId6" imgW="384" imgH="384" progId="TCLayout.ActiveDocument.1">
                  <p:embed/>
                  <p:pic>
                    <p:nvPicPr>
                      <p:cNvPr id="0" name=""/>
                      <p:cNvPicPr/>
                      <p:nvPr/>
                    </p:nvPicPr>
                    <p:blipFill>
                      <a:blip r:embed="rId7"/>
                      <a:stretch>
                        <a:fillRect/>
                      </a:stretch>
                    </p:blipFill>
                    <p:spPr>
                      <a:xfrm>
                        <a:off x="1192" y="1589"/>
                        <a:ext cx="1190" cy="1587"/>
                      </a:xfrm>
                      <a:prstGeom prst="rect">
                        <a:avLst/>
                      </a:prstGeom>
                    </p:spPr>
                  </p:pic>
                </p:oleObj>
              </mc:Fallback>
            </mc:AlternateContent>
          </a:graphicData>
        </a:graphic>
      </p:graphicFrame>
      <p:pic>
        <p:nvPicPr>
          <p:cNvPr id="9" name="TitleAndEndImages"/>
          <p:cNvPicPr>
            <a:picLocks noChangeAspect="1"/>
          </p:cNvPicPr>
          <p:nvPr userDrawn="1">
            <p:custDataLst>
              <p:tags r:id="rId3"/>
            </p:custDataLst>
          </p:nvPr>
        </p:nvPicPr>
        <p:blipFill>
          <a:blip r:embed="rId8">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8" name="Rectangle 7"/>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lnSpc>
                <a:spcPct val="95000"/>
              </a:lnSpc>
            </a:pPr>
            <a:endParaRPr lang="en-US" sz="2000" kern="1200" dirty="0">
              <a:solidFill>
                <a:prstClr val="white"/>
              </a:solidFill>
              <a:latin typeface="Trebuchet MS"/>
              <a:sym typeface="Trebuchet MS" panose="020B0603020202020204" pitchFamily="34" charset="0"/>
            </a:endParaRPr>
          </a:p>
        </p:txBody>
      </p:sp>
      <p:sp>
        <p:nvSpPr>
          <p:cNvPr id="15" name="TextBox 14"/>
          <p:cNvSpPr txBox="1"/>
          <p:nvPr/>
        </p:nvSpPr>
        <p:spPr bwMode="white">
          <a:xfrm>
            <a:off x="693735" y="5715178"/>
            <a:ext cx="630601" cy="170110"/>
          </a:xfrm>
          <a:prstGeom prst="rect">
            <a:avLst/>
          </a:prstGeom>
          <a:noFill/>
        </p:spPr>
        <p:txBody>
          <a:bodyPr wrap="none" lIns="0" tIns="0" rIns="0" bIns="0" rtlCol="0" anchor="b">
            <a:noAutofit/>
          </a:bodyPr>
          <a:lstStyle/>
          <a:p>
            <a:pPr hangingPunct="1">
              <a:lnSpc>
                <a:spcPct val="90000"/>
              </a:lnSpc>
              <a:spcAft>
                <a:spcPts val="600"/>
              </a:spcAft>
            </a:pPr>
            <a:r>
              <a:rPr lang="en-US" sz="1200" kern="1200" dirty="0">
                <a:solidFill>
                  <a:prstClr val="white"/>
                </a:solidFill>
                <a:latin typeface="Trebuchet MS"/>
                <a:sym typeface="Trebuchet MS" panose="020B0603020202020204" pitchFamily="34" charset="0"/>
              </a:rPr>
              <a:t>bcg.com</a:t>
            </a:r>
          </a:p>
        </p:txBody>
      </p:sp>
      <p:sp>
        <p:nvSpPr>
          <p:cNvPr id="10" name="Freeform 9"/>
          <p:cNvSpPr>
            <a:spLocks noChangeAspect="1"/>
          </p:cNvSpPr>
          <p:nvPr userDrawn="1">
            <p:custDataLst>
              <p:tags r:id="rId4"/>
            </p:custDataLst>
          </p:nvPr>
        </p:nvSpPr>
        <p:spPr bwMode="auto">
          <a:xfrm>
            <a:off x="2007643" y="2969513"/>
            <a:ext cx="3025018" cy="842974"/>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hangingPunct="1"/>
            <a:endParaRPr lang="en-US" kern="1200">
              <a:solidFill>
                <a:srgbClr val="575757"/>
              </a:solidFill>
              <a:latin typeface="Trebuchet MS"/>
            </a:endParaRPr>
          </a:p>
        </p:txBody>
      </p:sp>
    </p:spTree>
    <p:extLst>
      <p:ext uri="{BB962C8B-B14F-4D97-AF65-F5344CB8AC3E}">
        <p14:creationId xmlns:p14="http://schemas.microsoft.com/office/powerpoint/2010/main" val="2351621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hangingPunct="1">
                <a:defRPr/>
              </a:pPr>
              <a:endParaRPr lang="en-US" kern="1200" dirty="0">
                <a:solidFill>
                  <a:srgbClr val="575757"/>
                </a:solidFill>
                <a:latin typeface="Trebuchet M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hangingPunct="1"/>
                <a:endParaRPr lang="en-US" kern="1200" dirty="0">
                  <a:solidFill>
                    <a:srgbClr val="575757"/>
                  </a:solidFill>
                  <a:latin typeface="Trebuchet M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endParaRPr>
            </a:p>
          </p:txBody>
        </p:sp>
        <p:sp>
          <p:nvSpPr>
            <p:cNvPr id="153" name="Footnote example"/>
            <p:cNvSpPr txBox="1"/>
            <p:nvPr/>
          </p:nvSpPr>
          <p:spPr>
            <a:xfrm>
              <a:off x="630000" y="6003377"/>
              <a:ext cx="9030915" cy="556563"/>
            </a:xfrm>
            <a:prstGeom prst="rect">
              <a:avLst/>
            </a:prstGeom>
            <a:noFill/>
          </p:spPr>
          <p:txBody>
            <a:bodyPr wrap="square" lIns="0" tIns="0" rIns="0" bIns="0" rtlCol="0" anchor="b">
              <a:spAutoFit/>
            </a:bodyPr>
            <a:lstStyle/>
            <a:p>
              <a:pPr hangingPunct="1">
                <a:lnSpc>
                  <a:spcPct val="90000"/>
                </a:lnSpc>
                <a:defRPr/>
              </a:pPr>
              <a:r>
                <a:rPr lang="en-US" sz="1000" kern="1200" dirty="0">
                  <a:solidFill>
                    <a:prstClr val="white">
                      <a:lumMod val="50000"/>
                    </a:prstClr>
                  </a:solidFill>
                  <a:latin typeface="Trebuchet MS"/>
                  <a:sym typeface="Trebuchet MS" panose="020B0603020202020204" pitchFamily="34" charset="0"/>
                </a:rPr>
                <a:t>1. xxxx  2. xxxx  3. List footnotes in numerical order. Footnote numbers are not bracketed. Use 10pt font</a:t>
              </a:r>
            </a:p>
            <a:p>
              <a:pPr hangingPunct="1">
                <a:lnSpc>
                  <a:spcPct val="90000"/>
                </a:lnSpc>
                <a:defRPr/>
              </a:pPr>
              <a:r>
                <a:rPr lang="en-US" sz="1000" kern="1200" dirty="0">
                  <a:solidFill>
                    <a:prstClr val="white">
                      <a:lumMod val="50000"/>
                    </a:prstClr>
                  </a:solidFill>
                  <a:latin typeface="Trebuchet MS"/>
                  <a:sym typeface="Trebuchet MS" panose="020B0603020202020204" pitchFamily="34" charset="0"/>
                </a:rPr>
                <a:t>Note: Do not put a period at the end of the note or the source</a:t>
              </a:r>
            </a:p>
            <a:p>
              <a:pPr hangingPunct="1">
                <a:lnSpc>
                  <a:spcPct val="90000"/>
                </a:lnSpc>
                <a:defRPr/>
              </a:pPr>
              <a:r>
                <a:rPr lang="en-US" sz="1000" kern="1200" dirty="0">
                  <a:solidFill>
                    <a:prstClr val="white">
                      <a:lumMod val="50000"/>
                    </a:prstClr>
                  </a:solidFill>
                  <a:latin typeface="Trebuchet MS"/>
                  <a:sym typeface="Trebuchet MS" panose="020B0603020202020204" pitchFamily="34" charset="0"/>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sym typeface="Trebuchet MS" panose="020B0603020202020204" pitchFamily="34" charset="0"/>
              </a:defRPr>
            </a:lvl1pPr>
          </a:lstStyle>
          <a:p>
            <a:endParaRPr lang="en-US" dirty="0">
              <a:solidFill>
                <a:prstClr val="white">
                  <a:lumMod val="50000"/>
                </a:prstClr>
              </a:solidFill>
              <a:latin typeface="Trebuchet MS"/>
            </a:endParaRPr>
          </a:p>
        </p:txBody>
      </p:sp>
      <p:sp>
        <p:nvSpPr>
          <p:cNvPr id="56"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55" name="FooterSimple" hidden="1"/>
          <p:cNvSpPr txBox="1"/>
          <p:nvPr userDrawn="1">
            <p:custDataLst>
              <p:tags r:id="rId1"/>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Tree>
    <p:extLst>
      <p:ext uri="{BB962C8B-B14F-4D97-AF65-F5344CB8AC3E}">
        <p14:creationId xmlns:p14="http://schemas.microsoft.com/office/powerpoint/2010/main" val="3818754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53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panose="020B0603020202020204" pitchFamily="34" charset="0"/>
                <a:sym typeface="Trebuchet MS" panose="020B0603020202020204" pitchFamily="34" charset="0"/>
              </a:rPr>
              <a:pPr algn="r" hangingPunct="1">
                <a:defRPr/>
              </a:pPr>
              <a:t>‹#›</a:t>
            </a:fld>
            <a:endParaRPr lang="en-US" sz="1000" kern="1200" dirty="0">
              <a:solidFill>
                <a:prstClr val="white"/>
              </a:solidFill>
              <a:latin typeface="Trebuchet MS" panose="020B0603020202020204" pitchFamily="34" charset="0"/>
              <a:sym typeface="Trebuchet MS" panose="020B0603020202020204" pitchFamily="34" charset="0"/>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solidFill>
              <a:latin typeface="Trebuchet MS" panose="020B0603020202020204" pitchFamily="34" charset="0"/>
              <a:sym typeface="Trebuchet MS" panose="020B0603020202020204" pitchFamily="34" charset="0"/>
            </a:endParaRPr>
          </a:p>
        </p:txBody>
      </p:sp>
      <p:sp>
        <p:nvSpPr>
          <p:cNvPr id="11" name="Rectangle 10"/>
          <p:cNvSpPr/>
          <p:nvPr userDrawn="1"/>
        </p:nvSpPr>
        <p:spPr bwMode="invGray">
          <a:xfrm>
            <a:off x="1041109" y="4691187"/>
            <a:ext cx="697003"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lnSpc>
                <a:spcPct val="95000"/>
              </a:lnSpc>
            </a:pPr>
            <a:endParaRPr lang="en-US" sz="2000" kern="1200" dirty="0">
              <a:solidFill>
                <a:prstClr val="white"/>
              </a:solidFill>
              <a:latin typeface="Trebuchet MS" panose="020B0603020202020204" pitchFamily="34" charset="0"/>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hangingPunct="1">
              <a:lnSpc>
                <a:spcPct val="95000"/>
              </a:lnSpc>
            </a:pPr>
            <a:endParaRPr lang="en-US" sz="1200" kern="1200" dirty="0">
              <a:solidFill>
                <a:srgbClr val="FFFFFF"/>
              </a:solidFill>
              <a:latin typeface="Trebuchet MS" panose="020B0603020202020204" pitchFamily="34" charset="0"/>
            </a:endParaRPr>
          </a:p>
        </p:txBody>
      </p:sp>
      <p:sp>
        <p:nvSpPr>
          <p:cNvPr id="2" name="TextBox 1"/>
          <p:cNvSpPr txBox="1"/>
          <p:nvPr userDrawn="1"/>
        </p:nvSpPr>
        <p:spPr>
          <a:xfrm>
            <a:off x="472500" y="907199"/>
            <a:ext cx="2586600" cy="1234317"/>
          </a:xfrm>
          <a:prstGeom prst="rect">
            <a:avLst/>
          </a:prstGeom>
          <a:noFill/>
          <a:ln>
            <a:solidFill>
              <a:schemeClr val="bg1"/>
            </a:solidFill>
          </a:ln>
        </p:spPr>
        <p:txBody>
          <a:bodyPr wrap="square" lIns="612000" tIns="468000" rIns="0" bIns="0" rtlCol="0" anchor="t">
            <a:spAutoFit/>
          </a:bodyPr>
          <a:lstStyle/>
          <a:p>
            <a:pPr hangingPunct="1">
              <a:lnSpc>
                <a:spcPct val="90000"/>
              </a:lnSpc>
              <a:spcAft>
                <a:spcPts val="600"/>
              </a:spcAft>
            </a:pPr>
            <a:endParaRPr lang="en-US" sz="5400" kern="1200" dirty="0">
              <a:solidFill>
                <a:prstClr val="white"/>
              </a:solidFill>
              <a:latin typeface="Trebuchet MS"/>
            </a:endParaRPr>
          </a:p>
        </p:txBody>
      </p:sp>
      <p:sp>
        <p:nvSpPr>
          <p:cNvPr id="10" name="TextBox 1"/>
          <p:cNvSpPr txBox="1"/>
          <p:nvPr userDrawn="1"/>
        </p:nvSpPr>
        <p:spPr>
          <a:xfrm>
            <a:off x="542311" y="1115417"/>
            <a:ext cx="2446440" cy="888705"/>
          </a:xfrm>
          <a:prstGeom prst="rect">
            <a:avLst/>
          </a:prstGeom>
          <a:noFill/>
        </p:spPr>
        <p:txBody>
          <a:bodyPr wrap="none" rtlCol="0">
            <a:spAutoFit/>
          </a:bodyPr>
          <a:lstStyle/>
          <a:p>
            <a:pPr algn="ctr" hangingPunct="1">
              <a:lnSpc>
                <a:spcPct val="95000"/>
              </a:lnSpc>
            </a:pPr>
            <a:r>
              <a:rPr lang="en-US" sz="5400" kern="1200" dirty="0">
                <a:solidFill>
                  <a:prstClr val="white"/>
                </a:solidFill>
                <a:latin typeface="Trebuchet MS"/>
              </a:rPr>
              <a:t>Agenda</a:t>
            </a:r>
          </a:p>
        </p:txBody>
      </p:sp>
    </p:spTree>
    <p:extLst>
      <p:ext uri="{BB962C8B-B14F-4D97-AF65-F5344CB8AC3E}">
        <p14:creationId xmlns:p14="http://schemas.microsoft.com/office/powerpoint/2010/main" val="2570314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6349202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64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panose="020B0603020202020204" pitchFamily="34" charset="0"/>
                <a:sym typeface="Trebuchet MS" panose="020B0603020202020204" pitchFamily="34" charset="0"/>
              </a:rPr>
              <a:pPr algn="r" hangingPunct="1">
                <a:defRPr/>
              </a:pPr>
              <a:t>‹#›</a:t>
            </a:fld>
            <a:endParaRPr lang="en-US" sz="1000" kern="1200" dirty="0">
              <a:solidFill>
                <a:prstClr val="white"/>
              </a:solidFill>
              <a:latin typeface="Trebuchet MS" panose="020B0603020202020204" pitchFamily="34" charset="0"/>
              <a:sym typeface="Trebuchet MS" panose="020B0603020202020204" pitchFamily="34" charset="0"/>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solidFill>
              <a:latin typeface="Trebuchet MS" panose="020B0603020202020204" pitchFamily="34" charset="0"/>
              <a:sym typeface="Trebuchet MS" panose="020B0603020202020204" pitchFamily="34" charset="0"/>
            </a:endParaRP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panose="020B0603020202020204" pitchFamily="34" charset="0"/>
              <a:sym typeface="Trebuchet MS" panose="020B0603020202020204" pitchFamily="34" charset="0"/>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endParaRPr lang="en-US" sz="2000" kern="12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72928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74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7" name="TextBox 6"/>
          <p:cNvSpPr txBox="1"/>
          <p:nvPr userDrawn="1"/>
        </p:nvSpPr>
        <p:spPr bwMode="white">
          <a:xfrm>
            <a:off x="8375904" y="6404400"/>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panose="020B0603020202020204" pitchFamily="34" charset="0"/>
                <a:sym typeface="Trebuchet MS" panose="020B0603020202020204" pitchFamily="34" charset="0"/>
              </a:rPr>
              <a:pPr algn="r" hangingPunct="1">
                <a:defRPr/>
              </a:pPr>
              <a:t>‹#›</a:t>
            </a:fld>
            <a:endParaRPr lang="en-US" sz="1000" kern="1200" dirty="0">
              <a:solidFill>
                <a:prstClr val="white"/>
              </a:solidFill>
              <a:latin typeface="Trebuchet MS" panose="020B0603020202020204" pitchFamily="34" charset="0"/>
              <a:sym typeface="Trebuchet MS" panose="020B0603020202020204" pitchFamily="34" charset="0"/>
            </a:endParaRPr>
          </a:p>
        </p:txBody>
      </p:sp>
      <p:sp>
        <p:nvSpPr>
          <p:cNvPr id="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solidFill>
              <a:latin typeface="Trebuchet MS" panose="020B0603020202020204" pitchFamily="34" charset="0"/>
              <a:sym typeface="Trebuchet MS" panose="020B0603020202020204" pitchFamily="34" charset="0"/>
            </a:endParaRPr>
          </a:p>
        </p:txBody>
      </p:sp>
      <p:sp>
        <p:nvSpPr>
          <p:cNvPr id="10" name="Title 1"/>
          <p:cNvSpPr txBox="1">
            <a:spLocks/>
          </p:cNvSpPr>
          <p:nvPr userDrawn="1"/>
        </p:nvSpPr>
        <p:spPr>
          <a:xfrm>
            <a:off x="472500" y="622800"/>
            <a:ext cx="5392499" cy="47961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prstClr val="white"/>
                </a:solidFill>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77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72" name="Shape 13"/>
          <p:cNvSpPr/>
          <p:nvPr/>
        </p:nvSpPr>
        <p:spPr>
          <a:xfrm>
            <a:off x="285750" y="6063259"/>
            <a:ext cx="8572501" cy="87"/>
          </a:xfrm>
          <a:prstGeom prst="line">
            <a:avLst/>
          </a:prstGeom>
          <a:ln w="12700">
            <a:solidFill>
              <a:srgbClr val="BABDBB"/>
            </a:solidFill>
            <a:miter lim="400000"/>
          </a:ln>
        </p:spPr>
        <p:txBody>
          <a:bodyPr lIns="45718" tIns="45718" rIns="45718" bIns="45718"/>
          <a:lstStyle/>
          <a:p>
            <a:endParaRPr/>
          </a:p>
        </p:txBody>
      </p:sp>
      <p:sp>
        <p:nvSpPr>
          <p:cNvPr id="73" name="Shape 14"/>
          <p:cNvSpPr/>
          <p:nvPr/>
        </p:nvSpPr>
        <p:spPr>
          <a:xfrm>
            <a:off x="285750" y="6098978"/>
            <a:ext cx="8572501" cy="87"/>
          </a:xfrm>
          <a:prstGeom prst="line">
            <a:avLst/>
          </a:prstGeom>
          <a:ln w="12700">
            <a:solidFill>
              <a:srgbClr val="BABDBB"/>
            </a:solidFill>
            <a:miter lim="400000"/>
          </a:ln>
        </p:spPr>
        <p:txBody>
          <a:bodyPr lIns="45718" tIns="45718" rIns="45718" bIns="45718"/>
          <a:lstStyle/>
          <a:p>
            <a:endParaRPr/>
          </a:p>
        </p:txBody>
      </p:sp>
      <p:sp>
        <p:nvSpPr>
          <p:cNvPr id="74" name="Body Level One…"/>
          <p:cNvSpPr txBox="1">
            <a:spLocks noGrp="1"/>
          </p:cNvSpPr>
          <p:nvPr>
            <p:ph type="body" sz="quarter" idx="1"/>
          </p:nvPr>
        </p:nvSpPr>
        <p:spPr>
          <a:xfrm>
            <a:off x="259748" y="6192737"/>
            <a:ext cx="8617152" cy="292390"/>
          </a:xfrm>
          <a:prstGeom prst="rect">
            <a:avLst/>
          </a:prstGeom>
        </p:spPr>
        <p:txBody>
          <a:bodyPr/>
          <a:lstStyle>
            <a:lvl1pPr marL="0" indent="0">
              <a:spcBef>
                <a:spcPts val="0"/>
              </a:spcBef>
              <a:buSzTx/>
              <a:buFontTx/>
              <a:buNone/>
              <a:defRPr sz="1300" i="1">
                <a:solidFill>
                  <a:srgbClr val="5C86B9"/>
                </a:solidFill>
              </a:defRPr>
            </a:lvl1pPr>
            <a:lvl2pPr marL="560387" indent="-103187">
              <a:spcBef>
                <a:spcPts val="0"/>
              </a:spcBef>
              <a:buFontTx/>
              <a:defRPr sz="1300" i="1">
                <a:solidFill>
                  <a:srgbClr val="5C86B9"/>
                </a:solidFill>
              </a:defRPr>
            </a:lvl2pPr>
            <a:lvl3pPr marL="988694" indent="-74294">
              <a:spcBef>
                <a:spcPts val="0"/>
              </a:spcBef>
              <a:buFontTx/>
              <a:defRPr sz="1300" i="1">
                <a:solidFill>
                  <a:srgbClr val="5C86B9"/>
                </a:solidFill>
              </a:defRPr>
            </a:lvl3pPr>
            <a:lvl4pPr marL="1445894" indent="-74294">
              <a:spcBef>
                <a:spcPts val="0"/>
              </a:spcBef>
              <a:buFontTx/>
              <a:buChar char="o"/>
              <a:defRPr sz="1300" i="1">
                <a:solidFill>
                  <a:srgbClr val="5C86B9"/>
                </a:solidFill>
              </a:defRPr>
            </a:lvl4pPr>
            <a:lvl5pPr marL="1903095" indent="-74295">
              <a:spcBef>
                <a:spcPts val="0"/>
              </a:spcBef>
              <a:buFontTx/>
              <a:defRPr sz="1300" i="1">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75" name="Title Text"/>
          <p:cNvSpPr txBox="1">
            <a:spLocks noGrp="1"/>
          </p:cNvSpPr>
          <p:nvPr>
            <p:ph type="title"/>
          </p:nvPr>
        </p:nvSpPr>
        <p:spPr>
          <a:xfrm>
            <a:off x="250031" y="4152305"/>
            <a:ext cx="8643940" cy="1482330"/>
          </a:xfrm>
          <a:prstGeom prst="rect">
            <a:avLst/>
          </a:prstGeom>
        </p:spPr>
        <p:txBody>
          <a:bodyPr/>
          <a:lstStyle/>
          <a:p>
            <a:r>
              <a:t>Title Text</a:t>
            </a:r>
          </a:p>
        </p:txBody>
      </p:sp>
      <p:sp>
        <p:nvSpPr>
          <p:cNvPr id="76" name="Shape 17"/>
          <p:cNvSpPr>
            <a:spLocks noGrp="1"/>
          </p:cNvSpPr>
          <p:nvPr>
            <p:ph type="body" sz="quarter" idx="13"/>
          </p:nvPr>
        </p:nvSpPr>
        <p:spPr>
          <a:xfrm>
            <a:off x="250030" y="5625703"/>
            <a:ext cx="8643940" cy="357190"/>
          </a:xfrm>
          <a:prstGeom prst="rect">
            <a:avLst/>
          </a:prstGeom>
        </p:spPr>
        <p:txBody>
          <a:bodyPr/>
          <a:lstStyle/>
          <a:p>
            <a:pPr marL="147447" indent="-147447" defTabSz="393192">
              <a:spcBef>
                <a:spcPts val="300"/>
              </a:spcBef>
              <a:defRPr sz="1720"/>
            </a:pPr>
            <a:endParaRPr/>
          </a:p>
        </p:txBody>
      </p:sp>
      <p:sp>
        <p:nvSpPr>
          <p:cNvPr id="77" name="Slide Number"/>
          <p:cNvSpPr txBox="1">
            <a:spLocks noGrp="1"/>
          </p:cNvSpPr>
          <p:nvPr>
            <p:ph type="sldNum" sz="quarter" idx="2"/>
          </p:nvPr>
        </p:nvSpPr>
        <p:spPr>
          <a:xfrm>
            <a:off x="8670727" y="6482953"/>
            <a:ext cx="305591" cy="356391"/>
          </a:xfrm>
          <a:prstGeom prst="rect">
            <a:avLst/>
          </a:prstGeom>
        </p:spPr>
        <p:txBody>
          <a:bodyPr lIns="32145" tIns="32145" rIns="32145" bIns="32145" anchor="t"/>
          <a:lstStyle>
            <a:lvl1pPr algn="l">
              <a:defRPr sz="1800">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846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16"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15" name="TextBox 14"/>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4" name="FooterSimple" hidden="1"/>
          <p:cNvSpPr txBox="1"/>
          <p:nvPr userDrawn="1">
            <p:custDataLst>
              <p:tags r:id="rId3"/>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
        <p:nvSpPr>
          <p:cNvPr id="17" name="TextBox 16"/>
          <p:cNvSpPr txBox="1"/>
          <p:nvPr userDrawn="1"/>
        </p:nvSpPr>
        <p:spPr>
          <a:xfrm>
            <a:off x="472501" y="3207715"/>
            <a:ext cx="1160357" cy="894604"/>
          </a:xfrm>
          <a:prstGeom prst="rect">
            <a:avLst/>
          </a:prstGeom>
          <a:noFill/>
        </p:spPr>
        <p:txBody>
          <a:bodyPr wrap="square" lIns="0" tIns="0" rIns="0" bIns="0" rtlCol="0" anchor="t">
            <a:spAutoFit/>
          </a:bodyPr>
          <a:lstStyle/>
          <a:p>
            <a:pPr hangingPunct="1">
              <a:lnSpc>
                <a:spcPct val="90000"/>
              </a:lnSpc>
              <a:spcAft>
                <a:spcPts val="600"/>
              </a:spcAft>
            </a:pPr>
            <a:r>
              <a:rPr lang="en-US" sz="3200" kern="1200" dirty="0">
                <a:solidFill>
                  <a:prstClr val="white"/>
                </a:solidFill>
                <a:latin typeface="Trebuchet MS"/>
              </a:rPr>
              <a:t>Agenda</a:t>
            </a:r>
          </a:p>
        </p:txBody>
      </p:sp>
    </p:spTree>
    <p:extLst>
      <p:ext uri="{BB962C8B-B14F-4D97-AF65-F5344CB8AC3E}">
        <p14:creationId xmlns:p14="http://schemas.microsoft.com/office/powerpoint/2010/main" val="2270190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948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sp>
        <p:nvSpPr>
          <p:cNvPr id="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invGray">
          <a:xfrm>
            <a:off x="1041109" y="4691187"/>
            <a:ext cx="697003"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lnSpc>
                <a:spcPct val="95000"/>
              </a:lnSpc>
            </a:pPr>
            <a:endParaRPr lang="en-US" sz="2000" kern="1200" dirty="0">
              <a:solidFill>
                <a:prstClr val="white"/>
              </a:solidFill>
              <a:latin typeface="Trebuchet MS" panose="020B0603020202020204" pitchFamily="34" charset="0"/>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hangingPunct="1">
              <a:lnSpc>
                <a:spcPct val="95000"/>
              </a:lnSpc>
            </a:pPr>
            <a:endParaRPr lang="en-US" sz="1200" kern="1200" dirty="0">
              <a:solidFill>
                <a:srgbClr val="FFFFFF"/>
              </a:solidFill>
              <a:latin typeface="Trebuchet MS" panose="020B0603020202020204" pitchFamily="34" charset="0"/>
            </a:endParaRPr>
          </a:p>
        </p:txBody>
      </p:sp>
      <p:sp>
        <p:nvSpPr>
          <p:cNvPr id="11" name="TextBox 10"/>
          <p:cNvSpPr txBox="1"/>
          <p:nvPr userDrawn="1"/>
        </p:nvSpPr>
        <p:spPr>
          <a:xfrm>
            <a:off x="472500" y="907198"/>
            <a:ext cx="2586600" cy="1234317"/>
          </a:xfrm>
          <a:prstGeom prst="rect">
            <a:avLst/>
          </a:prstGeom>
          <a:noFill/>
          <a:ln>
            <a:solidFill>
              <a:schemeClr val="accent4"/>
            </a:solidFill>
          </a:ln>
        </p:spPr>
        <p:txBody>
          <a:bodyPr wrap="square" lIns="612000" tIns="468000" rIns="0" bIns="0" rtlCol="0" anchor="t">
            <a:spAutoFit/>
          </a:bodyPr>
          <a:lstStyle/>
          <a:p>
            <a:pPr hangingPunct="1">
              <a:lnSpc>
                <a:spcPct val="90000"/>
              </a:lnSpc>
              <a:spcAft>
                <a:spcPts val="600"/>
              </a:spcAft>
            </a:pPr>
            <a:endParaRPr lang="en-US" sz="5400" kern="1200" dirty="0">
              <a:solidFill>
                <a:srgbClr val="3EAD92"/>
              </a:solidFill>
              <a:latin typeface="Trebuchet MS"/>
            </a:endParaRPr>
          </a:p>
        </p:txBody>
      </p:sp>
      <p:sp>
        <p:nvSpPr>
          <p:cNvPr id="9" name="TextBox 1"/>
          <p:cNvSpPr txBox="1"/>
          <p:nvPr userDrawn="1"/>
        </p:nvSpPr>
        <p:spPr>
          <a:xfrm>
            <a:off x="542311" y="1115417"/>
            <a:ext cx="2446440" cy="888705"/>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hangingPunct="1"/>
            <a:r>
              <a:rPr lang="en-US" kern="1200" dirty="0">
                <a:solidFill>
                  <a:srgbClr val="3EAD92"/>
                </a:solidFill>
                <a:latin typeface="Trebuchet MS"/>
              </a:rPr>
              <a:t>Agenda</a:t>
            </a:r>
          </a:p>
        </p:txBody>
      </p:sp>
    </p:spTree>
    <p:extLst>
      <p:ext uri="{BB962C8B-B14F-4D97-AF65-F5344CB8AC3E}">
        <p14:creationId xmlns:p14="http://schemas.microsoft.com/office/powerpoint/2010/main" val="1865576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4006171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05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panose="020B0603020202020204" pitchFamily="34" charset="0"/>
              <a:sym typeface="Trebuchet MS" panose="020B0603020202020204" pitchFamily="34" charset="0"/>
            </a:endParaRP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panose="020B0603020202020204" pitchFamily="34" charset="0"/>
              <a:sym typeface="Trebuchet MS" panose="020B0603020202020204" pitchFamily="34" charset="0"/>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endParaRPr lang="en-US" sz="2000" kern="12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32061407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53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5"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panose="020B0603020202020204" pitchFamily="34" charset="0"/>
              <a:sym typeface="Trebuchet MS" panose="020B0603020202020204" pitchFamily="34" charset="0"/>
            </a:endParaRPr>
          </a:p>
        </p:txBody>
      </p:sp>
      <p:sp>
        <p:nvSpPr>
          <p:cNvPr id="7" name="Title 1"/>
          <p:cNvSpPr txBox="1">
            <a:spLocks/>
          </p:cNvSpPr>
          <p:nvPr userDrawn="1"/>
        </p:nvSpPr>
        <p:spPr>
          <a:xfrm>
            <a:off x="472500" y="622800"/>
            <a:ext cx="5392499" cy="47961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3EAD92"/>
                </a:solidFill>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339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56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192" y="1589"/>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2"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endParaRPr lang="en-US" sz="1200" kern="1200" dirty="0">
              <a:solidFill>
                <a:prstClr val="white"/>
              </a:solidFill>
              <a:latin typeface="Trebuchet MS"/>
              <a:sym typeface="Trebuchet MS" panose="020B0603020202020204" pitchFamily="34" charset="0"/>
            </a:endParaRPr>
          </a:p>
        </p:txBody>
      </p:sp>
      <p:sp>
        <p:nvSpPr>
          <p:cNvPr id="29"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Copyright © 2019 by Boston Consulting Group. All rights reserved.</a:t>
            </a:r>
            <a:endParaRPr lang="en-US" sz="700" kern="1200" dirty="0">
              <a:solidFill>
                <a:prstClr val="white">
                  <a:lumMod val="50000"/>
                </a:prstClr>
              </a:solidFill>
              <a:latin typeface="Trebuchet MS"/>
              <a:sym typeface="Trebuchet MS" panose="020B0603020202020204" pitchFamily="34" charset="0"/>
            </a:endParaRPr>
          </a:p>
        </p:txBody>
      </p:sp>
      <p:sp>
        <p:nvSpPr>
          <p:cNvPr id="28" name="TextBox 27"/>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11" name="FooterSimple" hidden="1"/>
          <p:cNvSpPr txBox="1"/>
          <p:nvPr userDrawn="1">
            <p:custDataLst>
              <p:tags r:id="rId3"/>
            </p:custDataLst>
          </p:nvPr>
        </p:nvSpPr>
        <p:spPr>
          <a:xfrm rot="16200000">
            <a:off x="7578090" y="5116988"/>
            <a:ext cx="2743200" cy="98745"/>
          </a:xfrm>
          <a:prstGeom prst="rect">
            <a:avLst/>
          </a:prstGeom>
          <a:noFill/>
        </p:spPr>
        <p:txBody>
          <a:bodyPr wrap="square" lIns="0" tIns="0" rIns="0" bIns="0" rtlCol="0" anchor="b">
            <a:spAutoFit/>
          </a:bodyPr>
          <a:lstStyle/>
          <a:p>
            <a:pPr hangingPunct="1">
              <a:lnSpc>
                <a:spcPct val="90000"/>
              </a:lnSpc>
              <a:spcAft>
                <a:spcPts val="600"/>
              </a:spcAft>
            </a:pPr>
            <a:r>
              <a:rPr lang="en-US" sz="700" kern="1200">
                <a:solidFill>
                  <a:prstClr val="white">
                    <a:lumMod val="50000"/>
                  </a:prstClr>
                </a:solidFill>
                <a:latin typeface="Trebuchet MS"/>
                <a:sym typeface="Trebuchet MS" panose="020B0603020202020204" pitchFamily="34" charset="0"/>
              </a:rPr>
              <a:t>Lowry Hill board meeting - v03.pptx</a:t>
            </a:r>
            <a:endParaRPr lang="en-US" sz="700" kern="1200" dirty="0">
              <a:solidFill>
                <a:prstClr val="white">
                  <a:lumMod val="50000"/>
                </a:prstClr>
              </a:solidFill>
              <a:latin typeface="Trebuchet MS"/>
              <a:sym typeface="Trebuchet MS" panose="020B0603020202020204" pitchFamily="34" charset="0"/>
            </a:endParaRPr>
          </a:p>
        </p:txBody>
      </p:sp>
      <p:sp>
        <p:nvSpPr>
          <p:cNvPr id="10" name="TextBox 9"/>
          <p:cNvSpPr txBox="1"/>
          <p:nvPr userDrawn="1"/>
        </p:nvSpPr>
        <p:spPr>
          <a:xfrm>
            <a:off x="472501" y="3262146"/>
            <a:ext cx="870785" cy="670953"/>
          </a:xfrm>
          <a:prstGeom prst="rect">
            <a:avLst/>
          </a:prstGeom>
          <a:noFill/>
        </p:spPr>
        <p:txBody>
          <a:bodyPr wrap="square" lIns="0" tIns="0" rIns="0" bIns="0" rtlCol="0" anchor="t">
            <a:spAutoFit/>
          </a:bodyPr>
          <a:lstStyle/>
          <a:p>
            <a:pPr hangingPunct="1">
              <a:lnSpc>
                <a:spcPct val="90000"/>
              </a:lnSpc>
              <a:spcAft>
                <a:spcPts val="600"/>
              </a:spcAft>
            </a:pPr>
            <a:r>
              <a:rPr lang="en-US" sz="2400" kern="1200" dirty="0">
                <a:solidFill>
                  <a:prstClr val="white"/>
                </a:solidFill>
                <a:latin typeface="Trebuchet MS"/>
              </a:rPr>
              <a:t>Agenda</a:t>
            </a:r>
          </a:p>
        </p:txBody>
      </p:sp>
    </p:spTree>
    <p:extLst>
      <p:ext uri="{BB962C8B-B14F-4D97-AF65-F5344CB8AC3E}">
        <p14:creationId xmlns:p14="http://schemas.microsoft.com/office/powerpoint/2010/main" val="1784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358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hangingPunct="1">
              <a:lnSpc>
                <a:spcPct val="90000"/>
              </a:lnSpc>
              <a:spcAft>
                <a:spcPts val="1000"/>
              </a:spcAft>
            </a:pPr>
            <a:endParaRPr lang="en-US" sz="1200" kern="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userDrawn="1"/>
        </p:nvSpPr>
        <p:spPr>
          <a:xfrm>
            <a:off x="472500" y="1701258"/>
            <a:ext cx="2114550" cy="3515116"/>
          </a:xfrm>
          <a:prstGeom prst="rect">
            <a:avLst/>
          </a:prstGeom>
          <a:noFill/>
        </p:spPr>
        <p:txBody>
          <a:bodyPr wrap="square" lIns="0" tIns="0" rIns="0" bIns="0" rtlCol="0" anchor="ctr">
            <a:spAutoFit/>
          </a:bodyPr>
          <a:lstStyle/>
          <a:p>
            <a:pPr hangingPunct="1">
              <a:lnSpc>
                <a:spcPct val="106000"/>
              </a:lnSpc>
              <a:spcAft>
                <a:spcPts val="700"/>
              </a:spcAft>
            </a:pPr>
            <a:r>
              <a:rPr lang="en-US" sz="5400" kern="1200" dirty="0">
                <a:solidFill>
                  <a:srgbClr val="29BA74"/>
                </a:solidFill>
                <a:latin typeface="Trebuchet MS" panose="020B0603020202020204" pitchFamily="34" charset="0"/>
                <a:sym typeface="Trebuchet MS" panose="020B0603020202020204" pitchFamily="34" charset="0"/>
              </a:rPr>
              <a:t>Table of contents</a:t>
            </a:r>
          </a:p>
        </p:txBody>
      </p:sp>
      <p:sp>
        <p:nvSpPr>
          <p:cNvPr id="24" name="Copyright"/>
          <p:cNvSpPr txBox="1"/>
          <p:nvPr userDrawn="1"/>
        </p:nvSpPr>
        <p:spPr>
          <a:xfrm rot="16200000">
            <a:off x="6473429" y="3921601"/>
            <a:ext cx="5133975" cy="98745"/>
          </a:xfrm>
          <a:prstGeom prst="rect">
            <a:avLst/>
          </a:prstGeom>
          <a:noFill/>
        </p:spPr>
        <p:txBody>
          <a:bodyPr wrap="square" lIns="0" tIns="0" rIns="0" bIns="0" rtlCol="0" anchor="t">
            <a:spAutoFit/>
          </a:bodyPr>
          <a:lstStyle/>
          <a:p>
            <a:pPr hangingPunct="1">
              <a:lnSpc>
                <a:spcPct val="90000"/>
              </a:lnSpc>
              <a:spcAft>
                <a:spcPts val="600"/>
              </a:spcAft>
            </a:pPr>
            <a:r>
              <a:rPr lang="en-US" sz="700" kern="1200">
                <a:solidFill>
                  <a:prstClr val="white"/>
                </a:solidFill>
                <a:latin typeface="Trebuchet MS" panose="020B0603020202020204" pitchFamily="34" charset="0"/>
                <a:sym typeface="Trebuchet MS" panose="020B0603020202020204" pitchFamily="34" charset="0"/>
              </a:rPr>
              <a:t>Copyright © 2019 by Boston Consulting Group. All rights reserved.</a:t>
            </a:r>
            <a:endParaRPr lang="en-US" sz="700" kern="1200" dirty="0">
              <a:solidFill>
                <a:prstClr val="white"/>
              </a:solidFill>
              <a:latin typeface="Trebuchet MS" panose="020B0603020202020204" pitchFamily="34" charset="0"/>
              <a:sym typeface="Trebuchet MS" panose="020B0603020202020204" pitchFamily="34" charset="0"/>
            </a:endParaRPr>
          </a:p>
        </p:txBody>
      </p:sp>
      <p:sp>
        <p:nvSpPr>
          <p:cNvPr id="19" name="TextBox 18"/>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solidFill>
                <a:latin typeface="Trebuchet MS" panose="020B0603020202020204" pitchFamily="34" charset="0"/>
                <a:sym typeface="Trebuchet MS" panose="020B0603020202020204" pitchFamily="34" charset="0"/>
              </a:rPr>
              <a:pPr algn="r" hangingPunct="1">
                <a:defRPr/>
              </a:pPr>
              <a:t>‹#›</a:t>
            </a:fld>
            <a:endParaRPr lang="en-US" sz="1000" kern="1200" dirty="0">
              <a:solidFill>
                <a:prstClr val="white"/>
              </a:solidFill>
              <a:latin typeface="Trebuchet MS" panose="020B0603020202020204" pitchFamily="34" charset="0"/>
              <a:sym typeface="Trebuchet MS" panose="020B0603020202020204" pitchFamily="34" charset="0"/>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48"/>
            <a:ext cx="1023938"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3365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110908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8561226"/>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7200" name="think-cell Slide" r:id="rId7" imgW="384" imgH="384" progId="TCLayout.ActiveDocument.1">
                  <p:embed/>
                </p:oleObj>
              </mc:Choice>
              <mc:Fallback>
                <p:oleObj name="think-cell Slide" r:id="rId7" imgW="384" imgH="384" progId="TCLayout.ActiveDocument.1">
                  <p:embed/>
                  <p:pic>
                    <p:nvPicPr>
                      <p:cNvPr id="0" name=""/>
                      <p:cNvPicPr/>
                      <p:nvPr/>
                    </p:nvPicPr>
                    <p:blipFill>
                      <a:blip r:embed="rId8"/>
                      <a:stretch>
                        <a:fillRect/>
                      </a:stretch>
                    </p:blipFill>
                    <p:spPr>
                      <a:xfrm>
                        <a:off x="1191" y="1588"/>
                        <a:ext cx="1191"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19063"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hangingPunct="1">
              <a:lnSpc>
                <a:spcPct val="93000"/>
              </a:lnSpc>
              <a:spcBef>
                <a:spcPct val="0"/>
              </a:spcBef>
              <a:spcAft>
                <a:spcPct val="0"/>
              </a:spcAft>
            </a:pPr>
            <a:endParaRPr lang="en-US" sz="5400" kern="1200" dirty="0">
              <a:solidFill>
                <a:srgbClr val="FFFFFF"/>
              </a:solidFill>
              <a:latin typeface="Trebuchet MS" panose="020B0603020202020204" pitchFamily="34" charset="0"/>
              <a:sym typeface="Trebuchet MS" panose="020B0603020202020204" pitchFamily="34" charset="0"/>
            </a:endParaRPr>
          </a:p>
        </p:txBody>
      </p:sp>
      <p:sp>
        <p:nvSpPr>
          <p:cNvPr id="14" name="Rectangle 13"/>
          <p:cNvSpPr/>
          <p:nvPr userDrawn="1"/>
        </p:nvSpPr>
        <p:spPr>
          <a:xfrm>
            <a:off x="0" y="5279184"/>
            <a:ext cx="9144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hangingPunct="1">
              <a:lnSpc>
                <a:spcPct val="90000"/>
              </a:lnSpc>
              <a:spcAft>
                <a:spcPts val="1000"/>
              </a:spcAft>
            </a:pPr>
            <a:endParaRPr lang="en-US" sz="1200" kern="1200" dirty="0">
              <a:solidFill>
                <a:prstClr val="white"/>
              </a:solidFill>
              <a:latin typeface="Trebuchet MS"/>
              <a:sym typeface="Trebuchet MS" panose="020B0603020202020204" pitchFamily="34" charset="0"/>
            </a:endParaRPr>
          </a:p>
        </p:txBody>
      </p:sp>
      <p:pic>
        <p:nvPicPr>
          <p:cNvPr id="18" name="Picture 17"/>
          <p:cNvPicPr>
            <a:picLocks noChangeAspect="1"/>
          </p:cNvPicPr>
          <p:nvPr userDrawn="1"/>
        </p:nvPicPr>
        <p:blipFill rotWithShape="1">
          <a:blip r:embed="rId9">
            <a:extLst>
              <a:ext uri="{28A0092B-C50C-407E-A947-70E740481C1C}">
                <a14:useLocalDpi xmlns:a14="http://schemas.microsoft.com/office/drawing/2010/main" val="0"/>
              </a:ext>
            </a:extLst>
          </a:blip>
          <a:srcRect l="1731" t="8741" r="102" b="27"/>
          <a:stretch/>
        </p:blipFill>
        <p:spPr>
          <a:xfrm rot="16200000" flipH="1">
            <a:off x="6281370" y="2830522"/>
            <a:ext cx="580573" cy="5143500"/>
          </a:xfrm>
          <a:prstGeom prst="rect">
            <a:avLst/>
          </a:prstGeom>
        </p:spPr>
      </p:pic>
      <p:pic>
        <p:nvPicPr>
          <p:cNvPr id="15" name="TitleAndEndImages"/>
          <p:cNvPicPr>
            <a:picLocks noChangeAspect="1"/>
          </p:cNvPicPr>
          <p:nvPr userDrawn="1">
            <p:custDataLst>
              <p:tags r:id="rId4"/>
            </p:custDataLst>
          </p:nvPr>
        </p:nvPicPr>
        <p:blipFill rotWithShape="1">
          <a:blip r:embed="rId10">
            <a:extLst>
              <a:ext uri="{28A0092B-C50C-407E-A947-70E740481C1C}">
                <a14:useLocalDpi xmlns:a14="http://schemas.microsoft.com/office/drawing/2010/main" val="0"/>
              </a:ext>
            </a:extLst>
          </a:blip>
          <a:srcRect b="23056"/>
          <a:stretch/>
        </p:blipFill>
        <p:spPr>
          <a:xfrm flipH="1">
            <a:off x="0" y="0"/>
            <a:ext cx="9144000" cy="5276850"/>
          </a:xfrm>
          <a:prstGeom prst="rect">
            <a:avLst/>
          </a:prstGeom>
        </p:spPr>
      </p:pic>
      <p:sp>
        <p:nvSpPr>
          <p:cNvPr id="20" name="Picture Placeholder 8"/>
          <p:cNvSpPr>
            <a:spLocks noGrp="1"/>
          </p:cNvSpPr>
          <p:nvPr>
            <p:ph type="pic" sz="quarter" idx="13" hasCustomPrompt="1"/>
          </p:nvPr>
        </p:nvSpPr>
        <p:spPr>
          <a:xfrm>
            <a:off x="7024921" y="5570643"/>
            <a:ext cx="1400951" cy="896833"/>
          </a:xfrm>
          <a:prstGeom prst="rect">
            <a:avLst/>
          </a:prstGeom>
        </p:spPr>
        <p:txBody>
          <a:bodyPr anchor="b"/>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Logo</a:t>
            </a:r>
          </a:p>
        </p:txBody>
      </p:sp>
      <p:sp>
        <p:nvSpPr>
          <p:cNvPr id="21" name="Rectangle 20"/>
          <p:cNvSpPr/>
          <p:nvPr userDrawn="1"/>
        </p:nvSpPr>
        <p:spPr bwMode="black">
          <a:xfrm>
            <a:off x="473202" y="626200"/>
            <a:ext cx="6093900" cy="5529600"/>
          </a:xfrm>
          <a:prstGeom prst="rect">
            <a:avLst/>
          </a:prstGeom>
          <a:gradFill flip="none" rotWithShape="1">
            <a:gsLst>
              <a:gs pos="0">
                <a:schemeClr val="accent1">
                  <a:alpha val="90000"/>
                </a:schemeClr>
              </a:gs>
              <a:gs pos="100000">
                <a:schemeClr val="tx2">
                  <a:alpha val="90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hangingPunct="1">
              <a:lnSpc>
                <a:spcPct val="95000"/>
              </a:lnSpc>
            </a:pPr>
            <a:endParaRPr lang="en-US" sz="2000" kern="1200" dirty="0">
              <a:solidFill>
                <a:prstClr val="white"/>
              </a:solidFill>
              <a:latin typeface="Trebuchet MS"/>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838061" y="6207842"/>
            <a:ext cx="51516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838061" y="5495707"/>
            <a:ext cx="5151600" cy="436195"/>
          </a:xfrm>
          <a:prstGeom prst="rect">
            <a:avLst/>
          </a:prstGeom>
        </p:spPr>
        <p:txBody>
          <a:bodyPr anchor="ctr"/>
          <a:lstStyle>
            <a:lvl1pPr marL="0" indent="0" algn="l">
              <a:lnSpc>
                <a:spcPct val="110000"/>
              </a:lnSpc>
              <a:buNone/>
              <a:defRPr sz="1600" baseline="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838061" y="1886243"/>
            <a:ext cx="515160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sp>
        <p:nvSpPr>
          <p:cNvPr id="33" name="Freeform 32"/>
          <p:cNvSpPr>
            <a:spLocks noChangeAspect="1"/>
          </p:cNvSpPr>
          <p:nvPr userDrawn="1">
            <p:custDataLst>
              <p:tags r:id="rId5"/>
            </p:custDataLst>
          </p:nvPr>
        </p:nvSpPr>
        <p:spPr bwMode="auto">
          <a:xfrm>
            <a:off x="838061" y="1112680"/>
            <a:ext cx="1745733" cy="486479"/>
          </a:xfrm>
          <a:custGeom>
            <a:avLst/>
            <a:gdLst>
              <a:gd name="connsiteX0" fmla="*/ 8982072 w 11499847"/>
              <a:gd name="connsiteY0" fmla="*/ 1919288 h 2403475"/>
              <a:gd name="connsiteX1" fmla="*/ 8982072 w 11499847"/>
              <a:gd name="connsiteY1" fmla="*/ 2105026 h 2403475"/>
              <a:gd name="connsiteX2" fmla="*/ 9098233 w 11499847"/>
              <a:gd name="connsiteY2" fmla="*/ 2105026 h 2403475"/>
              <a:gd name="connsiteX3" fmla="*/ 9164880 w 11499847"/>
              <a:gd name="connsiteY3" fmla="*/ 2080233 h 2403475"/>
              <a:gd name="connsiteX4" fmla="*/ 9191622 w 11499847"/>
              <a:gd name="connsiteY4" fmla="*/ 2011737 h 2403475"/>
              <a:gd name="connsiteX5" fmla="*/ 9164880 w 11499847"/>
              <a:gd name="connsiteY5" fmla="*/ 1944501 h 2403475"/>
              <a:gd name="connsiteX6" fmla="*/ 9098233 w 11499847"/>
              <a:gd name="connsiteY6" fmla="*/ 1919288 h 2403475"/>
              <a:gd name="connsiteX7" fmla="*/ 8982072 w 11499847"/>
              <a:gd name="connsiteY7" fmla="*/ 1919288 h 2403475"/>
              <a:gd name="connsiteX8" fmla="*/ 7280272 w 11499847"/>
              <a:gd name="connsiteY8" fmla="*/ 1919288 h 2403475"/>
              <a:gd name="connsiteX9" fmla="*/ 7280272 w 11499847"/>
              <a:gd name="connsiteY9" fmla="*/ 2097088 h 2403475"/>
              <a:gd name="connsiteX10" fmla="*/ 7404503 w 11499847"/>
              <a:gd name="connsiteY10" fmla="*/ 2097088 h 2403475"/>
              <a:gd name="connsiteX11" fmla="*/ 7469027 w 11499847"/>
              <a:gd name="connsiteY11" fmla="*/ 2073423 h 2403475"/>
              <a:gd name="connsiteX12" fmla="*/ 7494585 w 11499847"/>
              <a:gd name="connsiteY12" fmla="*/ 2008502 h 2403475"/>
              <a:gd name="connsiteX13" fmla="*/ 7469027 w 11499847"/>
              <a:gd name="connsiteY13" fmla="*/ 1943581 h 2403475"/>
              <a:gd name="connsiteX14" fmla="*/ 7404503 w 11499847"/>
              <a:gd name="connsiteY14" fmla="*/ 1919288 h 2403475"/>
              <a:gd name="connsiteX15" fmla="*/ 7280272 w 11499847"/>
              <a:gd name="connsiteY15" fmla="*/ 1919288 h 2403475"/>
              <a:gd name="connsiteX16" fmla="*/ 7945015 w 11499847"/>
              <a:gd name="connsiteY16" fmla="*/ 1909763 h 2403475"/>
              <a:gd name="connsiteX17" fmla="*/ 7813574 w 11499847"/>
              <a:gd name="connsiteY17" fmla="*/ 1965330 h 2403475"/>
              <a:gd name="connsiteX18" fmla="*/ 7759697 w 11499847"/>
              <a:gd name="connsiteY18" fmla="*/ 2100368 h 2403475"/>
              <a:gd name="connsiteX19" fmla="*/ 7813574 w 11499847"/>
              <a:gd name="connsiteY19" fmla="*/ 2235406 h 2403475"/>
              <a:gd name="connsiteX20" fmla="*/ 7945015 w 11499847"/>
              <a:gd name="connsiteY20" fmla="*/ 2290763 h 2403475"/>
              <a:gd name="connsiteX21" fmla="*/ 8077086 w 11499847"/>
              <a:gd name="connsiteY21" fmla="*/ 2235825 h 2403475"/>
              <a:gd name="connsiteX22" fmla="*/ 8131172 w 11499847"/>
              <a:gd name="connsiteY22" fmla="*/ 2100368 h 2403475"/>
              <a:gd name="connsiteX23" fmla="*/ 8076876 w 11499847"/>
              <a:gd name="connsiteY23" fmla="*/ 1965330 h 2403475"/>
              <a:gd name="connsiteX24" fmla="*/ 7945015 w 11499847"/>
              <a:gd name="connsiteY24" fmla="*/ 1909763 h 2403475"/>
              <a:gd name="connsiteX25" fmla="*/ 8899522 w 11499847"/>
              <a:gd name="connsiteY25" fmla="*/ 1844675 h 2403475"/>
              <a:gd name="connsiteX26" fmla="*/ 9098598 w 11499847"/>
              <a:gd name="connsiteY26" fmla="*/ 1844675 h 2403475"/>
              <a:gd name="connsiteX27" fmla="*/ 9228521 w 11499847"/>
              <a:gd name="connsiteY27" fmla="*/ 1892741 h 2403475"/>
              <a:gd name="connsiteX28" fmla="*/ 9277347 w 11499847"/>
              <a:gd name="connsiteY28" fmla="*/ 2011236 h 2403475"/>
              <a:gd name="connsiteX29" fmla="*/ 9228521 w 11499847"/>
              <a:gd name="connsiteY29" fmla="*/ 2129521 h 2403475"/>
              <a:gd name="connsiteX30" fmla="*/ 9098598 w 11499847"/>
              <a:gd name="connsiteY30" fmla="*/ 2177796 h 2403475"/>
              <a:gd name="connsiteX31" fmla="*/ 8982086 w 11499847"/>
              <a:gd name="connsiteY31" fmla="*/ 2177796 h 2403475"/>
              <a:gd name="connsiteX32" fmla="*/ 8982086 w 11499847"/>
              <a:gd name="connsiteY32" fmla="*/ 2355850 h 2403475"/>
              <a:gd name="connsiteX33" fmla="*/ 8899522 w 11499847"/>
              <a:gd name="connsiteY33" fmla="*/ 2355850 h 2403475"/>
              <a:gd name="connsiteX34" fmla="*/ 8899522 w 11499847"/>
              <a:gd name="connsiteY34" fmla="*/ 1844675 h 2403475"/>
              <a:gd name="connsiteX35" fmla="*/ 8324847 w 11499847"/>
              <a:gd name="connsiteY35" fmla="*/ 1844675 h 2403475"/>
              <a:gd name="connsiteX36" fmla="*/ 8407608 w 11499847"/>
              <a:gd name="connsiteY36" fmla="*/ 1844675 h 2403475"/>
              <a:gd name="connsiteX37" fmla="*/ 8407608 w 11499847"/>
              <a:gd name="connsiteY37" fmla="*/ 2158090 h 2403475"/>
              <a:gd name="connsiteX38" fmla="*/ 8443017 w 11499847"/>
              <a:gd name="connsiteY38" fmla="*/ 2252595 h 2403475"/>
              <a:gd name="connsiteX39" fmla="*/ 8537931 w 11499847"/>
              <a:gd name="connsiteY39" fmla="*/ 2291066 h 2403475"/>
              <a:gd name="connsiteX40" fmla="*/ 8631797 w 11499847"/>
              <a:gd name="connsiteY40" fmla="*/ 2252595 h 2403475"/>
              <a:gd name="connsiteX41" fmla="*/ 8667415 w 11499847"/>
              <a:gd name="connsiteY41" fmla="*/ 2158090 h 2403475"/>
              <a:gd name="connsiteX42" fmla="*/ 8667415 w 11499847"/>
              <a:gd name="connsiteY42" fmla="*/ 1844675 h 2403475"/>
              <a:gd name="connsiteX43" fmla="*/ 8748710 w 11499847"/>
              <a:gd name="connsiteY43" fmla="*/ 1844675 h 2403475"/>
              <a:gd name="connsiteX44" fmla="*/ 8748710 w 11499847"/>
              <a:gd name="connsiteY44" fmla="*/ 2158717 h 2403475"/>
              <a:gd name="connsiteX45" fmla="*/ 8688577 w 11499847"/>
              <a:gd name="connsiteY45" fmla="*/ 2307793 h 2403475"/>
              <a:gd name="connsiteX46" fmla="*/ 8537093 w 11499847"/>
              <a:gd name="connsiteY46" fmla="*/ 2366963 h 2403475"/>
              <a:gd name="connsiteX47" fmla="*/ 8385399 w 11499847"/>
              <a:gd name="connsiteY47" fmla="*/ 2307793 h 2403475"/>
              <a:gd name="connsiteX48" fmla="*/ 8324847 w 11499847"/>
              <a:gd name="connsiteY48" fmla="*/ 2158717 h 2403475"/>
              <a:gd name="connsiteX49" fmla="*/ 8324847 w 11499847"/>
              <a:gd name="connsiteY49" fmla="*/ 1844675 h 2403475"/>
              <a:gd name="connsiteX50" fmla="*/ 7197722 w 11499847"/>
              <a:gd name="connsiteY50" fmla="*/ 1844675 h 2403475"/>
              <a:gd name="connsiteX51" fmla="*/ 7404196 w 11499847"/>
              <a:gd name="connsiteY51" fmla="*/ 1844675 h 2403475"/>
              <a:gd name="connsiteX52" fmla="*/ 7531336 w 11499847"/>
              <a:gd name="connsiteY52" fmla="*/ 1891906 h 2403475"/>
              <a:gd name="connsiteX53" fmla="*/ 7578727 w 11499847"/>
              <a:gd name="connsiteY53" fmla="*/ 2008937 h 2403475"/>
              <a:gd name="connsiteX54" fmla="*/ 7548455 w 11499847"/>
              <a:gd name="connsiteY54" fmla="*/ 2106950 h 2403475"/>
              <a:gd name="connsiteX55" fmla="*/ 7464947 w 11499847"/>
              <a:gd name="connsiteY55" fmla="*/ 2161495 h 2403475"/>
              <a:gd name="connsiteX56" fmla="*/ 7525699 w 11499847"/>
              <a:gd name="connsiteY56" fmla="*/ 2258673 h 2403475"/>
              <a:gd name="connsiteX57" fmla="*/ 7586660 w 11499847"/>
              <a:gd name="connsiteY57" fmla="*/ 2355850 h 2403475"/>
              <a:gd name="connsiteX58" fmla="*/ 7491044 w 11499847"/>
              <a:gd name="connsiteY58" fmla="*/ 2355850 h 2403475"/>
              <a:gd name="connsiteX59" fmla="*/ 7434676 w 11499847"/>
              <a:gd name="connsiteY59" fmla="*/ 2263479 h 2403475"/>
              <a:gd name="connsiteX60" fmla="*/ 7378099 w 11499847"/>
              <a:gd name="connsiteY60" fmla="*/ 2171108 h 2403475"/>
              <a:gd name="connsiteX61" fmla="*/ 7280395 w 11499847"/>
              <a:gd name="connsiteY61" fmla="*/ 2171108 h 2403475"/>
              <a:gd name="connsiteX62" fmla="*/ 7280395 w 11499847"/>
              <a:gd name="connsiteY62" fmla="*/ 2355850 h 2403475"/>
              <a:gd name="connsiteX63" fmla="*/ 7197722 w 11499847"/>
              <a:gd name="connsiteY63" fmla="*/ 2355850 h 2403475"/>
              <a:gd name="connsiteX64" fmla="*/ 7197722 w 11499847"/>
              <a:gd name="connsiteY64" fmla="*/ 1844675 h 2403475"/>
              <a:gd name="connsiteX65" fmla="*/ 7945016 w 11499847"/>
              <a:gd name="connsiteY65" fmla="*/ 1833563 h 2403475"/>
              <a:gd name="connsiteX66" fmla="*/ 8136527 w 11499847"/>
              <a:gd name="connsiteY66" fmla="*/ 1911974 h 2403475"/>
              <a:gd name="connsiteX67" fmla="*/ 8215310 w 11499847"/>
              <a:gd name="connsiteY67" fmla="*/ 2100368 h 2403475"/>
              <a:gd name="connsiteX68" fmla="*/ 8136527 w 11499847"/>
              <a:gd name="connsiteY68" fmla="*/ 2288762 h 2403475"/>
              <a:gd name="connsiteX69" fmla="*/ 7945016 w 11499847"/>
              <a:gd name="connsiteY69" fmla="*/ 2366963 h 2403475"/>
              <a:gd name="connsiteX70" fmla="*/ 7754134 w 11499847"/>
              <a:gd name="connsiteY70" fmla="*/ 2288762 h 2403475"/>
              <a:gd name="connsiteX71" fmla="*/ 7675560 w 11499847"/>
              <a:gd name="connsiteY71" fmla="*/ 2100368 h 2403475"/>
              <a:gd name="connsiteX72" fmla="*/ 7754134 w 11499847"/>
              <a:gd name="connsiteY72" fmla="*/ 1911974 h 2403475"/>
              <a:gd name="connsiteX73" fmla="*/ 7945016 w 11499847"/>
              <a:gd name="connsiteY73" fmla="*/ 1833563 h 2403475"/>
              <a:gd name="connsiteX74" fmla="*/ 6834872 w 11499847"/>
              <a:gd name="connsiteY74" fmla="*/ 1833563 h 2403475"/>
              <a:gd name="connsiteX75" fmla="*/ 6921875 w 11499847"/>
              <a:gd name="connsiteY75" fmla="*/ 1845482 h 2403475"/>
              <a:gd name="connsiteX76" fmla="*/ 6996090 w 11499847"/>
              <a:gd name="connsiteY76" fmla="*/ 1881028 h 2403475"/>
              <a:gd name="connsiteX77" fmla="*/ 6974496 w 11499847"/>
              <a:gd name="connsiteY77" fmla="*/ 1914692 h 2403475"/>
              <a:gd name="connsiteX78" fmla="*/ 6952903 w 11499847"/>
              <a:gd name="connsiteY78" fmla="*/ 1948356 h 2403475"/>
              <a:gd name="connsiteX79" fmla="*/ 6897556 w 11499847"/>
              <a:gd name="connsiteY79" fmla="*/ 1919501 h 2403475"/>
              <a:gd name="connsiteX80" fmla="*/ 6834243 w 11499847"/>
              <a:gd name="connsiteY80" fmla="*/ 1910301 h 2403475"/>
              <a:gd name="connsiteX81" fmla="*/ 6703424 w 11499847"/>
              <a:gd name="connsiteY81" fmla="*/ 1965084 h 2403475"/>
              <a:gd name="connsiteX82" fmla="*/ 6650384 w 11499847"/>
              <a:gd name="connsiteY82" fmla="*/ 2100368 h 2403475"/>
              <a:gd name="connsiteX83" fmla="*/ 6701957 w 11499847"/>
              <a:gd name="connsiteY83" fmla="*/ 2236070 h 2403475"/>
              <a:gd name="connsiteX84" fmla="*/ 6831308 w 11499847"/>
              <a:gd name="connsiteY84" fmla="*/ 2291062 h 2403475"/>
              <a:gd name="connsiteX85" fmla="*/ 6945984 w 11499847"/>
              <a:gd name="connsiteY85" fmla="*/ 2250498 h 2403475"/>
              <a:gd name="connsiteX86" fmla="*/ 6999863 w 11499847"/>
              <a:gd name="connsiteY86" fmla="*/ 2148460 h 2403475"/>
              <a:gd name="connsiteX87" fmla="*/ 6825438 w 11499847"/>
              <a:gd name="connsiteY87" fmla="*/ 2148460 h 2403475"/>
              <a:gd name="connsiteX88" fmla="*/ 6849128 w 11499847"/>
              <a:gd name="connsiteY88" fmla="*/ 2111241 h 2403475"/>
              <a:gd name="connsiteX89" fmla="*/ 6873028 w 11499847"/>
              <a:gd name="connsiteY89" fmla="*/ 2074022 h 2403475"/>
              <a:gd name="connsiteX90" fmla="*/ 7078061 w 11499847"/>
              <a:gd name="connsiteY90" fmla="*/ 2074022 h 2403475"/>
              <a:gd name="connsiteX91" fmla="*/ 7080787 w 11499847"/>
              <a:gd name="connsiteY91" fmla="*/ 2090540 h 2403475"/>
              <a:gd name="connsiteX92" fmla="*/ 7081835 w 11499847"/>
              <a:gd name="connsiteY92" fmla="*/ 2110613 h 2403475"/>
              <a:gd name="connsiteX93" fmla="*/ 7011813 w 11499847"/>
              <a:gd name="connsiteY93" fmla="*/ 2293362 h 2403475"/>
              <a:gd name="connsiteX94" fmla="*/ 6830470 w 11499847"/>
              <a:gd name="connsiteY94" fmla="*/ 2366963 h 2403475"/>
              <a:gd name="connsiteX95" fmla="*/ 6642417 w 11499847"/>
              <a:gd name="connsiteY95" fmla="*/ 2289389 h 2403475"/>
              <a:gd name="connsiteX96" fmla="*/ 6565897 w 11499847"/>
              <a:gd name="connsiteY96" fmla="*/ 2100368 h 2403475"/>
              <a:gd name="connsiteX97" fmla="*/ 6644514 w 11499847"/>
              <a:gd name="connsiteY97" fmla="*/ 1911346 h 2403475"/>
              <a:gd name="connsiteX98" fmla="*/ 6834872 w 11499847"/>
              <a:gd name="connsiteY98" fmla="*/ 1833563 h 2403475"/>
              <a:gd name="connsiteX99" fmla="*/ 501650 w 11499847"/>
              <a:gd name="connsiteY99" fmla="*/ 1403350 h 2403475"/>
              <a:gd name="connsiteX100" fmla="*/ 501650 w 11499847"/>
              <a:gd name="connsiteY100" fmla="*/ 1925638 h 2403475"/>
              <a:gd name="connsiteX101" fmla="*/ 842112 w 11499847"/>
              <a:gd name="connsiteY101" fmla="*/ 1925638 h 2403475"/>
              <a:gd name="connsiteX102" fmla="*/ 1182574 w 11499847"/>
              <a:gd name="connsiteY102" fmla="*/ 1925638 h 2403475"/>
              <a:gd name="connsiteX103" fmla="*/ 1375900 w 11499847"/>
              <a:gd name="connsiteY103" fmla="*/ 1849684 h 2403475"/>
              <a:gd name="connsiteX104" fmla="*/ 1455738 w 11499847"/>
              <a:gd name="connsiteY104" fmla="*/ 1662720 h 2403475"/>
              <a:gd name="connsiteX105" fmla="*/ 1375900 w 11499847"/>
              <a:gd name="connsiteY105" fmla="*/ 1477635 h 2403475"/>
              <a:gd name="connsiteX106" fmla="*/ 1182574 w 11499847"/>
              <a:gd name="connsiteY106" fmla="*/ 1403350 h 2403475"/>
              <a:gd name="connsiteX107" fmla="*/ 501650 w 11499847"/>
              <a:gd name="connsiteY107" fmla="*/ 1403350 h 2403475"/>
              <a:gd name="connsiteX108" fmla="*/ 7349808 w 11499847"/>
              <a:gd name="connsiteY108" fmla="*/ 1012825 h 2403475"/>
              <a:gd name="connsiteX109" fmla="*/ 7218292 w 11499847"/>
              <a:gd name="connsiteY109" fmla="*/ 1067952 h 2403475"/>
              <a:gd name="connsiteX110" fmla="*/ 7164385 w 11499847"/>
              <a:gd name="connsiteY110" fmla="*/ 1202427 h 2403475"/>
              <a:gd name="connsiteX111" fmla="*/ 7218292 w 11499847"/>
              <a:gd name="connsiteY111" fmla="*/ 1336903 h 2403475"/>
              <a:gd name="connsiteX112" fmla="*/ 7349808 w 11499847"/>
              <a:gd name="connsiteY112" fmla="*/ 1392238 h 2403475"/>
              <a:gd name="connsiteX113" fmla="*/ 7481953 w 11499847"/>
              <a:gd name="connsiteY113" fmla="*/ 1337320 h 2403475"/>
              <a:gd name="connsiteX114" fmla="*/ 7535860 w 11499847"/>
              <a:gd name="connsiteY114" fmla="*/ 1202427 h 2403475"/>
              <a:gd name="connsiteX115" fmla="*/ 7481534 w 11499847"/>
              <a:gd name="connsiteY115" fmla="*/ 1067952 h 2403475"/>
              <a:gd name="connsiteX116" fmla="*/ 7349808 w 11499847"/>
              <a:gd name="connsiteY116" fmla="*/ 1012825 h 2403475"/>
              <a:gd name="connsiteX117" fmla="*/ 10448922 w 11499847"/>
              <a:gd name="connsiteY117" fmla="*/ 946150 h 2403475"/>
              <a:gd name="connsiteX118" fmla="*/ 10552110 w 11499847"/>
              <a:gd name="connsiteY118" fmla="*/ 946150 h 2403475"/>
              <a:gd name="connsiteX119" fmla="*/ 10671172 w 11499847"/>
              <a:gd name="connsiteY119" fmla="*/ 1139825 h 2403475"/>
              <a:gd name="connsiteX120" fmla="*/ 10790235 w 11499847"/>
              <a:gd name="connsiteY120" fmla="*/ 1333501 h 2403475"/>
              <a:gd name="connsiteX121" fmla="*/ 10790235 w 11499847"/>
              <a:gd name="connsiteY121" fmla="*/ 946150 h 2403475"/>
              <a:gd name="connsiteX122" fmla="*/ 10869610 w 11499847"/>
              <a:gd name="connsiteY122" fmla="*/ 946150 h 2403475"/>
              <a:gd name="connsiteX123" fmla="*/ 10869610 w 11499847"/>
              <a:gd name="connsiteY123" fmla="*/ 1458913 h 2403475"/>
              <a:gd name="connsiteX124" fmla="*/ 10772772 w 11499847"/>
              <a:gd name="connsiteY124" fmla="*/ 1458913 h 2403475"/>
              <a:gd name="connsiteX125" fmla="*/ 10650535 w 11499847"/>
              <a:gd name="connsiteY125" fmla="*/ 1260475 h 2403475"/>
              <a:gd name="connsiteX126" fmla="*/ 10528297 w 11499847"/>
              <a:gd name="connsiteY126" fmla="*/ 1062038 h 2403475"/>
              <a:gd name="connsiteX127" fmla="*/ 10528297 w 11499847"/>
              <a:gd name="connsiteY127" fmla="*/ 1458913 h 2403475"/>
              <a:gd name="connsiteX128" fmla="*/ 10448922 w 11499847"/>
              <a:gd name="connsiteY128" fmla="*/ 1458913 h 2403475"/>
              <a:gd name="connsiteX129" fmla="*/ 10185397 w 11499847"/>
              <a:gd name="connsiteY129" fmla="*/ 946150 h 2403475"/>
              <a:gd name="connsiteX130" fmla="*/ 10267947 w 11499847"/>
              <a:gd name="connsiteY130" fmla="*/ 946150 h 2403475"/>
              <a:gd name="connsiteX131" fmla="*/ 10267947 w 11499847"/>
              <a:gd name="connsiteY131" fmla="*/ 1458913 h 2403475"/>
              <a:gd name="connsiteX132" fmla="*/ 10185397 w 11499847"/>
              <a:gd name="connsiteY132" fmla="*/ 1458913 h 2403475"/>
              <a:gd name="connsiteX133" fmla="*/ 9656760 w 11499847"/>
              <a:gd name="connsiteY133" fmla="*/ 946150 h 2403475"/>
              <a:gd name="connsiteX134" fmla="*/ 10059985 w 11499847"/>
              <a:gd name="connsiteY134" fmla="*/ 946150 h 2403475"/>
              <a:gd name="connsiteX135" fmla="*/ 10059985 w 11499847"/>
              <a:gd name="connsiteY135" fmla="*/ 1022350 h 2403475"/>
              <a:gd name="connsiteX136" fmla="*/ 9899648 w 11499847"/>
              <a:gd name="connsiteY136" fmla="*/ 1022350 h 2403475"/>
              <a:gd name="connsiteX137" fmla="*/ 9899648 w 11499847"/>
              <a:gd name="connsiteY137" fmla="*/ 1458913 h 2403475"/>
              <a:gd name="connsiteX138" fmla="*/ 9817098 w 11499847"/>
              <a:gd name="connsiteY138" fmla="*/ 1458913 h 2403475"/>
              <a:gd name="connsiteX139" fmla="*/ 9817098 w 11499847"/>
              <a:gd name="connsiteY139" fmla="*/ 1022350 h 2403475"/>
              <a:gd name="connsiteX140" fmla="*/ 9656760 w 11499847"/>
              <a:gd name="connsiteY140" fmla="*/ 1022350 h 2403475"/>
              <a:gd name="connsiteX141" fmla="*/ 9336085 w 11499847"/>
              <a:gd name="connsiteY141" fmla="*/ 946150 h 2403475"/>
              <a:gd name="connsiteX142" fmla="*/ 9418635 w 11499847"/>
              <a:gd name="connsiteY142" fmla="*/ 946150 h 2403475"/>
              <a:gd name="connsiteX143" fmla="*/ 9418635 w 11499847"/>
              <a:gd name="connsiteY143" fmla="*/ 1382713 h 2403475"/>
              <a:gd name="connsiteX144" fmla="*/ 9671048 w 11499847"/>
              <a:gd name="connsiteY144" fmla="*/ 1382713 h 2403475"/>
              <a:gd name="connsiteX145" fmla="*/ 9671048 w 11499847"/>
              <a:gd name="connsiteY145" fmla="*/ 1458913 h 2403475"/>
              <a:gd name="connsiteX146" fmla="*/ 9336085 w 11499847"/>
              <a:gd name="connsiteY146" fmla="*/ 1458913 h 2403475"/>
              <a:gd name="connsiteX147" fmla="*/ 8766172 w 11499847"/>
              <a:gd name="connsiteY147" fmla="*/ 946150 h 2403475"/>
              <a:gd name="connsiteX148" fmla="*/ 8848414 w 11499847"/>
              <a:gd name="connsiteY148" fmla="*/ 946150 h 2403475"/>
              <a:gd name="connsiteX149" fmla="*/ 8848414 w 11499847"/>
              <a:gd name="connsiteY149" fmla="*/ 1260391 h 2403475"/>
              <a:gd name="connsiteX150" fmla="*/ 8883900 w 11499847"/>
              <a:gd name="connsiteY150" fmla="*/ 1355146 h 2403475"/>
              <a:gd name="connsiteX151" fmla="*/ 8978249 w 11499847"/>
              <a:gd name="connsiteY151" fmla="*/ 1393718 h 2403475"/>
              <a:gd name="connsiteX152" fmla="*/ 9071972 w 11499847"/>
              <a:gd name="connsiteY152" fmla="*/ 1355146 h 2403475"/>
              <a:gd name="connsiteX153" fmla="*/ 9107457 w 11499847"/>
              <a:gd name="connsiteY153" fmla="*/ 1260391 h 2403475"/>
              <a:gd name="connsiteX154" fmla="*/ 9107457 w 11499847"/>
              <a:gd name="connsiteY154" fmla="*/ 946150 h 2403475"/>
              <a:gd name="connsiteX155" fmla="*/ 9188447 w 11499847"/>
              <a:gd name="connsiteY155" fmla="*/ 946150 h 2403475"/>
              <a:gd name="connsiteX156" fmla="*/ 9188447 w 11499847"/>
              <a:gd name="connsiteY156" fmla="*/ 1261230 h 2403475"/>
              <a:gd name="connsiteX157" fmla="*/ 9128539 w 11499847"/>
              <a:gd name="connsiteY157" fmla="*/ 1410489 h 2403475"/>
              <a:gd name="connsiteX158" fmla="*/ 8977623 w 11499847"/>
              <a:gd name="connsiteY158" fmla="*/ 1470025 h 2403475"/>
              <a:gd name="connsiteX159" fmla="*/ 8826497 w 11499847"/>
              <a:gd name="connsiteY159" fmla="*/ 1410489 h 2403475"/>
              <a:gd name="connsiteX160" fmla="*/ 8766172 w 11499847"/>
              <a:gd name="connsiteY160" fmla="*/ 1261230 h 2403475"/>
              <a:gd name="connsiteX161" fmla="*/ 8766172 w 11499847"/>
              <a:gd name="connsiteY161" fmla="*/ 946150 h 2403475"/>
              <a:gd name="connsiteX162" fmla="*/ 7737472 w 11499847"/>
              <a:gd name="connsiteY162" fmla="*/ 946150 h 2403475"/>
              <a:gd name="connsiteX163" fmla="*/ 7839072 w 11499847"/>
              <a:gd name="connsiteY163" fmla="*/ 946150 h 2403475"/>
              <a:gd name="connsiteX164" fmla="*/ 7958134 w 11499847"/>
              <a:gd name="connsiteY164" fmla="*/ 1139825 h 2403475"/>
              <a:gd name="connsiteX165" fmla="*/ 8077197 w 11499847"/>
              <a:gd name="connsiteY165" fmla="*/ 1333501 h 2403475"/>
              <a:gd name="connsiteX166" fmla="*/ 8077197 w 11499847"/>
              <a:gd name="connsiteY166" fmla="*/ 946150 h 2403475"/>
              <a:gd name="connsiteX167" fmla="*/ 8156572 w 11499847"/>
              <a:gd name="connsiteY167" fmla="*/ 946150 h 2403475"/>
              <a:gd name="connsiteX168" fmla="*/ 8156572 w 11499847"/>
              <a:gd name="connsiteY168" fmla="*/ 1458913 h 2403475"/>
              <a:gd name="connsiteX169" fmla="*/ 8061322 w 11499847"/>
              <a:gd name="connsiteY169" fmla="*/ 1458913 h 2403475"/>
              <a:gd name="connsiteX170" fmla="*/ 7939084 w 11499847"/>
              <a:gd name="connsiteY170" fmla="*/ 1260475 h 2403475"/>
              <a:gd name="connsiteX171" fmla="*/ 7815259 w 11499847"/>
              <a:gd name="connsiteY171" fmla="*/ 1062038 h 2403475"/>
              <a:gd name="connsiteX172" fmla="*/ 7815259 w 11499847"/>
              <a:gd name="connsiteY172" fmla="*/ 1458913 h 2403475"/>
              <a:gd name="connsiteX173" fmla="*/ 7737472 w 11499847"/>
              <a:gd name="connsiteY173" fmla="*/ 1458913 h 2403475"/>
              <a:gd name="connsiteX174" fmla="*/ 11253544 w 11499847"/>
              <a:gd name="connsiteY174" fmla="*/ 936625 h 2403475"/>
              <a:gd name="connsiteX175" fmla="*/ 11340315 w 11499847"/>
              <a:gd name="connsiteY175" fmla="*/ 948334 h 2403475"/>
              <a:gd name="connsiteX176" fmla="*/ 11414331 w 11499847"/>
              <a:gd name="connsiteY176" fmla="*/ 984090 h 2403475"/>
              <a:gd name="connsiteX177" fmla="*/ 11392795 w 11499847"/>
              <a:gd name="connsiteY177" fmla="*/ 1017545 h 2403475"/>
              <a:gd name="connsiteX178" fmla="*/ 11371260 w 11499847"/>
              <a:gd name="connsiteY178" fmla="*/ 1051209 h 2403475"/>
              <a:gd name="connsiteX179" fmla="*/ 11316270 w 11499847"/>
              <a:gd name="connsiteY179" fmla="*/ 1022354 h 2403475"/>
              <a:gd name="connsiteX180" fmla="*/ 11252917 w 11499847"/>
              <a:gd name="connsiteY180" fmla="*/ 1013363 h 2403475"/>
              <a:gd name="connsiteX181" fmla="*/ 11122657 w 11499847"/>
              <a:gd name="connsiteY181" fmla="*/ 1067936 h 2403475"/>
              <a:gd name="connsiteX182" fmla="*/ 11069549 w 11499847"/>
              <a:gd name="connsiteY182" fmla="*/ 1203221 h 2403475"/>
              <a:gd name="connsiteX183" fmla="*/ 11120984 w 11499847"/>
              <a:gd name="connsiteY183" fmla="*/ 1338923 h 2403475"/>
              <a:gd name="connsiteX184" fmla="*/ 11249990 w 11499847"/>
              <a:gd name="connsiteY184" fmla="*/ 1394124 h 2403475"/>
              <a:gd name="connsiteX185" fmla="*/ 11364360 w 11499847"/>
              <a:gd name="connsiteY185" fmla="*/ 1353350 h 2403475"/>
              <a:gd name="connsiteX186" fmla="*/ 11418095 w 11499847"/>
              <a:gd name="connsiteY186" fmla="*/ 1251521 h 2403475"/>
              <a:gd name="connsiteX187" fmla="*/ 11244136 w 11499847"/>
              <a:gd name="connsiteY187" fmla="*/ 1251521 h 2403475"/>
              <a:gd name="connsiteX188" fmla="*/ 11267971 w 11499847"/>
              <a:gd name="connsiteY188" fmla="*/ 1214303 h 2403475"/>
              <a:gd name="connsiteX189" fmla="*/ 11291598 w 11499847"/>
              <a:gd name="connsiteY189" fmla="*/ 1177084 h 2403475"/>
              <a:gd name="connsiteX190" fmla="*/ 11496083 w 11499847"/>
              <a:gd name="connsiteY190" fmla="*/ 1177084 h 2403475"/>
              <a:gd name="connsiteX191" fmla="*/ 11498802 w 11499847"/>
              <a:gd name="connsiteY191" fmla="*/ 1193393 h 2403475"/>
              <a:gd name="connsiteX192" fmla="*/ 11499847 w 11499847"/>
              <a:gd name="connsiteY192" fmla="*/ 1213466 h 2403475"/>
              <a:gd name="connsiteX193" fmla="*/ 11430222 w 11499847"/>
              <a:gd name="connsiteY193" fmla="*/ 1396215 h 2403475"/>
              <a:gd name="connsiteX194" fmla="*/ 11249154 w 11499847"/>
              <a:gd name="connsiteY194" fmla="*/ 1470025 h 2403475"/>
              <a:gd name="connsiteX195" fmla="*/ 11061813 w 11499847"/>
              <a:gd name="connsiteY195" fmla="*/ 1392242 h 2403475"/>
              <a:gd name="connsiteX196" fmla="*/ 10985497 w 11499847"/>
              <a:gd name="connsiteY196" fmla="*/ 1203221 h 2403475"/>
              <a:gd name="connsiteX197" fmla="*/ 11063695 w 11499847"/>
              <a:gd name="connsiteY197" fmla="*/ 1014408 h 2403475"/>
              <a:gd name="connsiteX198" fmla="*/ 11253544 w 11499847"/>
              <a:gd name="connsiteY198" fmla="*/ 936625 h 2403475"/>
              <a:gd name="connsiteX199" fmla="*/ 8471697 w 11499847"/>
              <a:gd name="connsiteY199" fmla="*/ 936625 h 2403475"/>
              <a:gd name="connsiteX200" fmla="*/ 8556850 w 11499847"/>
              <a:gd name="connsiteY200" fmla="*/ 949798 h 2403475"/>
              <a:gd name="connsiteX201" fmla="*/ 8626729 w 11499847"/>
              <a:gd name="connsiteY201" fmla="*/ 984717 h 2403475"/>
              <a:gd name="connsiteX202" fmla="*/ 8606225 w 11499847"/>
              <a:gd name="connsiteY202" fmla="*/ 1017336 h 2403475"/>
              <a:gd name="connsiteX203" fmla="*/ 8585722 w 11499847"/>
              <a:gd name="connsiteY203" fmla="*/ 1049745 h 2403475"/>
              <a:gd name="connsiteX204" fmla="*/ 8528605 w 11499847"/>
              <a:gd name="connsiteY204" fmla="*/ 1021099 h 2403475"/>
              <a:gd name="connsiteX205" fmla="*/ 8471070 w 11499847"/>
              <a:gd name="connsiteY205" fmla="*/ 1011063 h 2403475"/>
              <a:gd name="connsiteX206" fmla="*/ 8404328 w 11499847"/>
              <a:gd name="connsiteY206" fmla="*/ 1032181 h 2403475"/>
              <a:gd name="connsiteX207" fmla="*/ 8382570 w 11499847"/>
              <a:gd name="connsiteY207" fmla="*/ 1084246 h 2403475"/>
              <a:gd name="connsiteX208" fmla="*/ 8412697 w 11499847"/>
              <a:gd name="connsiteY208" fmla="*/ 1135474 h 2403475"/>
              <a:gd name="connsiteX209" fmla="*/ 8493038 w 11499847"/>
              <a:gd name="connsiteY209" fmla="*/ 1165165 h 2403475"/>
              <a:gd name="connsiteX210" fmla="*/ 8600786 w 11499847"/>
              <a:gd name="connsiteY210" fmla="*/ 1212421 h 2403475"/>
              <a:gd name="connsiteX211" fmla="*/ 8648697 w 11499847"/>
              <a:gd name="connsiteY211" fmla="*/ 1314250 h 2403475"/>
              <a:gd name="connsiteX212" fmla="*/ 8601413 w 11499847"/>
              <a:gd name="connsiteY212" fmla="*/ 1425906 h 2403475"/>
              <a:gd name="connsiteX213" fmla="*/ 8468140 w 11499847"/>
              <a:gd name="connsiteY213" fmla="*/ 1470025 h 2403475"/>
              <a:gd name="connsiteX214" fmla="*/ 8363531 w 11499847"/>
              <a:gd name="connsiteY214" fmla="*/ 1452461 h 2403475"/>
              <a:gd name="connsiteX215" fmla="*/ 8286747 w 11499847"/>
              <a:gd name="connsiteY215" fmla="*/ 1411479 h 2403475"/>
              <a:gd name="connsiteX216" fmla="*/ 8307251 w 11499847"/>
              <a:gd name="connsiteY216" fmla="*/ 1379069 h 2403475"/>
              <a:gd name="connsiteX217" fmla="*/ 8327754 w 11499847"/>
              <a:gd name="connsiteY217" fmla="*/ 1346450 h 2403475"/>
              <a:gd name="connsiteX218" fmla="*/ 8395541 w 11499847"/>
              <a:gd name="connsiteY218" fmla="*/ 1381578 h 2403475"/>
              <a:gd name="connsiteX219" fmla="*/ 8468768 w 11499847"/>
              <a:gd name="connsiteY219" fmla="*/ 1395378 h 2403475"/>
              <a:gd name="connsiteX220" fmla="*/ 8541367 w 11499847"/>
              <a:gd name="connsiteY220" fmla="*/ 1373633 h 2403475"/>
              <a:gd name="connsiteX221" fmla="*/ 8566055 w 11499847"/>
              <a:gd name="connsiteY221" fmla="*/ 1319477 h 2403475"/>
              <a:gd name="connsiteX222" fmla="*/ 8535509 w 11499847"/>
              <a:gd name="connsiteY222" fmla="*/ 1268458 h 2403475"/>
              <a:gd name="connsiteX223" fmla="*/ 8455587 w 11499847"/>
              <a:gd name="connsiteY223" fmla="*/ 1238348 h 2403475"/>
              <a:gd name="connsiteX224" fmla="*/ 8347630 w 11499847"/>
              <a:gd name="connsiteY224" fmla="*/ 1191511 h 2403475"/>
              <a:gd name="connsiteX225" fmla="*/ 8299928 w 11499847"/>
              <a:gd name="connsiteY225" fmla="*/ 1089264 h 2403475"/>
              <a:gd name="connsiteX226" fmla="*/ 8345329 w 11499847"/>
              <a:gd name="connsiteY226" fmla="*/ 979489 h 2403475"/>
              <a:gd name="connsiteX227" fmla="*/ 8471697 w 11499847"/>
              <a:gd name="connsiteY227" fmla="*/ 936625 h 2403475"/>
              <a:gd name="connsiteX228" fmla="*/ 7349808 w 11499847"/>
              <a:gd name="connsiteY228" fmla="*/ 936625 h 2403475"/>
              <a:gd name="connsiteX229" fmla="*/ 7541183 w 11499847"/>
              <a:gd name="connsiteY229" fmla="*/ 1014826 h 2403475"/>
              <a:gd name="connsiteX230" fmla="*/ 7619997 w 11499847"/>
              <a:gd name="connsiteY230" fmla="*/ 1203221 h 2403475"/>
              <a:gd name="connsiteX231" fmla="*/ 7541183 w 11499847"/>
              <a:gd name="connsiteY231" fmla="*/ 1391615 h 2403475"/>
              <a:gd name="connsiteX232" fmla="*/ 7349808 w 11499847"/>
              <a:gd name="connsiteY232" fmla="*/ 1470025 h 2403475"/>
              <a:gd name="connsiteX233" fmla="*/ 7158642 w 11499847"/>
              <a:gd name="connsiteY233" fmla="*/ 1391615 h 2403475"/>
              <a:gd name="connsiteX234" fmla="*/ 7080247 w 11499847"/>
              <a:gd name="connsiteY234" fmla="*/ 1203221 h 2403475"/>
              <a:gd name="connsiteX235" fmla="*/ 7158642 w 11499847"/>
              <a:gd name="connsiteY235" fmla="*/ 1014826 h 2403475"/>
              <a:gd name="connsiteX236" fmla="*/ 7349808 w 11499847"/>
              <a:gd name="connsiteY236" fmla="*/ 936625 h 2403475"/>
              <a:gd name="connsiteX237" fmla="*/ 6837427 w 11499847"/>
              <a:gd name="connsiteY237" fmla="*/ 936625 h 2403475"/>
              <a:gd name="connsiteX238" fmla="*/ 6932756 w 11499847"/>
              <a:gd name="connsiteY238" fmla="*/ 951680 h 2403475"/>
              <a:gd name="connsiteX239" fmla="*/ 7008810 w 11499847"/>
              <a:gd name="connsiteY239" fmla="*/ 993499 h 2403475"/>
              <a:gd name="connsiteX240" fmla="*/ 6987439 w 11499847"/>
              <a:gd name="connsiteY240" fmla="*/ 1026745 h 2403475"/>
              <a:gd name="connsiteX241" fmla="*/ 6966278 w 11499847"/>
              <a:gd name="connsiteY241" fmla="*/ 1059991 h 2403475"/>
              <a:gd name="connsiteX242" fmla="*/ 6904891 w 11499847"/>
              <a:gd name="connsiteY242" fmla="*/ 1024863 h 2403475"/>
              <a:gd name="connsiteX243" fmla="*/ 6833027 w 11499847"/>
              <a:gd name="connsiteY243" fmla="*/ 1012526 h 2403475"/>
              <a:gd name="connsiteX244" fmla="*/ 6703338 w 11499847"/>
              <a:gd name="connsiteY244" fmla="*/ 1067727 h 2403475"/>
              <a:gd name="connsiteX245" fmla="*/ 6649912 w 11499847"/>
              <a:gd name="connsiteY245" fmla="*/ 1203221 h 2403475"/>
              <a:gd name="connsiteX246" fmla="*/ 6703338 w 11499847"/>
              <a:gd name="connsiteY246" fmla="*/ 1338923 h 2403475"/>
              <a:gd name="connsiteX247" fmla="*/ 6833027 w 11499847"/>
              <a:gd name="connsiteY247" fmla="*/ 1393915 h 2403475"/>
              <a:gd name="connsiteX248" fmla="*/ 6904891 w 11499847"/>
              <a:gd name="connsiteY248" fmla="*/ 1381787 h 2403475"/>
              <a:gd name="connsiteX249" fmla="*/ 6966278 w 11499847"/>
              <a:gd name="connsiteY249" fmla="*/ 1346450 h 2403475"/>
              <a:gd name="connsiteX250" fmla="*/ 6987439 w 11499847"/>
              <a:gd name="connsiteY250" fmla="*/ 1379696 h 2403475"/>
              <a:gd name="connsiteX251" fmla="*/ 7008810 w 11499847"/>
              <a:gd name="connsiteY251" fmla="*/ 1412942 h 2403475"/>
              <a:gd name="connsiteX252" fmla="*/ 6932756 w 11499847"/>
              <a:gd name="connsiteY252" fmla="*/ 1454970 h 2403475"/>
              <a:gd name="connsiteX253" fmla="*/ 6837427 w 11499847"/>
              <a:gd name="connsiteY253" fmla="*/ 1470025 h 2403475"/>
              <a:gd name="connsiteX254" fmla="*/ 6644674 w 11499847"/>
              <a:gd name="connsiteY254" fmla="*/ 1392242 h 2403475"/>
              <a:gd name="connsiteX255" fmla="*/ 6565897 w 11499847"/>
              <a:gd name="connsiteY255" fmla="*/ 1203221 h 2403475"/>
              <a:gd name="connsiteX256" fmla="*/ 6644674 w 11499847"/>
              <a:gd name="connsiteY256" fmla="*/ 1014408 h 2403475"/>
              <a:gd name="connsiteX257" fmla="*/ 6837427 w 11499847"/>
              <a:gd name="connsiteY257" fmla="*/ 936625 h 2403475"/>
              <a:gd name="connsiteX258" fmla="*/ 501650 w 11499847"/>
              <a:gd name="connsiteY258" fmla="*/ 477838 h 2403475"/>
              <a:gd name="connsiteX259" fmla="*/ 501650 w 11499847"/>
              <a:gd name="connsiteY259" fmla="*/ 981076 h 2403475"/>
              <a:gd name="connsiteX260" fmla="*/ 786010 w 11499847"/>
              <a:gd name="connsiteY260" fmla="*/ 981076 h 2403475"/>
              <a:gd name="connsiteX261" fmla="*/ 1070579 w 11499847"/>
              <a:gd name="connsiteY261" fmla="*/ 981076 h 2403475"/>
              <a:gd name="connsiteX262" fmla="*/ 1253188 w 11499847"/>
              <a:gd name="connsiteY262" fmla="*/ 908588 h 2403475"/>
              <a:gd name="connsiteX263" fmla="*/ 1327150 w 11499847"/>
              <a:gd name="connsiteY263" fmla="*/ 727681 h 2403475"/>
              <a:gd name="connsiteX264" fmla="*/ 1253188 w 11499847"/>
              <a:gd name="connsiteY264" fmla="*/ 548446 h 2403475"/>
              <a:gd name="connsiteX265" fmla="*/ 1070579 w 11499847"/>
              <a:gd name="connsiteY265" fmla="*/ 477838 h 2403475"/>
              <a:gd name="connsiteX266" fmla="*/ 501650 w 11499847"/>
              <a:gd name="connsiteY266" fmla="*/ 477838 h 2403475"/>
              <a:gd name="connsiteX267" fmla="*/ 6675435 w 11499847"/>
              <a:gd name="connsiteY267" fmla="*/ 336550 h 2403475"/>
              <a:gd name="connsiteX268" fmla="*/ 6675435 w 11499847"/>
              <a:gd name="connsiteY268" fmla="*/ 487363 h 2403475"/>
              <a:gd name="connsiteX269" fmla="*/ 6808467 w 11499847"/>
              <a:gd name="connsiteY269" fmla="*/ 487363 h 2403475"/>
              <a:gd name="connsiteX270" fmla="*/ 6865570 w 11499847"/>
              <a:gd name="connsiteY270" fmla="*/ 465370 h 2403475"/>
              <a:gd name="connsiteX271" fmla="*/ 6888160 w 11499847"/>
              <a:gd name="connsiteY271" fmla="*/ 411957 h 2403475"/>
              <a:gd name="connsiteX272" fmla="*/ 6865570 w 11499847"/>
              <a:gd name="connsiteY272" fmla="*/ 358334 h 2403475"/>
              <a:gd name="connsiteX273" fmla="*/ 6808467 w 11499847"/>
              <a:gd name="connsiteY273" fmla="*/ 336550 h 2403475"/>
              <a:gd name="connsiteX274" fmla="*/ 6675435 w 11499847"/>
              <a:gd name="connsiteY274" fmla="*/ 336550 h 2403475"/>
              <a:gd name="connsiteX275" fmla="*/ 6675435 w 11499847"/>
              <a:gd name="connsiteY275" fmla="*/ 122238 h 2403475"/>
              <a:gd name="connsiteX276" fmla="*/ 6675435 w 11499847"/>
              <a:gd name="connsiteY276" fmla="*/ 265113 h 2403475"/>
              <a:gd name="connsiteX277" fmla="*/ 6795279 w 11499847"/>
              <a:gd name="connsiteY277" fmla="*/ 265113 h 2403475"/>
              <a:gd name="connsiteX278" fmla="*/ 6848404 w 11499847"/>
              <a:gd name="connsiteY278" fmla="*/ 244673 h 2403475"/>
              <a:gd name="connsiteX279" fmla="*/ 6869110 w 11499847"/>
              <a:gd name="connsiteY279" fmla="*/ 193571 h 2403475"/>
              <a:gd name="connsiteX280" fmla="*/ 6848404 w 11499847"/>
              <a:gd name="connsiteY280" fmla="*/ 142679 h 2403475"/>
              <a:gd name="connsiteX281" fmla="*/ 6795279 w 11499847"/>
              <a:gd name="connsiteY281" fmla="*/ 122238 h 2403475"/>
              <a:gd name="connsiteX282" fmla="*/ 6675435 w 11499847"/>
              <a:gd name="connsiteY282" fmla="*/ 122238 h 2403475"/>
              <a:gd name="connsiteX283" fmla="*/ 8850791 w 11499847"/>
              <a:gd name="connsiteY283" fmla="*/ 114300 h 2403475"/>
              <a:gd name="connsiteX284" fmla="*/ 8719837 w 11499847"/>
              <a:gd name="connsiteY284" fmla="*/ 169657 h 2403475"/>
              <a:gd name="connsiteX285" fmla="*/ 8666160 w 11499847"/>
              <a:gd name="connsiteY285" fmla="*/ 304905 h 2403475"/>
              <a:gd name="connsiteX286" fmla="*/ 8719837 w 11499847"/>
              <a:gd name="connsiteY286" fmla="*/ 439943 h 2403475"/>
              <a:gd name="connsiteX287" fmla="*/ 8850791 w 11499847"/>
              <a:gd name="connsiteY287" fmla="*/ 495300 h 2403475"/>
              <a:gd name="connsiteX288" fmla="*/ 8982163 w 11499847"/>
              <a:gd name="connsiteY288" fmla="*/ 440153 h 2403475"/>
              <a:gd name="connsiteX289" fmla="*/ 9036048 w 11499847"/>
              <a:gd name="connsiteY289" fmla="*/ 304905 h 2403475"/>
              <a:gd name="connsiteX290" fmla="*/ 8981954 w 11499847"/>
              <a:gd name="connsiteY290" fmla="*/ 169657 h 2403475"/>
              <a:gd name="connsiteX291" fmla="*/ 8850791 w 11499847"/>
              <a:gd name="connsiteY291" fmla="*/ 114300 h 2403475"/>
              <a:gd name="connsiteX292" fmla="*/ 7335415 w 11499847"/>
              <a:gd name="connsiteY292" fmla="*/ 114300 h 2403475"/>
              <a:gd name="connsiteX293" fmla="*/ 7203974 w 11499847"/>
              <a:gd name="connsiteY293" fmla="*/ 169657 h 2403475"/>
              <a:gd name="connsiteX294" fmla="*/ 7150097 w 11499847"/>
              <a:gd name="connsiteY294" fmla="*/ 304905 h 2403475"/>
              <a:gd name="connsiteX295" fmla="*/ 7203974 w 11499847"/>
              <a:gd name="connsiteY295" fmla="*/ 439943 h 2403475"/>
              <a:gd name="connsiteX296" fmla="*/ 7335415 w 11499847"/>
              <a:gd name="connsiteY296" fmla="*/ 495300 h 2403475"/>
              <a:gd name="connsiteX297" fmla="*/ 7467486 w 11499847"/>
              <a:gd name="connsiteY297" fmla="*/ 440153 h 2403475"/>
              <a:gd name="connsiteX298" fmla="*/ 7521572 w 11499847"/>
              <a:gd name="connsiteY298" fmla="*/ 304905 h 2403475"/>
              <a:gd name="connsiteX299" fmla="*/ 7467067 w 11499847"/>
              <a:gd name="connsiteY299" fmla="*/ 169657 h 2403475"/>
              <a:gd name="connsiteX300" fmla="*/ 7335415 w 11499847"/>
              <a:gd name="connsiteY300" fmla="*/ 114300 h 2403475"/>
              <a:gd name="connsiteX301" fmla="*/ 9237660 w 11499847"/>
              <a:gd name="connsiteY301" fmla="*/ 49213 h 2403475"/>
              <a:gd name="connsiteX302" fmla="*/ 9339260 w 11499847"/>
              <a:gd name="connsiteY302" fmla="*/ 49213 h 2403475"/>
              <a:gd name="connsiteX303" fmla="*/ 9458322 w 11499847"/>
              <a:gd name="connsiteY303" fmla="*/ 242888 h 2403475"/>
              <a:gd name="connsiteX304" fmla="*/ 9578972 w 11499847"/>
              <a:gd name="connsiteY304" fmla="*/ 436563 h 2403475"/>
              <a:gd name="connsiteX305" fmla="*/ 9578972 w 11499847"/>
              <a:gd name="connsiteY305" fmla="*/ 49213 h 2403475"/>
              <a:gd name="connsiteX306" fmla="*/ 9656760 w 11499847"/>
              <a:gd name="connsiteY306" fmla="*/ 49213 h 2403475"/>
              <a:gd name="connsiteX307" fmla="*/ 9656760 w 11499847"/>
              <a:gd name="connsiteY307" fmla="*/ 560388 h 2403475"/>
              <a:gd name="connsiteX308" fmla="*/ 9561510 w 11499847"/>
              <a:gd name="connsiteY308" fmla="*/ 560388 h 2403475"/>
              <a:gd name="connsiteX309" fmla="*/ 9439272 w 11499847"/>
              <a:gd name="connsiteY309" fmla="*/ 363538 h 2403475"/>
              <a:gd name="connsiteX310" fmla="*/ 9317035 w 11499847"/>
              <a:gd name="connsiteY310" fmla="*/ 165101 h 2403475"/>
              <a:gd name="connsiteX311" fmla="*/ 9317035 w 11499847"/>
              <a:gd name="connsiteY311" fmla="*/ 560388 h 2403475"/>
              <a:gd name="connsiteX312" fmla="*/ 9237660 w 11499847"/>
              <a:gd name="connsiteY312" fmla="*/ 560388 h 2403475"/>
              <a:gd name="connsiteX313" fmla="*/ 8126410 w 11499847"/>
              <a:gd name="connsiteY313" fmla="*/ 49213 h 2403475"/>
              <a:gd name="connsiteX314" fmla="*/ 8529635 w 11499847"/>
              <a:gd name="connsiteY314" fmla="*/ 49213 h 2403475"/>
              <a:gd name="connsiteX315" fmla="*/ 8529635 w 11499847"/>
              <a:gd name="connsiteY315" fmla="*/ 125413 h 2403475"/>
              <a:gd name="connsiteX316" fmla="*/ 8369298 w 11499847"/>
              <a:gd name="connsiteY316" fmla="*/ 125413 h 2403475"/>
              <a:gd name="connsiteX317" fmla="*/ 8369298 w 11499847"/>
              <a:gd name="connsiteY317" fmla="*/ 560388 h 2403475"/>
              <a:gd name="connsiteX318" fmla="*/ 8285160 w 11499847"/>
              <a:gd name="connsiteY318" fmla="*/ 560388 h 2403475"/>
              <a:gd name="connsiteX319" fmla="*/ 8285160 w 11499847"/>
              <a:gd name="connsiteY319" fmla="*/ 125413 h 2403475"/>
              <a:gd name="connsiteX320" fmla="*/ 8126410 w 11499847"/>
              <a:gd name="connsiteY320" fmla="*/ 125413 h 2403475"/>
              <a:gd name="connsiteX321" fmla="*/ 6592885 w 11499847"/>
              <a:gd name="connsiteY321" fmla="*/ 49213 h 2403475"/>
              <a:gd name="connsiteX322" fmla="*/ 6795851 w 11499847"/>
              <a:gd name="connsiteY322" fmla="*/ 49213 h 2403475"/>
              <a:gd name="connsiteX323" fmla="*/ 6907775 w 11499847"/>
              <a:gd name="connsiteY323" fmla="*/ 87875 h 2403475"/>
              <a:gd name="connsiteX324" fmla="*/ 6952670 w 11499847"/>
              <a:gd name="connsiteY324" fmla="*/ 185680 h 2403475"/>
              <a:gd name="connsiteX325" fmla="*/ 6936382 w 11499847"/>
              <a:gd name="connsiteY325" fmla="*/ 245658 h 2403475"/>
              <a:gd name="connsiteX326" fmla="*/ 6892114 w 11499847"/>
              <a:gd name="connsiteY326" fmla="*/ 288709 h 2403475"/>
              <a:gd name="connsiteX327" fmla="*/ 6950791 w 11499847"/>
              <a:gd name="connsiteY327" fmla="*/ 339492 h 2403475"/>
              <a:gd name="connsiteX328" fmla="*/ 6972298 w 11499847"/>
              <a:gd name="connsiteY328" fmla="*/ 412845 h 2403475"/>
              <a:gd name="connsiteX329" fmla="*/ 6926359 w 11499847"/>
              <a:gd name="connsiteY329" fmla="*/ 517546 h 2403475"/>
              <a:gd name="connsiteX330" fmla="*/ 6808798 w 11499847"/>
              <a:gd name="connsiteY330" fmla="*/ 560388 h 2403475"/>
              <a:gd name="connsiteX331" fmla="*/ 6592885 w 11499847"/>
              <a:gd name="connsiteY331" fmla="*/ 560388 h 2403475"/>
              <a:gd name="connsiteX332" fmla="*/ 6592885 w 11499847"/>
              <a:gd name="connsiteY332" fmla="*/ 49213 h 2403475"/>
              <a:gd name="connsiteX333" fmla="*/ 8850790 w 11499847"/>
              <a:gd name="connsiteY333" fmla="*/ 38100 h 2403475"/>
              <a:gd name="connsiteX334" fmla="*/ 9041603 w 11499847"/>
              <a:gd name="connsiteY334" fmla="*/ 116301 h 2403475"/>
              <a:gd name="connsiteX335" fmla="*/ 9120185 w 11499847"/>
              <a:gd name="connsiteY335" fmla="*/ 304905 h 2403475"/>
              <a:gd name="connsiteX336" fmla="*/ 9041603 w 11499847"/>
              <a:gd name="connsiteY336" fmla="*/ 493090 h 2403475"/>
              <a:gd name="connsiteX337" fmla="*/ 8850790 w 11499847"/>
              <a:gd name="connsiteY337" fmla="*/ 571500 h 2403475"/>
              <a:gd name="connsiteX338" fmla="*/ 8660186 w 11499847"/>
              <a:gd name="connsiteY338" fmla="*/ 493090 h 2403475"/>
              <a:gd name="connsiteX339" fmla="*/ 8582022 w 11499847"/>
              <a:gd name="connsiteY339" fmla="*/ 304905 h 2403475"/>
              <a:gd name="connsiteX340" fmla="*/ 8660186 w 11499847"/>
              <a:gd name="connsiteY340" fmla="*/ 116301 h 2403475"/>
              <a:gd name="connsiteX341" fmla="*/ 8850790 w 11499847"/>
              <a:gd name="connsiteY341" fmla="*/ 38100 h 2403475"/>
              <a:gd name="connsiteX342" fmla="*/ 7870035 w 11499847"/>
              <a:gd name="connsiteY342" fmla="*/ 38100 h 2403475"/>
              <a:gd name="connsiteX343" fmla="*/ 7871499 w 11499847"/>
              <a:gd name="connsiteY343" fmla="*/ 38100 h 2403475"/>
              <a:gd name="connsiteX344" fmla="*/ 7955187 w 11499847"/>
              <a:gd name="connsiteY344" fmla="*/ 51273 h 2403475"/>
              <a:gd name="connsiteX345" fmla="*/ 8025067 w 11499847"/>
              <a:gd name="connsiteY345" fmla="*/ 86401 h 2403475"/>
              <a:gd name="connsiteX346" fmla="*/ 8004563 w 11499847"/>
              <a:gd name="connsiteY346" fmla="*/ 118811 h 2403475"/>
              <a:gd name="connsiteX347" fmla="*/ 7984060 w 11499847"/>
              <a:gd name="connsiteY347" fmla="*/ 151429 h 2403475"/>
              <a:gd name="connsiteX348" fmla="*/ 7926943 w 11499847"/>
              <a:gd name="connsiteY348" fmla="*/ 122574 h 2403475"/>
              <a:gd name="connsiteX349" fmla="*/ 7869198 w 11499847"/>
              <a:gd name="connsiteY349" fmla="*/ 112538 h 2403475"/>
              <a:gd name="connsiteX350" fmla="*/ 7802666 w 11499847"/>
              <a:gd name="connsiteY350" fmla="*/ 133865 h 2403475"/>
              <a:gd name="connsiteX351" fmla="*/ 7780907 w 11499847"/>
              <a:gd name="connsiteY351" fmla="*/ 185721 h 2403475"/>
              <a:gd name="connsiteX352" fmla="*/ 7811035 w 11499847"/>
              <a:gd name="connsiteY352" fmla="*/ 236949 h 2403475"/>
              <a:gd name="connsiteX353" fmla="*/ 7891166 w 11499847"/>
              <a:gd name="connsiteY353" fmla="*/ 266849 h 2403475"/>
              <a:gd name="connsiteX354" fmla="*/ 7998914 w 11499847"/>
              <a:gd name="connsiteY354" fmla="*/ 313896 h 2403475"/>
              <a:gd name="connsiteX355" fmla="*/ 8047035 w 11499847"/>
              <a:gd name="connsiteY355" fmla="*/ 415934 h 2403475"/>
              <a:gd name="connsiteX356" fmla="*/ 7999751 w 11499847"/>
              <a:gd name="connsiteY356" fmla="*/ 527381 h 2403475"/>
              <a:gd name="connsiteX357" fmla="*/ 7866478 w 11499847"/>
              <a:gd name="connsiteY357" fmla="*/ 571500 h 2403475"/>
              <a:gd name="connsiteX358" fmla="*/ 7761659 w 11499847"/>
              <a:gd name="connsiteY358" fmla="*/ 554145 h 2403475"/>
              <a:gd name="connsiteX359" fmla="*/ 7685085 w 11499847"/>
              <a:gd name="connsiteY359" fmla="*/ 512954 h 2403475"/>
              <a:gd name="connsiteX360" fmla="*/ 7725883 w 11499847"/>
              <a:gd name="connsiteY360" fmla="*/ 447925 h 2403475"/>
              <a:gd name="connsiteX361" fmla="*/ 7793879 w 11499847"/>
              <a:gd name="connsiteY361" fmla="*/ 483053 h 2403475"/>
              <a:gd name="connsiteX362" fmla="*/ 7867106 w 11499847"/>
              <a:gd name="connsiteY362" fmla="*/ 497063 h 2403475"/>
              <a:gd name="connsiteX363" fmla="*/ 7939496 w 11499847"/>
              <a:gd name="connsiteY363" fmla="*/ 475108 h 2403475"/>
              <a:gd name="connsiteX364" fmla="*/ 7964393 w 11499847"/>
              <a:gd name="connsiteY364" fmla="*/ 420952 h 2403475"/>
              <a:gd name="connsiteX365" fmla="*/ 7933847 w 11499847"/>
              <a:gd name="connsiteY365" fmla="*/ 369933 h 2403475"/>
              <a:gd name="connsiteX366" fmla="*/ 7853925 w 11499847"/>
              <a:gd name="connsiteY366" fmla="*/ 339823 h 2403475"/>
              <a:gd name="connsiteX367" fmla="*/ 7745968 w 11499847"/>
              <a:gd name="connsiteY367" fmla="*/ 292986 h 2403475"/>
              <a:gd name="connsiteX368" fmla="*/ 7698266 w 11499847"/>
              <a:gd name="connsiteY368" fmla="*/ 190739 h 2403475"/>
              <a:gd name="connsiteX369" fmla="*/ 7743666 w 11499847"/>
              <a:gd name="connsiteY369" fmla="*/ 80964 h 2403475"/>
              <a:gd name="connsiteX370" fmla="*/ 7870035 w 11499847"/>
              <a:gd name="connsiteY370" fmla="*/ 38100 h 2403475"/>
              <a:gd name="connsiteX371" fmla="*/ 7334624 w 11499847"/>
              <a:gd name="connsiteY371" fmla="*/ 38100 h 2403475"/>
              <a:gd name="connsiteX372" fmla="*/ 7525363 w 11499847"/>
              <a:gd name="connsiteY372" fmla="*/ 116301 h 2403475"/>
              <a:gd name="connsiteX373" fmla="*/ 7604123 w 11499847"/>
              <a:gd name="connsiteY373" fmla="*/ 304905 h 2403475"/>
              <a:gd name="connsiteX374" fmla="*/ 7525363 w 11499847"/>
              <a:gd name="connsiteY374" fmla="*/ 493090 h 2403475"/>
              <a:gd name="connsiteX375" fmla="*/ 7334624 w 11499847"/>
              <a:gd name="connsiteY375" fmla="*/ 571500 h 2403475"/>
              <a:gd name="connsiteX376" fmla="*/ 7144094 w 11499847"/>
              <a:gd name="connsiteY376" fmla="*/ 493090 h 2403475"/>
              <a:gd name="connsiteX377" fmla="*/ 7065960 w 11499847"/>
              <a:gd name="connsiteY377" fmla="*/ 304905 h 2403475"/>
              <a:gd name="connsiteX378" fmla="*/ 7144094 w 11499847"/>
              <a:gd name="connsiteY378" fmla="*/ 116301 h 2403475"/>
              <a:gd name="connsiteX379" fmla="*/ 7334624 w 11499847"/>
              <a:gd name="connsiteY379" fmla="*/ 38100 h 2403475"/>
              <a:gd name="connsiteX380" fmla="*/ 2766077 w 11499847"/>
              <a:gd name="connsiteY380" fmla="*/ 0 h 2403475"/>
              <a:gd name="connsiteX381" fmla="*/ 3146531 w 11499847"/>
              <a:gd name="connsiteY381" fmla="*/ 51449 h 2403475"/>
              <a:gd name="connsiteX382" fmla="*/ 3467375 w 11499847"/>
              <a:gd name="connsiteY382" fmla="*/ 204124 h 2403475"/>
              <a:gd name="connsiteX383" fmla="*/ 3340627 w 11499847"/>
              <a:gd name="connsiteY383" fmla="*/ 403228 h 2403475"/>
              <a:gd name="connsiteX384" fmla="*/ 3213880 w 11499847"/>
              <a:gd name="connsiteY384" fmla="*/ 602542 h 2403475"/>
              <a:gd name="connsiteX385" fmla="*/ 3009743 w 11499847"/>
              <a:gd name="connsiteY385" fmla="*/ 496716 h 2403475"/>
              <a:gd name="connsiteX386" fmla="*/ 2766077 w 11499847"/>
              <a:gd name="connsiteY386" fmla="*/ 457606 h 2403475"/>
              <a:gd name="connsiteX387" fmla="*/ 2232314 w 11499847"/>
              <a:gd name="connsiteY387" fmla="*/ 681180 h 2403475"/>
              <a:gd name="connsiteX388" fmla="*/ 2012073 w 11499847"/>
              <a:gd name="connsiteY388" fmla="*/ 1198391 h 2403475"/>
              <a:gd name="connsiteX389" fmla="*/ 2232314 w 11499847"/>
              <a:gd name="connsiteY389" fmla="*/ 1721250 h 2403475"/>
              <a:gd name="connsiteX390" fmla="*/ 2766077 w 11499847"/>
              <a:gd name="connsiteY390" fmla="*/ 1942732 h 2403475"/>
              <a:gd name="connsiteX391" fmla="*/ 3050111 w 11499847"/>
              <a:gd name="connsiteY391" fmla="*/ 1886682 h 2403475"/>
              <a:gd name="connsiteX392" fmla="*/ 3289594 w 11499847"/>
              <a:gd name="connsiteY392" fmla="*/ 1722086 h 2403475"/>
              <a:gd name="connsiteX393" fmla="*/ 3543925 w 11499847"/>
              <a:gd name="connsiteY393" fmla="*/ 1095493 h 2403475"/>
              <a:gd name="connsiteX394" fmla="*/ 3921866 w 11499847"/>
              <a:gd name="connsiteY394" fmla="*/ 345714 h 2403475"/>
              <a:gd name="connsiteX395" fmla="*/ 4300646 w 11499847"/>
              <a:gd name="connsiteY395" fmla="*/ 92441 h 2403475"/>
              <a:gd name="connsiteX396" fmla="*/ 4787977 w 11499847"/>
              <a:gd name="connsiteY396" fmla="*/ 0 h 2403475"/>
              <a:gd name="connsiteX397" fmla="*/ 5168221 w 11499847"/>
              <a:gd name="connsiteY397" fmla="*/ 54796 h 2403475"/>
              <a:gd name="connsiteX398" fmla="*/ 5489275 w 11499847"/>
              <a:gd name="connsiteY398" fmla="*/ 210607 h 2403475"/>
              <a:gd name="connsiteX399" fmla="*/ 5364200 w 11499847"/>
              <a:gd name="connsiteY399" fmla="*/ 409921 h 2403475"/>
              <a:gd name="connsiteX400" fmla="*/ 5239125 w 11499847"/>
              <a:gd name="connsiteY400" fmla="*/ 609025 h 2403475"/>
              <a:gd name="connsiteX401" fmla="*/ 5031643 w 11499847"/>
              <a:gd name="connsiteY401" fmla="*/ 500480 h 2403475"/>
              <a:gd name="connsiteX402" fmla="*/ 4784631 w 11499847"/>
              <a:gd name="connsiteY402" fmla="*/ 460952 h 2403475"/>
              <a:gd name="connsiteX403" fmla="*/ 4264462 w 11499847"/>
              <a:gd name="connsiteY403" fmla="*/ 679089 h 2403475"/>
              <a:gd name="connsiteX404" fmla="*/ 4050287 w 11499847"/>
              <a:gd name="connsiteY404" fmla="*/ 1198391 h 2403475"/>
              <a:gd name="connsiteX405" fmla="*/ 4262370 w 11499847"/>
              <a:gd name="connsiteY405" fmla="*/ 1725223 h 2403475"/>
              <a:gd name="connsiteX406" fmla="*/ 4778147 w 11499847"/>
              <a:gd name="connsiteY406" fmla="*/ 1945870 h 2403475"/>
              <a:gd name="connsiteX407" fmla="*/ 5191438 w 11499847"/>
              <a:gd name="connsiteY407" fmla="*/ 1804280 h 2403475"/>
              <a:gd name="connsiteX408" fmla="*/ 5426737 w 11499847"/>
              <a:gd name="connsiteY408" fmla="*/ 1445390 h 2403475"/>
              <a:gd name="connsiteX409" fmla="*/ 4708917 w 11499847"/>
              <a:gd name="connsiteY409" fmla="*/ 1445390 h 2403475"/>
              <a:gd name="connsiteX410" fmla="*/ 4850515 w 11499847"/>
              <a:gd name="connsiteY410" fmla="*/ 1223279 h 2403475"/>
              <a:gd name="connsiteX411" fmla="*/ 4992113 w 11499847"/>
              <a:gd name="connsiteY411" fmla="*/ 1000960 h 2403475"/>
              <a:gd name="connsiteX412" fmla="*/ 5457901 w 11499847"/>
              <a:gd name="connsiteY412" fmla="*/ 1000960 h 2403475"/>
              <a:gd name="connsiteX413" fmla="*/ 5924108 w 11499847"/>
              <a:gd name="connsiteY413" fmla="*/ 1000960 h 2403475"/>
              <a:gd name="connsiteX414" fmla="*/ 5936030 w 11499847"/>
              <a:gd name="connsiteY414" fmla="*/ 1100094 h 2403475"/>
              <a:gd name="connsiteX415" fmla="*/ 5940422 w 11499847"/>
              <a:gd name="connsiteY415" fmla="*/ 1201738 h 2403475"/>
              <a:gd name="connsiteX416" fmla="*/ 5600963 w 11499847"/>
              <a:gd name="connsiteY416" fmla="*/ 2050860 h 2403475"/>
              <a:gd name="connsiteX417" fmla="*/ 4764970 w 11499847"/>
              <a:gd name="connsiteY417" fmla="*/ 2403475 h 2403475"/>
              <a:gd name="connsiteX418" fmla="*/ 4178290 w 11499847"/>
              <a:gd name="connsiteY418" fmla="*/ 2262513 h 2403475"/>
              <a:gd name="connsiteX419" fmla="*/ 3757265 w 11499847"/>
              <a:gd name="connsiteY419" fmla="*/ 1886682 h 2403475"/>
              <a:gd name="connsiteX420" fmla="*/ 3332469 w 11499847"/>
              <a:gd name="connsiteY420" fmla="*/ 2263558 h 2403475"/>
              <a:gd name="connsiteX421" fmla="*/ 2749555 w 11499847"/>
              <a:gd name="connsiteY421" fmla="*/ 2403475 h 2403475"/>
              <a:gd name="connsiteX422" fmla="*/ 2242563 w 11499847"/>
              <a:gd name="connsiteY422" fmla="*/ 2295766 h 2403475"/>
              <a:gd name="connsiteX423" fmla="*/ 1844121 w 11499847"/>
              <a:gd name="connsiteY423" fmla="*/ 2005266 h 2403475"/>
              <a:gd name="connsiteX424" fmla="*/ 1583096 w 11499847"/>
              <a:gd name="connsiteY424" fmla="*/ 2257493 h 2403475"/>
              <a:gd name="connsiteX425" fmla="*/ 1188838 w 11499847"/>
              <a:gd name="connsiteY425" fmla="*/ 2354117 h 2403475"/>
              <a:gd name="connsiteX426" fmla="*/ 0 w 11499847"/>
              <a:gd name="connsiteY426" fmla="*/ 2354117 h 2403475"/>
              <a:gd name="connsiteX427" fmla="*/ 0 w 11499847"/>
              <a:gd name="connsiteY427" fmla="*/ 1201738 h 2403475"/>
              <a:gd name="connsiteX428" fmla="*/ 0 w 11499847"/>
              <a:gd name="connsiteY428" fmla="*/ 49358 h 2403475"/>
              <a:gd name="connsiteX429" fmla="*/ 538575 w 11499847"/>
              <a:gd name="connsiteY429" fmla="*/ 49358 h 2403475"/>
              <a:gd name="connsiteX430" fmla="*/ 1076940 w 11499847"/>
              <a:gd name="connsiteY430" fmla="*/ 49358 h 2403475"/>
              <a:gd name="connsiteX431" fmla="*/ 1523487 w 11499847"/>
              <a:gd name="connsiteY431" fmla="*/ 176099 h 2403475"/>
              <a:gd name="connsiteX432" fmla="*/ 1774892 w 11499847"/>
              <a:gd name="connsiteY432" fmla="*/ 500480 h 2403475"/>
              <a:gd name="connsiteX433" fmla="*/ 2196549 w 11499847"/>
              <a:gd name="connsiteY433" fmla="*/ 137826 h 2403475"/>
              <a:gd name="connsiteX434" fmla="*/ 2766077 w 11499847"/>
              <a:gd name="connsiteY434"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1499847" h="2403475">
                <a:moveTo>
                  <a:pt x="8982072" y="1919288"/>
                </a:moveTo>
                <a:cubicBezTo>
                  <a:pt x="8982072" y="2105026"/>
                  <a:pt x="8982072" y="2105026"/>
                  <a:pt x="8982072" y="2105026"/>
                </a:cubicBezTo>
                <a:cubicBezTo>
                  <a:pt x="9098233" y="2105026"/>
                  <a:pt x="9098233" y="2105026"/>
                  <a:pt x="9098233" y="2105026"/>
                </a:cubicBezTo>
                <a:cubicBezTo>
                  <a:pt x="9124975" y="2105026"/>
                  <a:pt x="9148166" y="2096202"/>
                  <a:pt x="9164880" y="2080233"/>
                </a:cubicBezTo>
                <a:cubicBezTo>
                  <a:pt x="9181594" y="2064055"/>
                  <a:pt x="9191622" y="2040732"/>
                  <a:pt x="9191622" y="2011737"/>
                </a:cubicBezTo>
                <a:cubicBezTo>
                  <a:pt x="9191622" y="1983792"/>
                  <a:pt x="9181594" y="1960680"/>
                  <a:pt x="9164880" y="1944501"/>
                </a:cubicBezTo>
                <a:cubicBezTo>
                  <a:pt x="9148166" y="1928323"/>
                  <a:pt x="9124975" y="1919288"/>
                  <a:pt x="9098233" y="1919288"/>
                </a:cubicBezTo>
                <a:cubicBezTo>
                  <a:pt x="8982072" y="1919288"/>
                  <a:pt x="8982072" y="1919288"/>
                  <a:pt x="8982072" y="1919288"/>
                </a:cubicBezTo>
                <a:close/>
                <a:moveTo>
                  <a:pt x="7280272" y="1919288"/>
                </a:moveTo>
                <a:cubicBezTo>
                  <a:pt x="7280272" y="2097088"/>
                  <a:pt x="7280272" y="2097088"/>
                  <a:pt x="7280272" y="2097088"/>
                </a:cubicBezTo>
                <a:cubicBezTo>
                  <a:pt x="7404503" y="2097088"/>
                  <a:pt x="7404503" y="2097088"/>
                  <a:pt x="7404503" y="2097088"/>
                </a:cubicBezTo>
                <a:cubicBezTo>
                  <a:pt x="7430689" y="2097088"/>
                  <a:pt x="7453105" y="2088711"/>
                  <a:pt x="7469027" y="2073423"/>
                </a:cubicBezTo>
                <a:cubicBezTo>
                  <a:pt x="7485158" y="2058136"/>
                  <a:pt x="7494585" y="2035937"/>
                  <a:pt x="7494585" y="2008502"/>
                </a:cubicBezTo>
                <a:cubicBezTo>
                  <a:pt x="7494585" y="1981487"/>
                  <a:pt x="7485158" y="1959078"/>
                  <a:pt x="7469027" y="1943581"/>
                </a:cubicBezTo>
                <a:cubicBezTo>
                  <a:pt x="7453105" y="1927874"/>
                  <a:pt x="7430689" y="1919288"/>
                  <a:pt x="7404503" y="1919288"/>
                </a:cubicBezTo>
                <a:cubicBezTo>
                  <a:pt x="7280272" y="1919288"/>
                  <a:pt x="7280272" y="1919288"/>
                  <a:pt x="7280272" y="1919288"/>
                </a:cubicBezTo>
                <a:close/>
                <a:moveTo>
                  <a:pt x="7945015" y="1909763"/>
                </a:moveTo>
                <a:cubicBezTo>
                  <a:pt x="7893445" y="1909763"/>
                  <a:pt x="7847115" y="1930941"/>
                  <a:pt x="7813574" y="1965330"/>
                </a:cubicBezTo>
                <a:cubicBezTo>
                  <a:pt x="7780242" y="1999719"/>
                  <a:pt x="7759697" y="2047317"/>
                  <a:pt x="7759697" y="2100368"/>
                </a:cubicBezTo>
                <a:cubicBezTo>
                  <a:pt x="7759697" y="2153419"/>
                  <a:pt x="7780242" y="2201227"/>
                  <a:pt x="7813574" y="2235406"/>
                </a:cubicBezTo>
                <a:cubicBezTo>
                  <a:pt x="7847115" y="2269795"/>
                  <a:pt x="7893445" y="2290763"/>
                  <a:pt x="7945015" y="2290763"/>
                </a:cubicBezTo>
                <a:cubicBezTo>
                  <a:pt x="7997215" y="2290763"/>
                  <a:pt x="8043544" y="2270004"/>
                  <a:pt x="8077086" y="2235825"/>
                </a:cubicBezTo>
                <a:cubicBezTo>
                  <a:pt x="8110628" y="2201437"/>
                  <a:pt x="8131172" y="2153838"/>
                  <a:pt x="8131172" y="2100368"/>
                </a:cubicBezTo>
                <a:cubicBezTo>
                  <a:pt x="8131172" y="2047317"/>
                  <a:pt x="8110418" y="1999719"/>
                  <a:pt x="8076876" y="1965330"/>
                </a:cubicBezTo>
                <a:cubicBezTo>
                  <a:pt x="8043334" y="1930941"/>
                  <a:pt x="7996796" y="1909763"/>
                  <a:pt x="7945015" y="1909763"/>
                </a:cubicBezTo>
                <a:close/>
                <a:moveTo>
                  <a:pt x="8899522" y="1844675"/>
                </a:moveTo>
                <a:cubicBezTo>
                  <a:pt x="9098598" y="1844675"/>
                  <a:pt x="9098598" y="1844675"/>
                  <a:pt x="9098598" y="1844675"/>
                </a:cubicBezTo>
                <a:cubicBezTo>
                  <a:pt x="9152872" y="1844675"/>
                  <a:pt x="9197507" y="1862857"/>
                  <a:pt x="9228521" y="1892741"/>
                </a:cubicBezTo>
                <a:cubicBezTo>
                  <a:pt x="9259744" y="1922835"/>
                  <a:pt x="9277347" y="1964423"/>
                  <a:pt x="9277347" y="2011236"/>
                </a:cubicBezTo>
                <a:cubicBezTo>
                  <a:pt x="9277347" y="2057839"/>
                  <a:pt x="9259744" y="2099427"/>
                  <a:pt x="9228521" y="2129521"/>
                </a:cubicBezTo>
                <a:cubicBezTo>
                  <a:pt x="9197507" y="2159405"/>
                  <a:pt x="9152872" y="2177796"/>
                  <a:pt x="9098598" y="2177796"/>
                </a:cubicBezTo>
                <a:cubicBezTo>
                  <a:pt x="8982086" y="2177796"/>
                  <a:pt x="8982086" y="2177796"/>
                  <a:pt x="8982086" y="2177796"/>
                </a:cubicBezTo>
                <a:cubicBezTo>
                  <a:pt x="8982086" y="2355850"/>
                  <a:pt x="8982086" y="2355850"/>
                  <a:pt x="8982086" y="2355850"/>
                </a:cubicBezTo>
                <a:cubicBezTo>
                  <a:pt x="8899522" y="2355850"/>
                  <a:pt x="8899522" y="2355850"/>
                  <a:pt x="8899522" y="2355850"/>
                </a:cubicBezTo>
                <a:cubicBezTo>
                  <a:pt x="8899522" y="1844675"/>
                  <a:pt x="8899522" y="1844675"/>
                  <a:pt x="8899522" y="1844675"/>
                </a:cubicBezTo>
                <a:close/>
                <a:moveTo>
                  <a:pt x="8324847" y="1844675"/>
                </a:moveTo>
                <a:cubicBezTo>
                  <a:pt x="8407608" y="1844675"/>
                  <a:pt x="8407608" y="1844675"/>
                  <a:pt x="8407608" y="1844675"/>
                </a:cubicBezTo>
                <a:cubicBezTo>
                  <a:pt x="8407608" y="2158090"/>
                  <a:pt x="8407608" y="2158090"/>
                  <a:pt x="8407608" y="2158090"/>
                </a:cubicBezTo>
                <a:cubicBezTo>
                  <a:pt x="8407608" y="2195307"/>
                  <a:pt x="8420389" y="2228551"/>
                  <a:pt x="8443017" y="2252595"/>
                </a:cubicBezTo>
                <a:cubicBezTo>
                  <a:pt x="8465855" y="2276431"/>
                  <a:pt x="8498331" y="2291066"/>
                  <a:pt x="8537931" y="2291066"/>
                </a:cubicBezTo>
                <a:cubicBezTo>
                  <a:pt x="8576692" y="2291066"/>
                  <a:pt x="8609168" y="2276431"/>
                  <a:pt x="8631797" y="2252595"/>
                </a:cubicBezTo>
                <a:cubicBezTo>
                  <a:pt x="8654425" y="2228551"/>
                  <a:pt x="8667415" y="2195307"/>
                  <a:pt x="8667415" y="2158090"/>
                </a:cubicBezTo>
                <a:cubicBezTo>
                  <a:pt x="8667415" y="1844675"/>
                  <a:pt x="8667415" y="1844675"/>
                  <a:pt x="8667415" y="1844675"/>
                </a:cubicBezTo>
                <a:cubicBezTo>
                  <a:pt x="8748710" y="1844675"/>
                  <a:pt x="8748710" y="1844675"/>
                  <a:pt x="8748710" y="1844675"/>
                </a:cubicBezTo>
                <a:cubicBezTo>
                  <a:pt x="8748710" y="2158717"/>
                  <a:pt x="8748710" y="2158717"/>
                  <a:pt x="8748710" y="2158717"/>
                </a:cubicBezTo>
                <a:cubicBezTo>
                  <a:pt x="8748710" y="2218724"/>
                  <a:pt x="8726291" y="2270785"/>
                  <a:pt x="8688577" y="2307793"/>
                </a:cubicBezTo>
                <a:cubicBezTo>
                  <a:pt x="8650863" y="2345010"/>
                  <a:pt x="8597854" y="2366963"/>
                  <a:pt x="8537093" y="2366963"/>
                </a:cubicBezTo>
                <a:cubicBezTo>
                  <a:pt x="8476331" y="2366963"/>
                  <a:pt x="8423322" y="2345010"/>
                  <a:pt x="8385399" y="2307793"/>
                </a:cubicBezTo>
                <a:cubicBezTo>
                  <a:pt x="8347475" y="2270785"/>
                  <a:pt x="8324847" y="2218724"/>
                  <a:pt x="8324847" y="2158717"/>
                </a:cubicBezTo>
                <a:cubicBezTo>
                  <a:pt x="8324847" y="1844675"/>
                  <a:pt x="8324847" y="1844675"/>
                  <a:pt x="8324847" y="1844675"/>
                </a:cubicBezTo>
                <a:close/>
                <a:moveTo>
                  <a:pt x="7197722" y="1844675"/>
                </a:moveTo>
                <a:cubicBezTo>
                  <a:pt x="7404196" y="1844675"/>
                  <a:pt x="7404196" y="1844675"/>
                  <a:pt x="7404196" y="1844675"/>
                </a:cubicBezTo>
                <a:cubicBezTo>
                  <a:pt x="7457641" y="1844675"/>
                  <a:pt x="7501065" y="1862439"/>
                  <a:pt x="7531336" y="1891906"/>
                </a:cubicBezTo>
                <a:cubicBezTo>
                  <a:pt x="7561608" y="1921581"/>
                  <a:pt x="7578727" y="1962542"/>
                  <a:pt x="7578727" y="2008937"/>
                </a:cubicBezTo>
                <a:cubicBezTo>
                  <a:pt x="7578727" y="2047390"/>
                  <a:pt x="7568080" y="2080827"/>
                  <a:pt x="7548455" y="2106950"/>
                </a:cubicBezTo>
                <a:cubicBezTo>
                  <a:pt x="7529040" y="2133073"/>
                  <a:pt x="7500647" y="2152091"/>
                  <a:pt x="7464947" y="2161495"/>
                </a:cubicBezTo>
                <a:cubicBezTo>
                  <a:pt x="7525699" y="2258673"/>
                  <a:pt x="7525699" y="2258673"/>
                  <a:pt x="7525699" y="2258673"/>
                </a:cubicBezTo>
                <a:cubicBezTo>
                  <a:pt x="7586660" y="2355850"/>
                  <a:pt x="7586660" y="2355850"/>
                  <a:pt x="7586660" y="2355850"/>
                </a:cubicBezTo>
                <a:cubicBezTo>
                  <a:pt x="7491044" y="2355850"/>
                  <a:pt x="7491044" y="2355850"/>
                  <a:pt x="7491044" y="2355850"/>
                </a:cubicBezTo>
                <a:cubicBezTo>
                  <a:pt x="7434676" y="2263479"/>
                  <a:pt x="7434676" y="2263479"/>
                  <a:pt x="7434676" y="2263479"/>
                </a:cubicBezTo>
                <a:cubicBezTo>
                  <a:pt x="7378099" y="2171108"/>
                  <a:pt x="7378099" y="2171108"/>
                  <a:pt x="7378099" y="2171108"/>
                </a:cubicBezTo>
                <a:cubicBezTo>
                  <a:pt x="7280395" y="2171108"/>
                  <a:pt x="7280395" y="2171108"/>
                  <a:pt x="7280395" y="2171108"/>
                </a:cubicBezTo>
                <a:cubicBezTo>
                  <a:pt x="7280395" y="2355850"/>
                  <a:pt x="7280395" y="2355850"/>
                  <a:pt x="7280395" y="2355850"/>
                </a:cubicBezTo>
                <a:cubicBezTo>
                  <a:pt x="7197722" y="2355850"/>
                  <a:pt x="7197722" y="2355850"/>
                  <a:pt x="7197722" y="2355850"/>
                </a:cubicBezTo>
                <a:cubicBezTo>
                  <a:pt x="7197722" y="1844675"/>
                  <a:pt x="7197722" y="1844675"/>
                  <a:pt x="7197722" y="1844675"/>
                </a:cubicBezTo>
                <a:close/>
                <a:moveTo>
                  <a:pt x="7945016" y="1833563"/>
                </a:moveTo>
                <a:cubicBezTo>
                  <a:pt x="8020028" y="1833563"/>
                  <a:pt x="8087706" y="1863673"/>
                  <a:pt x="8136527" y="1911974"/>
                </a:cubicBezTo>
                <a:cubicBezTo>
                  <a:pt x="8185138" y="1960274"/>
                  <a:pt x="8215310" y="2026976"/>
                  <a:pt x="8215310" y="2100368"/>
                </a:cubicBezTo>
                <a:cubicBezTo>
                  <a:pt x="8215310" y="2173760"/>
                  <a:pt x="8185138" y="2240461"/>
                  <a:pt x="8136527" y="2288762"/>
                </a:cubicBezTo>
                <a:cubicBezTo>
                  <a:pt x="8087706" y="2337063"/>
                  <a:pt x="8020028" y="2366963"/>
                  <a:pt x="7945016" y="2366963"/>
                </a:cubicBezTo>
                <a:cubicBezTo>
                  <a:pt x="7870004" y="2366963"/>
                  <a:pt x="7802745" y="2337063"/>
                  <a:pt x="7754134" y="2288762"/>
                </a:cubicBezTo>
                <a:cubicBezTo>
                  <a:pt x="7705523" y="2240461"/>
                  <a:pt x="7675560" y="2173760"/>
                  <a:pt x="7675560" y="2100368"/>
                </a:cubicBezTo>
                <a:cubicBezTo>
                  <a:pt x="7675560" y="2026976"/>
                  <a:pt x="7705523" y="1960274"/>
                  <a:pt x="7754134" y="1911974"/>
                </a:cubicBezTo>
                <a:cubicBezTo>
                  <a:pt x="7802745" y="1863673"/>
                  <a:pt x="7870004" y="1833563"/>
                  <a:pt x="7945016" y="1833563"/>
                </a:cubicBezTo>
                <a:close/>
                <a:moveTo>
                  <a:pt x="6834872" y="1833563"/>
                </a:moveTo>
                <a:cubicBezTo>
                  <a:pt x="6865690" y="1833563"/>
                  <a:pt x="6894831" y="1837536"/>
                  <a:pt x="6921875" y="1845482"/>
                </a:cubicBezTo>
                <a:cubicBezTo>
                  <a:pt x="6948919" y="1853218"/>
                  <a:pt x="6973658" y="1865136"/>
                  <a:pt x="6996090" y="1881028"/>
                </a:cubicBezTo>
                <a:cubicBezTo>
                  <a:pt x="6974496" y="1914692"/>
                  <a:pt x="6974496" y="1914692"/>
                  <a:pt x="6974496" y="1914692"/>
                </a:cubicBezTo>
                <a:cubicBezTo>
                  <a:pt x="6952903" y="1948356"/>
                  <a:pt x="6952903" y="1948356"/>
                  <a:pt x="6952903" y="1948356"/>
                </a:cubicBezTo>
                <a:cubicBezTo>
                  <a:pt x="6935712" y="1935183"/>
                  <a:pt x="6917263" y="1925774"/>
                  <a:pt x="6897556" y="1919501"/>
                </a:cubicBezTo>
                <a:cubicBezTo>
                  <a:pt x="6877850" y="1913228"/>
                  <a:pt x="6856885" y="1910301"/>
                  <a:pt x="6834243" y="1910301"/>
                </a:cubicBezTo>
                <a:cubicBezTo>
                  <a:pt x="6782461" y="1910301"/>
                  <a:pt x="6736548" y="1931001"/>
                  <a:pt x="6703424" y="1965084"/>
                </a:cubicBezTo>
                <a:cubicBezTo>
                  <a:pt x="6670510" y="1999166"/>
                  <a:pt x="6650384" y="2046631"/>
                  <a:pt x="6650384" y="2100368"/>
                </a:cubicBezTo>
                <a:cubicBezTo>
                  <a:pt x="6650384" y="2154105"/>
                  <a:pt x="6669671" y="2201779"/>
                  <a:pt x="6701957" y="2236070"/>
                </a:cubicBezTo>
                <a:cubicBezTo>
                  <a:pt x="6734242" y="2270152"/>
                  <a:pt x="6779526" y="2291062"/>
                  <a:pt x="6831308" y="2291062"/>
                </a:cubicBezTo>
                <a:cubicBezTo>
                  <a:pt x="6878898" y="2291062"/>
                  <a:pt x="6917473" y="2275798"/>
                  <a:pt x="6945984" y="2250498"/>
                </a:cubicBezTo>
                <a:cubicBezTo>
                  <a:pt x="6974496" y="2225197"/>
                  <a:pt x="6992735" y="2189442"/>
                  <a:pt x="6999863" y="2148460"/>
                </a:cubicBezTo>
                <a:cubicBezTo>
                  <a:pt x="6825438" y="2148460"/>
                  <a:pt x="6825438" y="2148460"/>
                  <a:pt x="6825438" y="2148460"/>
                </a:cubicBezTo>
                <a:cubicBezTo>
                  <a:pt x="6849128" y="2111241"/>
                  <a:pt x="6849128" y="2111241"/>
                  <a:pt x="6849128" y="2111241"/>
                </a:cubicBezTo>
                <a:cubicBezTo>
                  <a:pt x="6873028" y="2074022"/>
                  <a:pt x="6873028" y="2074022"/>
                  <a:pt x="6873028" y="2074022"/>
                </a:cubicBezTo>
                <a:cubicBezTo>
                  <a:pt x="7078061" y="2074022"/>
                  <a:pt x="7078061" y="2074022"/>
                  <a:pt x="7078061" y="2074022"/>
                </a:cubicBezTo>
                <a:cubicBezTo>
                  <a:pt x="7079319" y="2078204"/>
                  <a:pt x="7080158" y="2083849"/>
                  <a:pt x="7080787" y="2090540"/>
                </a:cubicBezTo>
                <a:cubicBezTo>
                  <a:pt x="7081415" y="2096813"/>
                  <a:pt x="7081835" y="2103922"/>
                  <a:pt x="7081835" y="2110613"/>
                </a:cubicBezTo>
                <a:cubicBezTo>
                  <a:pt x="7081835" y="2183378"/>
                  <a:pt x="7056258" y="2247361"/>
                  <a:pt x="7011813" y="2293362"/>
                </a:cubicBezTo>
                <a:cubicBezTo>
                  <a:pt x="6967788" y="2339363"/>
                  <a:pt x="6904894" y="2366963"/>
                  <a:pt x="6830470" y="2366963"/>
                </a:cubicBezTo>
                <a:cubicBezTo>
                  <a:pt x="6756255" y="2366963"/>
                  <a:pt x="6690007" y="2337481"/>
                  <a:pt x="6642417" y="2289389"/>
                </a:cubicBezTo>
                <a:cubicBezTo>
                  <a:pt x="6595037" y="2241088"/>
                  <a:pt x="6565897" y="2174387"/>
                  <a:pt x="6565897" y="2100368"/>
                </a:cubicBezTo>
                <a:cubicBezTo>
                  <a:pt x="6565897" y="2026139"/>
                  <a:pt x="6595876" y="1959438"/>
                  <a:pt x="6644514" y="1911346"/>
                </a:cubicBezTo>
                <a:cubicBezTo>
                  <a:pt x="6692942" y="1863255"/>
                  <a:pt x="6760238" y="1833563"/>
                  <a:pt x="6834872" y="1833563"/>
                </a:cubicBezTo>
                <a:close/>
                <a:moveTo>
                  <a:pt x="501650" y="1403350"/>
                </a:moveTo>
                <a:cubicBezTo>
                  <a:pt x="501650" y="1403350"/>
                  <a:pt x="501650" y="1403350"/>
                  <a:pt x="501650" y="1925638"/>
                </a:cubicBezTo>
                <a:cubicBezTo>
                  <a:pt x="501650" y="1925638"/>
                  <a:pt x="501650" y="1925638"/>
                  <a:pt x="842112" y="1925638"/>
                </a:cubicBezTo>
                <a:cubicBezTo>
                  <a:pt x="842112" y="1925638"/>
                  <a:pt x="842112" y="1925638"/>
                  <a:pt x="1182574" y="1925638"/>
                </a:cubicBezTo>
                <a:cubicBezTo>
                  <a:pt x="1258233" y="1925638"/>
                  <a:pt x="1326576" y="1896842"/>
                  <a:pt x="1375900" y="1849684"/>
                </a:cubicBezTo>
                <a:cubicBezTo>
                  <a:pt x="1425224" y="1802317"/>
                  <a:pt x="1455738" y="1736796"/>
                  <a:pt x="1455738" y="1662720"/>
                </a:cubicBezTo>
                <a:cubicBezTo>
                  <a:pt x="1455738" y="1588853"/>
                  <a:pt x="1425224" y="1523958"/>
                  <a:pt x="1375900" y="1477635"/>
                </a:cubicBezTo>
                <a:cubicBezTo>
                  <a:pt x="1326576" y="1431103"/>
                  <a:pt x="1258233" y="1403350"/>
                  <a:pt x="1182574" y="1403350"/>
                </a:cubicBezTo>
                <a:cubicBezTo>
                  <a:pt x="1182574" y="1403350"/>
                  <a:pt x="1182574" y="1403350"/>
                  <a:pt x="501650" y="1403350"/>
                </a:cubicBezTo>
                <a:close/>
                <a:moveTo>
                  <a:pt x="7349808" y="1012825"/>
                </a:moveTo>
                <a:cubicBezTo>
                  <a:pt x="7297999" y="1012825"/>
                  <a:pt x="7251643" y="1033706"/>
                  <a:pt x="7218292" y="1067952"/>
                </a:cubicBezTo>
                <a:cubicBezTo>
                  <a:pt x="7184731" y="1102197"/>
                  <a:pt x="7164385" y="1149598"/>
                  <a:pt x="7164385" y="1202427"/>
                </a:cubicBezTo>
                <a:cubicBezTo>
                  <a:pt x="7164385" y="1255466"/>
                  <a:pt x="7184731" y="1302866"/>
                  <a:pt x="7218292" y="1336903"/>
                </a:cubicBezTo>
                <a:cubicBezTo>
                  <a:pt x="7251643" y="1371148"/>
                  <a:pt x="7297999" y="1392238"/>
                  <a:pt x="7349808" y="1392238"/>
                </a:cubicBezTo>
                <a:cubicBezTo>
                  <a:pt x="7401827" y="1392238"/>
                  <a:pt x="7448393" y="1371357"/>
                  <a:pt x="7481953" y="1337320"/>
                </a:cubicBezTo>
                <a:cubicBezTo>
                  <a:pt x="7515304" y="1303075"/>
                  <a:pt x="7535860" y="1255675"/>
                  <a:pt x="7535860" y="1202427"/>
                </a:cubicBezTo>
                <a:cubicBezTo>
                  <a:pt x="7535860" y="1149598"/>
                  <a:pt x="7515304" y="1102197"/>
                  <a:pt x="7481534" y="1067952"/>
                </a:cubicBezTo>
                <a:cubicBezTo>
                  <a:pt x="7447973" y="1033706"/>
                  <a:pt x="7401408" y="1012825"/>
                  <a:pt x="7349808" y="1012825"/>
                </a:cubicBezTo>
                <a:close/>
                <a:moveTo>
                  <a:pt x="10448922" y="946150"/>
                </a:moveTo>
                <a:lnTo>
                  <a:pt x="10552110" y="946150"/>
                </a:lnTo>
                <a:lnTo>
                  <a:pt x="10671172" y="1139825"/>
                </a:lnTo>
                <a:lnTo>
                  <a:pt x="10790235" y="1333501"/>
                </a:lnTo>
                <a:lnTo>
                  <a:pt x="10790235" y="946150"/>
                </a:lnTo>
                <a:lnTo>
                  <a:pt x="10869610" y="946150"/>
                </a:lnTo>
                <a:lnTo>
                  <a:pt x="10869610" y="1458913"/>
                </a:lnTo>
                <a:lnTo>
                  <a:pt x="10772772" y="1458913"/>
                </a:lnTo>
                <a:lnTo>
                  <a:pt x="10650535" y="1260475"/>
                </a:lnTo>
                <a:lnTo>
                  <a:pt x="10528297" y="1062038"/>
                </a:lnTo>
                <a:lnTo>
                  <a:pt x="10528297" y="1458913"/>
                </a:lnTo>
                <a:lnTo>
                  <a:pt x="10448922" y="1458913"/>
                </a:lnTo>
                <a:close/>
                <a:moveTo>
                  <a:pt x="10185397" y="946150"/>
                </a:moveTo>
                <a:lnTo>
                  <a:pt x="10267947" y="946150"/>
                </a:lnTo>
                <a:lnTo>
                  <a:pt x="10267947" y="1458913"/>
                </a:lnTo>
                <a:lnTo>
                  <a:pt x="10185397" y="1458913"/>
                </a:lnTo>
                <a:close/>
                <a:moveTo>
                  <a:pt x="9656760" y="946150"/>
                </a:moveTo>
                <a:lnTo>
                  <a:pt x="10059985" y="946150"/>
                </a:lnTo>
                <a:lnTo>
                  <a:pt x="10059985" y="1022350"/>
                </a:lnTo>
                <a:lnTo>
                  <a:pt x="9899648" y="1022350"/>
                </a:lnTo>
                <a:lnTo>
                  <a:pt x="9899648" y="1458913"/>
                </a:lnTo>
                <a:lnTo>
                  <a:pt x="9817098" y="1458913"/>
                </a:lnTo>
                <a:lnTo>
                  <a:pt x="9817098" y="1022350"/>
                </a:lnTo>
                <a:lnTo>
                  <a:pt x="9656760" y="1022350"/>
                </a:lnTo>
                <a:close/>
                <a:moveTo>
                  <a:pt x="9336085" y="946150"/>
                </a:moveTo>
                <a:lnTo>
                  <a:pt x="9418635" y="946150"/>
                </a:lnTo>
                <a:lnTo>
                  <a:pt x="9418635" y="1382713"/>
                </a:lnTo>
                <a:lnTo>
                  <a:pt x="9671048" y="1382713"/>
                </a:lnTo>
                <a:lnTo>
                  <a:pt x="9671048" y="1458913"/>
                </a:lnTo>
                <a:lnTo>
                  <a:pt x="9336085" y="1458913"/>
                </a:lnTo>
                <a:close/>
                <a:moveTo>
                  <a:pt x="8766172" y="946150"/>
                </a:moveTo>
                <a:cubicBezTo>
                  <a:pt x="8848414" y="946150"/>
                  <a:pt x="8848414" y="946150"/>
                  <a:pt x="8848414" y="946150"/>
                </a:cubicBezTo>
                <a:cubicBezTo>
                  <a:pt x="8848414" y="1260391"/>
                  <a:pt x="8848414" y="1260391"/>
                  <a:pt x="8848414" y="1260391"/>
                </a:cubicBezTo>
                <a:cubicBezTo>
                  <a:pt x="8848414" y="1297706"/>
                  <a:pt x="8861356" y="1331038"/>
                  <a:pt x="8883900" y="1355146"/>
                </a:cubicBezTo>
                <a:cubicBezTo>
                  <a:pt x="8906443" y="1379044"/>
                  <a:pt x="8939006" y="1393718"/>
                  <a:pt x="8978249" y="1393718"/>
                </a:cubicBezTo>
                <a:cubicBezTo>
                  <a:pt x="9017074" y="1393718"/>
                  <a:pt x="9049219" y="1379044"/>
                  <a:pt x="9071972" y="1355146"/>
                </a:cubicBezTo>
                <a:cubicBezTo>
                  <a:pt x="9094515" y="1331038"/>
                  <a:pt x="9107457" y="1297706"/>
                  <a:pt x="9107457" y="1260391"/>
                </a:cubicBezTo>
                <a:cubicBezTo>
                  <a:pt x="9107457" y="946150"/>
                  <a:pt x="9107457" y="946150"/>
                  <a:pt x="9107457" y="946150"/>
                </a:cubicBezTo>
                <a:cubicBezTo>
                  <a:pt x="9188447" y="946150"/>
                  <a:pt x="9188447" y="946150"/>
                  <a:pt x="9188447" y="946150"/>
                </a:cubicBezTo>
                <a:cubicBezTo>
                  <a:pt x="9188447" y="1261230"/>
                  <a:pt x="9188447" y="1261230"/>
                  <a:pt x="9188447" y="1261230"/>
                </a:cubicBezTo>
                <a:cubicBezTo>
                  <a:pt x="9188447" y="1321185"/>
                  <a:pt x="9166112" y="1373384"/>
                  <a:pt x="9128539" y="1410489"/>
                </a:cubicBezTo>
                <a:cubicBezTo>
                  <a:pt x="9090758" y="1447804"/>
                  <a:pt x="9038156" y="1470025"/>
                  <a:pt x="8977623" y="1470025"/>
                </a:cubicBezTo>
                <a:cubicBezTo>
                  <a:pt x="8917089" y="1470025"/>
                  <a:pt x="8864278" y="1447804"/>
                  <a:pt x="8826497" y="1410489"/>
                </a:cubicBezTo>
                <a:cubicBezTo>
                  <a:pt x="8788716" y="1373384"/>
                  <a:pt x="8766172" y="1321185"/>
                  <a:pt x="8766172" y="1261230"/>
                </a:cubicBezTo>
                <a:cubicBezTo>
                  <a:pt x="8766172" y="946150"/>
                  <a:pt x="8766172" y="946150"/>
                  <a:pt x="8766172" y="946150"/>
                </a:cubicBezTo>
                <a:close/>
                <a:moveTo>
                  <a:pt x="7737472" y="946150"/>
                </a:moveTo>
                <a:lnTo>
                  <a:pt x="7839072" y="946150"/>
                </a:lnTo>
                <a:lnTo>
                  <a:pt x="7958134" y="1139825"/>
                </a:lnTo>
                <a:lnTo>
                  <a:pt x="8077197" y="1333501"/>
                </a:lnTo>
                <a:lnTo>
                  <a:pt x="8077197" y="946150"/>
                </a:lnTo>
                <a:lnTo>
                  <a:pt x="8156572" y="946150"/>
                </a:lnTo>
                <a:lnTo>
                  <a:pt x="8156572" y="1458913"/>
                </a:lnTo>
                <a:lnTo>
                  <a:pt x="8061322" y="1458913"/>
                </a:lnTo>
                <a:lnTo>
                  <a:pt x="7939084" y="1260475"/>
                </a:lnTo>
                <a:lnTo>
                  <a:pt x="7815259" y="1062038"/>
                </a:lnTo>
                <a:lnTo>
                  <a:pt x="7815259" y="1458913"/>
                </a:lnTo>
                <a:lnTo>
                  <a:pt x="7737472" y="1458913"/>
                </a:lnTo>
                <a:close/>
                <a:moveTo>
                  <a:pt x="11253544" y="936625"/>
                </a:moveTo>
                <a:cubicBezTo>
                  <a:pt x="11284280" y="936625"/>
                  <a:pt x="11313343" y="940389"/>
                  <a:pt x="11340315" y="948334"/>
                </a:cubicBezTo>
                <a:cubicBezTo>
                  <a:pt x="11367287" y="956071"/>
                  <a:pt x="11391959" y="967989"/>
                  <a:pt x="11414331" y="984090"/>
                </a:cubicBezTo>
                <a:cubicBezTo>
                  <a:pt x="11392795" y="1017545"/>
                  <a:pt x="11392795" y="1017545"/>
                  <a:pt x="11392795" y="1017545"/>
                </a:cubicBezTo>
                <a:cubicBezTo>
                  <a:pt x="11371260" y="1051209"/>
                  <a:pt x="11371260" y="1051209"/>
                  <a:pt x="11371260" y="1051209"/>
                </a:cubicBezTo>
                <a:cubicBezTo>
                  <a:pt x="11354114" y="1038036"/>
                  <a:pt x="11335715" y="1028627"/>
                  <a:pt x="11316270" y="1022354"/>
                </a:cubicBezTo>
                <a:cubicBezTo>
                  <a:pt x="11296616" y="1016290"/>
                  <a:pt x="11275498" y="1013363"/>
                  <a:pt x="11252917" y="1013363"/>
                </a:cubicBezTo>
                <a:cubicBezTo>
                  <a:pt x="11201273" y="1013363"/>
                  <a:pt x="11155483" y="1034063"/>
                  <a:pt x="11122657" y="1067936"/>
                </a:cubicBezTo>
                <a:cubicBezTo>
                  <a:pt x="11089622" y="1102019"/>
                  <a:pt x="11069549" y="1149692"/>
                  <a:pt x="11069549" y="1203221"/>
                </a:cubicBezTo>
                <a:cubicBezTo>
                  <a:pt x="11069549" y="1256958"/>
                  <a:pt x="11088785" y="1304631"/>
                  <a:pt x="11120984" y="1338923"/>
                </a:cubicBezTo>
                <a:cubicBezTo>
                  <a:pt x="11153393" y="1373214"/>
                  <a:pt x="11198346" y="1394124"/>
                  <a:pt x="11249990" y="1394124"/>
                </a:cubicBezTo>
                <a:cubicBezTo>
                  <a:pt x="11297452" y="1394124"/>
                  <a:pt x="11335924" y="1378860"/>
                  <a:pt x="11364360" y="1353350"/>
                </a:cubicBezTo>
                <a:cubicBezTo>
                  <a:pt x="11392795" y="1328050"/>
                  <a:pt x="11410986" y="1292295"/>
                  <a:pt x="11418095" y="1251521"/>
                </a:cubicBezTo>
                <a:cubicBezTo>
                  <a:pt x="11244136" y="1251521"/>
                  <a:pt x="11244136" y="1251521"/>
                  <a:pt x="11244136" y="1251521"/>
                </a:cubicBezTo>
                <a:cubicBezTo>
                  <a:pt x="11267971" y="1214303"/>
                  <a:pt x="11267971" y="1214303"/>
                  <a:pt x="11267971" y="1214303"/>
                </a:cubicBezTo>
                <a:cubicBezTo>
                  <a:pt x="11291598" y="1177084"/>
                  <a:pt x="11291598" y="1177084"/>
                  <a:pt x="11291598" y="1177084"/>
                </a:cubicBezTo>
                <a:cubicBezTo>
                  <a:pt x="11496083" y="1177084"/>
                  <a:pt x="11496083" y="1177084"/>
                  <a:pt x="11496083" y="1177084"/>
                </a:cubicBezTo>
                <a:cubicBezTo>
                  <a:pt x="11497338" y="1181057"/>
                  <a:pt x="11498174" y="1186911"/>
                  <a:pt x="11498802" y="1193393"/>
                </a:cubicBezTo>
                <a:cubicBezTo>
                  <a:pt x="11499429" y="1199875"/>
                  <a:pt x="11499847" y="1206984"/>
                  <a:pt x="11499847" y="1213466"/>
                </a:cubicBezTo>
                <a:cubicBezTo>
                  <a:pt x="11499847" y="1286231"/>
                  <a:pt x="11474339" y="1350214"/>
                  <a:pt x="11430222" y="1396215"/>
                </a:cubicBezTo>
                <a:cubicBezTo>
                  <a:pt x="11386105" y="1442216"/>
                  <a:pt x="11323379" y="1470025"/>
                  <a:pt x="11249154" y="1470025"/>
                </a:cubicBezTo>
                <a:cubicBezTo>
                  <a:pt x="11175137" y="1470025"/>
                  <a:pt x="11109066" y="1440334"/>
                  <a:pt x="11061813" y="1392242"/>
                </a:cubicBezTo>
                <a:cubicBezTo>
                  <a:pt x="11014351" y="1344150"/>
                  <a:pt x="10985497" y="1277449"/>
                  <a:pt x="10985497" y="1203221"/>
                </a:cubicBezTo>
                <a:cubicBezTo>
                  <a:pt x="10985497" y="1129201"/>
                  <a:pt x="11015187" y="1062500"/>
                  <a:pt x="11063695" y="1014408"/>
                </a:cubicBezTo>
                <a:cubicBezTo>
                  <a:pt x="11111994" y="966317"/>
                  <a:pt x="11179110" y="936625"/>
                  <a:pt x="11253544" y="936625"/>
                </a:cubicBezTo>
                <a:close/>
                <a:moveTo>
                  <a:pt x="8471697" y="936625"/>
                </a:moveTo>
                <a:cubicBezTo>
                  <a:pt x="8502452" y="936625"/>
                  <a:pt x="8530906" y="941434"/>
                  <a:pt x="8556850" y="949798"/>
                </a:cubicBezTo>
                <a:cubicBezTo>
                  <a:pt x="8582793" y="958162"/>
                  <a:pt x="8606225" y="970080"/>
                  <a:pt x="8626729" y="984717"/>
                </a:cubicBezTo>
                <a:cubicBezTo>
                  <a:pt x="8626729" y="984717"/>
                  <a:pt x="8626729" y="984717"/>
                  <a:pt x="8606225" y="1017336"/>
                </a:cubicBezTo>
                <a:cubicBezTo>
                  <a:pt x="8606225" y="1017336"/>
                  <a:pt x="8606225" y="1017336"/>
                  <a:pt x="8585722" y="1049745"/>
                </a:cubicBezTo>
                <a:cubicBezTo>
                  <a:pt x="8566474" y="1037409"/>
                  <a:pt x="8547644" y="1027581"/>
                  <a:pt x="8528605" y="1021099"/>
                </a:cubicBezTo>
                <a:cubicBezTo>
                  <a:pt x="8509775" y="1014617"/>
                  <a:pt x="8490736" y="1011063"/>
                  <a:pt x="8471070" y="1011063"/>
                </a:cubicBezTo>
                <a:cubicBezTo>
                  <a:pt x="8441151" y="1011063"/>
                  <a:pt x="8418974" y="1019217"/>
                  <a:pt x="8404328" y="1032181"/>
                </a:cubicBezTo>
                <a:cubicBezTo>
                  <a:pt x="8389683" y="1045354"/>
                  <a:pt x="8382570" y="1063755"/>
                  <a:pt x="8382570" y="1084246"/>
                </a:cubicBezTo>
                <a:cubicBezTo>
                  <a:pt x="8382570" y="1108292"/>
                  <a:pt x="8393449" y="1123556"/>
                  <a:pt x="8412697" y="1135474"/>
                </a:cubicBezTo>
                <a:cubicBezTo>
                  <a:pt x="8432155" y="1147183"/>
                  <a:pt x="8459772" y="1155338"/>
                  <a:pt x="8493038" y="1165165"/>
                </a:cubicBezTo>
                <a:cubicBezTo>
                  <a:pt x="8532789" y="1177293"/>
                  <a:pt x="8571704" y="1190257"/>
                  <a:pt x="8600786" y="1212421"/>
                </a:cubicBezTo>
                <a:cubicBezTo>
                  <a:pt x="8629658" y="1234585"/>
                  <a:pt x="8648697" y="1265740"/>
                  <a:pt x="8648697" y="1314250"/>
                </a:cubicBezTo>
                <a:cubicBezTo>
                  <a:pt x="8648697" y="1359205"/>
                  <a:pt x="8632169" y="1398097"/>
                  <a:pt x="8601413" y="1425906"/>
                </a:cubicBezTo>
                <a:cubicBezTo>
                  <a:pt x="8570658" y="1453507"/>
                  <a:pt x="8525467" y="1470025"/>
                  <a:pt x="8468140" y="1470025"/>
                </a:cubicBezTo>
                <a:cubicBezTo>
                  <a:pt x="8427552" y="1470025"/>
                  <a:pt x="8393031" y="1463125"/>
                  <a:pt x="8363531" y="1452461"/>
                </a:cubicBezTo>
                <a:cubicBezTo>
                  <a:pt x="8333821" y="1441797"/>
                  <a:pt x="8308715" y="1427161"/>
                  <a:pt x="8286747" y="1411479"/>
                </a:cubicBezTo>
                <a:cubicBezTo>
                  <a:pt x="8286747" y="1411479"/>
                  <a:pt x="8286747" y="1411479"/>
                  <a:pt x="8307251" y="1379069"/>
                </a:cubicBezTo>
                <a:cubicBezTo>
                  <a:pt x="8307251" y="1379069"/>
                  <a:pt x="8307251" y="1379069"/>
                  <a:pt x="8327754" y="1346450"/>
                </a:cubicBezTo>
                <a:cubicBezTo>
                  <a:pt x="8349931" y="1360669"/>
                  <a:pt x="8372318" y="1373005"/>
                  <a:pt x="8395541" y="1381578"/>
                </a:cubicBezTo>
                <a:cubicBezTo>
                  <a:pt x="8418765" y="1390360"/>
                  <a:pt x="8442825" y="1395378"/>
                  <a:pt x="8468768" y="1395378"/>
                </a:cubicBezTo>
                <a:cubicBezTo>
                  <a:pt x="8500569" y="1395378"/>
                  <a:pt x="8525048" y="1387224"/>
                  <a:pt x="8541367" y="1373633"/>
                </a:cubicBezTo>
                <a:cubicBezTo>
                  <a:pt x="8557686" y="1360041"/>
                  <a:pt x="8566055" y="1341014"/>
                  <a:pt x="8566055" y="1319477"/>
                </a:cubicBezTo>
                <a:cubicBezTo>
                  <a:pt x="8566055" y="1295640"/>
                  <a:pt x="8554967" y="1280376"/>
                  <a:pt x="8535509" y="1268458"/>
                </a:cubicBezTo>
                <a:cubicBezTo>
                  <a:pt x="8516261" y="1256540"/>
                  <a:pt x="8488644" y="1248176"/>
                  <a:pt x="8455587" y="1238348"/>
                </a:cubicBezTo>
                <a:cubicBezTo>
                  <a:pt x="8415417" y="1226221"/>
                  <a:pt x="8376502" y="1213466"/>
                  <a:pt x="8347630" y="1191511"/>
                </a:cubicBezTo>
                <a:cubicBezTo>
                  <a:pt x="8318758" y="1169556"/>
                  <a:pt x="8299928" y="1138192"/>
                  <a:pt x="8299928" y="1089264"/>
                </a:cubicBezTo>
                <a:cubicBezTo>
                  <a:pt x="8299928" y="1044727"/>
                  <a:pt x="8315829" y="1006463"/>
                  <a:pt x="8345329" y="979489"/>
                </a:cubicBezTo>
                <a:cubicBezTo>
                  <a:pt x="8374828" y="952516"/>
                  <a:pt x="8417718" y="936625"/>
                  <a:pt x="8471697" y="936625"/>
                </a:cubicBezTo>
                <a:close/>
                <a:moveTo>
                  <a:pt x="7349808" y="936625"/>
                </a:moveTo>
                <a:cubicBezTo>
                  <a:pt x="7424849" y="936625"/>
                  <a:pt x="7492344" y="966526"/>
                  <a:pt x="7541183" y="1014826"/>
                </a:cubicBezTo>
                <a:cubicBezTo>
                  <a:pt x="7590023" y="1063127"/>
                  <a:pt x="7619997" y="1129828"/>
                  <a:pt x="7619997" y="1203221"/>
                </a:cubicBezTo>
                <a:cubicBezTo>
                  <a:pt x="7619997" y="1276613"/>
                  <a:pt x="7590023" y="1343314"/>
                  <a:pt x="7541183" y="1391615"/>
                </a:cubicBezTo>
                <a:cubicBezTo>
                  <a:pt x="7492344" y="1440125"/>
                  <a:pt x="7424849" y="1470025"/>
                  <a:pt x="7349808" y="1470025"/>
                </a:cubicBezTo>
                <a:cubicBezTo>
                  <a:pt x="7274767" y="1470025"/>
                  <a:pt x="7207272" y="1440125"/>
                  <a:pt x="7158642" y="1391615"/>
                </a:cubicBezTo>
                <a:cubicBezTo>
                  <a:pt x="7110012" y="1343314"/>
                  <a:pt x="7080247" y="1276613"/>
                  <a:pt x="7080247" y="1203221"/>
                </a:cubicBezTo>
                <a:cubicBezTo>
                  <a:pt x="7080247" y="1129828"/>
                  <a:pt x="7110012" y="1063127"/>
                  <a:pt x="7158642" y="1014826"/>
                </a:cubicBezTo>
                <a:cubicBezTo>
                  <a:pt x="7207272" y="966526"/>
                  <a:pt x="7274767" y="936625"/>
                  <a:pt x="7349808" y="936625"/>
                </a:cubicBezTo>
                <a:close/>
                <a:moveTo>
                  <a:pt x="6837427" y="936625"/>
                </a:moveTo>
                <a:cubicBezTo>
                  <a:pt x="6874092" y="936625"/>
                  <a:pt x="6904891" y="941852"/>
                  <a:pt x="6932756" y="951680"/>
                </a:cubicBezTo>
                <a:cubicBezTo>
                  <a:pt x="6960412" y="961507"/>
                  <a:pt x="6984925" y="975726"/>
                  <a:pt x="7008810" y="993499"/>
                </a:cubicBezTo>
                <a:cubicBezTo>
                  <a:pt x="7008810" y="993499"/>
                  <a:pt x="7008810" y="993499"/>
                  <a:pt x="6987439" y="1026745"/>
                </a:cubicBezTo>
                <a:cubicBezTo>
                  <a:pt x="6987439" y="1026745"/>
                  <a:pt x="6987439" y="1026745"/>
                  <a:pt x="6966278" y="1059991"/>
                </a:cubicBezTo>
                <a:cubicBezTo>
                  <a:pt x="6946584" y="1044727"/>
                  <a:pt x="6926680" y="1032809"/>
                  <a:pt x="6904891" y="1024863"/>
                </a:cubicBezTo>
                <a:cubicBezTo>
                  <a:pt x="6883101" y="1016708"/>
                  <a:pt x="6859845" y="1012526"/>
                  <a:pt x="6833027" y="1012526"/>
                </a:cubicBezTo>
                <a:cubicBezTo>
                  <a:pt x="6782115" y="1012526"/>
                  <a:pt x="6736441" y="1033436"/>
                  <a:pt x="6703338" y="1067727"/>
                </a:cubicBezTo>
                <a:cubicBezTo>
                  <a:pt x="6670444" y="1102019"/>
                  <a:pt x="6649912" y="1149483"/>
                  <a:pt x="6649912" y="1203221"/>
                </a:cubicBezTo>
                <a:cubicBezTo>
                  <a:pt x="6649912" y="1256958"/>
                  <a:pt x="6670444" y="1304631"/>
                  <a:pt x="6703338" y="1338923"/>
                </a:cubicBezTo>
                <a:cubicBezTo>
                  <a:pt x="6736441" y="1373214"/>
                  <a:pt x="6782115" y="1393915"/>
                  <a:pt x="6833027" y="1393915"/>
                </a:cubicBezTo>
                <a:cubicBezTo>
                  <a:pt x="6859845" y="1393915"/>
                  <a:pt x="6883101" y="1389733"/>
                  <a:pt x="6904891" y="1381787"/>
                </a:cubicBezTo>
                <a:cubicBezTo>
                  <a:pt x="6926680" y="1373633"/>
                  <a:pt x="6946584" y="1361923"/>
                  <a:pt x="6966278" y="1346450"/>
                </a:cubicBezTo>
                <a:cubicBezTo>
                  <a:pt x="6966278" y="1346450"/>
                  <a:pt x="6966278" y="1346450"/>
                  <a:pt x="6987439" y="1379696"/>
                </a:cubicBezTo>
                <a:cubicBezTo>
                  <a:pt x="6987439" y="1379696"/>
                  <a:pt x="6987439" y="1379696"/>
                  <a:pt x="7008810" y="1412942"/>
                </a:cubicBezTo>
                <a:cubicBezTo>
                  <a:pt x="6984925" y="1430924"/>
                  <a:pt x="6960412" y="1445143"/>
                  <a:pt x="6932756" y="1454970"/>
                </a:cubicBezTo>
                <a:cubicBezTo>
                  <a:pt x="6904891" y="1464589"/>
                  <a:pt x="6874092" y="1470025"/>
                  <a:pt x="6837427" y="1470025"/>
                </a:cubicBezTo>
                <a:cubicBezTo>
                  <a:pt x="6761373" y="1470025"/>
                  <a:pt x="6693491" y="1440334"/>
                  <a:pt x="6644674" y="1392242"/>
                </a:cubicBezTo>
                <a:cubicBezTo>
                  <a:pt x="6595648" y="1344150"/>
                  <a:pt x="6565897" y="1277449"/>
                  <a:pt x="6565897" y="1203221"/>
                </a:cubicBezTo>
                <a:cubicBezTo>
                  <a:pt x="6565897" y="1129201"/>
                  <a:pt x="6595648" y="1062500"/>
                  <a:pt x="6644674" y="1014408"/>
                </a:cubicBezTo>
                <a:cubicBezTo>
                  <a:pt x="6693491" y="966107"/>
                  <a:pt x="6761373" y="936625"/>
                  <a:pt x="6837427" y="936625"/>
                </a:cubicBezTo>
                <a:close/>
                <a:moveTo>
                  <a:pt x="501650" y="477838"/>
                </a:moveTo>
                <a:cubicBezTo>
                  <a:pt x="501650" y="477838"/>
                  <a:pt x="501650" y="477838"/>
                  <a:pt x="501650" y="981076"/>
                </a:cubicBezTo>
                <a:cubicBezTo>
                  <a:pt x="501650" y="981076"/>
                  <a:pt x="501650" y="981076"/>
                  <a:pt x="786010" y="981076"/>
                </a:cubicBezTo>
                <a:cubicBezTo>
                  <a:pt x="786010" y="981076"/>
                  <a:pt x="786010" y="981076"/>
                  <a:pt x="1070579" y="981076"/>
                </a:cubicBezTo>
                <a:cubicBezTo>
                  <a:pt x="1142870" y="981076"/>
                  <a:pt x="1207013" y="953710"/>
                  <a:pt x="1253188" y="908588"/>
                </a:cubicBezTo>
                <a:cubicBezTo>
                  <a:pt x="1299153" y="863466"/>
                  <a:pt x="1327150" y="800169"/>
                  <a:pt x="1327150" y="727681"/>
                </a:cubicBezTo>
                <a:cubicBezTo>
                  <a:pt x="1327150" y="655402"/>
                  <a:pt x="1299153" y="592942"/>
                  <a:pt x="1253188" y="548446"/>
                </a:cubicBezTo>
                <a:cubicBezTo>
                  <a:pt x="1207013" y="503951"/>
                  <a:pt x="1142870" y="477838"/>
                  <a:pt x="1070579" y="477838"/>
                </a:cubicBezTo>
                <a:cubicBezTo>
                  <a:pt x="1070579" y="477838"/>
                  <a:pt x="1070579" y="477838"/>
                  <a:pt x="501650" y="477838"/>
                </a:cubicBezTo>
                <a:close/>
                <a:moveTo>
                  <a:pt x="6675435" y="336550"/>
                </a:moveTo>
                <a:cubicBezTo>
                  <a:pt x="6675435" y="487363"/>
                  <a:pt x="6675435" y="487363"/>
                  <a:pt x="6675435" y="487363"/>
                </a:cubicBezTo>
                <a:cubicBezTo>
                  <a:pt x="6808467" y="487363"/>
                  <a:pt x="6808467" y="487363"/>
                  <a:pt x="6808467" y="487363"/>
                </a:cubicBezTo>
                <a:cubicBezTo>
                  <a:pt x="6831475" y="487363"/>
                  <a:pt x="6851346" y="478985"/>
                  <a:pt x="6865570" y="465370"/>
                </a:cubicBezTo>
                <a:cubicBezTo>
                  <a:pt x="6879793" y="451755"/>
                  <a:pt x="6888160" y="432903"/>
                  <a:pt x="6888160" y="411957"/>
                </a:cubicBezTo>
                <a:cubicBezTo>
                  <a:pt x="6888160" y="390801"/>
                  <a:pt x="6879793" y="371949"/>
                  <a:pt x="6865570" y="358334"/>
                </a:cubicBezTo>
                <a:cubicBezTo>
                  <a:pt x="6851346" y="344719"/>
                  <a:pt x="6831475" y="336550"/>
                  <a:pt x="6808467" y="336550"/>
                </a:cubicBezTo>
                <a:cubicBezTo>
                  <a:pt x="6675435" y="336550"/>
                  <a:pt x="6675435" y="336550"/>
                  <a:pt x="6675435" y="336550"/>
                </a:cubicBezTo>
                <a:close/>
                <a:moveTo>
                  <a:pt x="6675435" y="122238"/>
                </a:moveTo>
                <a:cubicBezTo>
                  <a:pt x="6675435" y="265113"/>
                  <a:pt x="6675435" y="265113"/>
                  <a:pt x="6675435" y="265113"/>
                </a:cubicBezTo>
                <a:cubicBezTo>
                  <a:pt x="6795279" y="265113"/>
                  <a:pt x="6795279" y="265113"/>
                  <a:pt x="6795279" y="265113"/>
                </a:cubicBezTo>
                <a:cubicBezTo>
                  <a:pt x="6816822" y="265113"/>
                  <a:pt x="6835228" y="257396"/>
                  <a:pt x="6848404" y="244673"/>
                </a:cubicBezTo>
                <a:cubicBezTo>
                  <a:pt x="6861372" y="231949"/>
                  <a:pt x="6869110" y="214012"/>
                  <a:pt x="6869110" y="193571"/>
                </a:cubicBezTo>
                <a:cubicBezTo>
                  <a:pt x="6869110" y="173131"/>
                  <a:pt x="6861372" y="155402"/>
                  <a:pt x="6848404" y="142679"/>
                </a:cubicBezTo>
                <a:cubicBezTo>
                  <a:pt x="6835228" y="129747"/>
                  <a:pt x="6816822" y="122238"/>
                  <a:pt x="6795279" y="122238"/>
                </a:cubicBezTo>
                <a:cubicBezTo>
                  <a:pt x="6675435" y="122238"/>
                  <a:pt x="6675435" y="122238"/>
                  <a:pt x="6675435" y="122238"/>
                </a:cubicBezTo>
                <a:close/>
                <a:moveTo>
                  <a:pt x="8850791" y="114300"/>
                </a:moveTo>
                <a:cubicBezTo>
                  <a:pt x="8799203" y="114300"/>
                  <a:pt x="8753045" y="135269"/>
                  <a:pt x="8719837" y="169657"/>
                </a:cubicBezTo>
                <a:cubicBezTo>
                  <a:pt x="8686419" y="204046"/>
                  <a:pt x="8666160" y="251645"/>
                  <a:pt x="8666160" y="304905"/>
                </a:cubicBezTo>
                <a:cubicBezTo>
                  <a:pt x="8666160" y="357956"/>
                  <a:pt x="8686419" y="405554"/>
                  <a:pt x="8719837" y="439943"/>
                </a:cubicBezTo>
                <a:cubicBezTo>
                  <a:pt x="8753045" y="474332"/>
                  <a:pt x="8799203" y="495300"/>
                  <a:pt x="8850791" y="495300"/>
                </a:cubicBezTo>
                <a:cubicBezTo>
                  <a:pt x="8902588" y="495300"/>
                  <a:pt x="8948954" y="474541"/>
                  <a:pt x="8982163" y="440153"/>
                </a:cubicBezTo>
                <a:cubicBezTo>
                  <a:pt x="9015580" y="405974"/>
                  <a:pt x="9036048" y="358375"/>
                  <a:pt x="9036048" y="304905"/>
                </a:cubicBezTo>
                <a:cubicBezTo>
                  <a:pt x="9036048" y="251645"/>
                  <a:pt x="9015371" y="204046"/>
                  <a:pt x="8981954" y="169657"/>
                </a:cubicBezTo>
                <a:cubicBezTo>
                  <a:pt x="8948536" y="135269"/>
                  <a:pt x="8902170" y="114300"/>
                  <a:pt x="8850791" y="114300"/>
                </a:cubicBezTo>
                <a:close/>
                <a:moveTo>
                  <a:pt x="7335415" y="114300"/>
                </a:moveTo>
                <a:cubicBezTo>
                  <a:pt x="7283845" y="114300"/>
                  <a:pt x="7237515" y="135269"/>
                  <a:pt x="7203974" y="169657"/>
                </a:cubicBezTo>
                <a:cubicBezTo>
                  <a:pt x="7170642" y="204046"/>
                  <a:pt x="7150097" y="251645"/>
                  <a:pt x="7150097" y="304905"/>
                </a:cubicBezTo>
                <a:cubicBezTo>
                  <a:pt x="7150097" y="357956"/>
                  <a:pt x="7170642" y="405554"/>
                  <a:pt x="7203974" y="439943"/>
                </a:cubicBezTo>
                <a:cubicBezTo>
                  <a:pt x="7237515" y="474332"/>
                  <a:pt x="7283845" y="495300"/>
                  <a:pt x="7335415" y="495300"/>
                </a:cubicBezTo>
                <a:cubicBezTo>
                  <a:pt x="7387405" y="495300"/>
                  <a:pt x="7433944" y="474541"/>
                  <a:pt x="7467486" y="440153"/>
                </a:cubicBezTo>
                <a:cubicBezTo>
                  <a:pt x="7501028" y="405974"/>
                  <a:pt x="7521572" y="358375"/>
                  <a:pt x="7521572" y="304905"/>
                </a:cubicBezTo>
                <a:cubicBezTo>
                  <a:pt x="7521572" y="251645"/>
                  <a:pt x="7500818" y="204046"/>
                  <a:pt x="7467067" y="169657"/>
                </a:cubicBezTo>
                <a:cubicBezTo>
                  <a:pt x="7433525" y="135269"/>
                  <a:pt x="7386986" y="114300"/>
                  <a:pt x="7335415" y="114300"/>
                </a:cubicBezTo>
                <a:close/>
                <a:moveTo>
                  <a:pt x="9237660" y="49213"/>
                </a:moveTo>
                <a:lnTo>
                  <a:pt x="9339260" y="49213"/>
                </a:lnTo>
                <a:lnTo>
                  <a:pt x="9458322" y="242888"/>
                </a:lnTo>
                <a:lnTo>
                  <a:pt x="9578972" y="436563"/>
                </a:lnTo>
                <a:lnTo>
                  <a:pt x="9578972" y="49213"/>
                </a:lnTo>
                <a:lnTo>
                  <a:pt x="9656760" y="49213"/>
                </a:lnTo>
                <a:lnTo>
                  <a:pt x="9656760" y="560388"/>
                </a:lnTo>
                <a:lnTo>
                  <a:pt x="9561510" y="560388"/>
                </a:lnTo>
                <a:lnTo>
                  <a:pt x="9439272" y="363538"/>
                </a:lnTo>
                <a:lnTo>
                  <a:pt x="9317035" y="165101"/>
                </a:lnTo>
                <a:lnTo>
                  <a:pt x="9317035" y="560388"/>
                </a:lnTo>
                <a:lnTo>
                  <a:pt x="9237660" y="560388"/>
                </a:lnTo>
                <a:close/>
                <a:moveTo>
                  <a:pt x="8126410" y="49213"/>
                </a:moveTo>
                <a:lnTo>
                  <a:pt x="8529635" y="49213"/>
                </a:lnTo>
                <a:lnTo>
                  <a:pt x="8529635" y="125413"/>
                </a:lnTo>
                <a:lnTo>
                  <a:pt x="8369298" y="125413"/>
                </a:lnTo>
                <a:lnTo>
                  <a:pt x="8369298" y="560388"/>
                </a:lnTo>
                <a:lnTo>
                  <a:pt x="8285160" y="560388"/>
                </a:lnTo>
                <a:lnTo>
                  <a:pt x="8285160" y="125413"/>
                </a:lnTo>
                <a:lnTo>
                  <a:pt x="8126410" y="125413"/>
                </a:lnTo>
                <a:close/>
                <a:moveTo>
                  <a:pt x="6592885" y="49213"/>
                </a:moveTo>
                <a:cubicBezTo>
                  <a:pt x="6795851" y="49213"/>
                  <a:pt x="6795851" y="49213"/>
                  <a:pt x="6795851" y="49213"/>
                </a:cubicBezTo>
                <a:cubicBezTo>
                  <a:pt x="6840537" y="49213"/>
                  <a:pt x="6879794" y="63633"/>
                  <a:pt x="6907775" y="87875"/>
                </a:cubicBezTo>
                <a:cubicBezTo>
                  <a:pt x="6935756" y="112117"/>
                  <a:pt x="6952670" y="146182"/>
                  <a:pt x="6952670" y="185680"/>
                </a:cubicBezTo>
                <a:cubicBezTo>
                  <a:pt x="6952670" y="208041"/>
                  <a:pt x="6946823" y="228103"/>
                  <a:pt x="6936382" y="245658"/>
                </a:cubicBezTo>
                <a:cubicBezTo>
                  <a:pt x="6925733" y="263004"/>
                  <a:pt x="6910698" y="277633"/>
                  <a:pt x="6892114" y="288709"/>
                </a:cubicBezTo>
                <a:cubicBezTo>
                  <a:pt x="6916963" y="300621"/>
                  <a:pt x="6937009" y="318176"/>
                  <a:pt x="6950791" y="339492"/>
                </a:cubicBezTo>
                <a:cubicBezTo>
                  <a:pt x="6964572" y="360808"/>
                  <a:pt x="6972298" y="385677"/>
                  <a:pt x="6972298" y="412845"/>
                </a:cubicBezTo>
                <a:cubicBezTo>
                  <a:pt x="6972298" y="454015"/>
                  <a:pt x="6955384" y="491005"/>
                  <a:pt x="6926359" y="517546"/>
                </a:cubicBezTo>
                <a:cubicBezTo>
                  <a:pt x="6897543" y="544087"/>
                  <a:pt x="6856616" y="560388"/>
                  <a:pt x="6808798" y="560388"/>
                </a:cubicBezTo>
                <a:cubicBezTo>
                  <a:pt x="6592885" y="560388"/>
                  <a:pt x="6592885" y="560388"/>
                  <a:pt x="6592885" y="560388"/>
                </a:cubicBezTo>
                <a:cubicBezTo>
                  <a:pt x="6592885" y="49213"/>
                  <a:pt x="6592885" y="49213"/>
                  <a:pt x="6592885" y="49213"/>
                </a:cubicBezTo>
                <a:close/>
                <a:moveTo>
                  <a:pt x="8850790" y="38100"/>
                </a:moveTo>
                <a:cubicBezTo>
                  <a:pt x="8925610" y="38100"/>
                  <a:pt x="8992907" y="68001"/>
                  <a:pt x="9041603" y="116301"/>
                </a:cubicBezTo>
                <a:cubicBezTo>
                  <a:pt x="9090299" y="164602"/>
                  <a:pt x="9120185" y="231303"/>
                  <a:pt x="9120185" y="304905"/>
                </a:cubicBezTo>
                <a:cubicBezTo>
                  <a:pt x="9120185" y="378297"/>
                  <a:pt x="9090299" y="444998"/>
                  <a:pt x="9041603" y="493090"/>
                </a:cubicBezTo>
                <a:cubicBezTo>
                  <a:pt x="8992907" y="541600"/>
                  <a:pt x="8925610" y="571500"/>
                  <a:pt x="8850790" y="571500"/>
                </a:cubicBezTo>
                <a:cubicBezTo>
                  <a:pt x="8775761" y="571500"/>
                  <a:pt x="8708673" y="541600"/>
                  <a:pt x="8660186" y="493090"/>
                </a:cubicBezTo>
                <a:cubicBezTo>
                  <a:pt x="8611699" y="444998"/>
                  <a:pt x="8582022" y="378297"/>
                  <a:pt x="8582022" y="304905"/>
                </a:cubicBezTo>
                <a:cubicBezTo>
                  <a:pt x="8582022" y="231303"/>
                  <a:pt x="8611699" y="164602"/>
                  <a:pt x="8660186" y="116301"/>
                </a:cubicBezTo>
                <a:cubicBezTo>
                  <a:pt x="8708673" y="68001"/>
                  <a:pt x="8775761" y="38100"/>
                  <a:pt x="8850790" y="38100"/>
                </a:cubicBezTo>
                <a:close/>
                <a:moveTo>
                  <a:pt x="7870035" y="38100"/>
                </a:moveTo>
                <a:cubicBezTo>
                  <a:pt x="7871499" y="38100"/>
                  <a:pt x="7871499" y="38100"/>
                  <a:pt x="7871499" y="38100"/>
                </a:cubicBezTo>
                <a:cubicBezTo>
                  <a:pt x="7901627" y="38309"/>
                  <a:pt x="7929663" y="42909"/>
                  <a:pt x="7955187" y="51273"/>
                </a:cubicBezTo>
                <a:cubicBezTo>
                  <a:pt x="7981131" y="59637"/>
                  <a:pt x="8004563" y="71764"/>
                  <a:pt x="8025067" y="86401"/>
                </a:cubicBezTo>
                <a:cubicBezTo>
                  <a:pt x="8004563" y="118811"/>
                  <a:pt x="8004563" y="118811"/>
                  <a:pt x="8004563" y="118811"/>
                </a:cubicBezTo>
                <a:cubicBezTo>
                  <a:pt x="7984060" y="151429"/>
                  <a:pt x="7984060" y="151429"/>
                  <a:pt x="7984060" y="151429"/>
                </a:cubicBezTo>
                <a:cubicBezTo>
                  <a:pt x="7964811" y="138884"/>
                  <a:pt x="7945982" y="129265"/>
                  <a:pt x="7926943" y="122574"/>
                </a:cubicBezTo>
                <a:cubicBezTo>
                  <a:pt x="7908113" y="116092"/>
                  <a:pt x="7889074" y="112538"/>
                  <a:pt x="7869198" y="112538"/>
                </a:cubicBezTo>
                <a:cubicBezTo>
                  <a:pt x="7839280" y="112538"/>
                  <a:pt x="7817312" y="120692"/>
                  <a:pt x="7802666" y="133865"/>
                </a:cubicBezTo>
                <a:cubicBezTo>
                  <a:pt x="7788021" y="147038"/>
                  <a:pt x="7780907" y="165230"/>
                  <a:pt x="7780907" y="185721"/>
                </a:cubicBezTo>
                <a:cubicBezTo>
                  <a:pt x="7780907" y="209767"/>
                  <a:pt x="7791787" y="225031"/>
                  <a:pt x="7811035" y="236949"/>
                </a:cubicBezTo>
                <a:cubicBezTo>
                  <a:pt x="7830283" y="248658"/>
                  <a:pt x="7857900" y="257022"/>
                  <a:pt x="7891166" y="266849"/>
                </a:cubicBezTo>
                <a:cubicBezTo>
                  <a:pt x="7931127" y="278977"/>
                  <a:pt x="7970042" y="291941"/>
                  <a:pt x="7998914" y="313896"/>
                </a:cubicBezTo>
                <a:cubicBezTo>
                  <a:pt x="8027996" y="336060"/>
                  <a:pt x="8047035" y="367424"/>
                  <a:pt x="8047035" y="415934"/>
                </a:cubicBezTo>
                <a:cubicBezTo>
                  <a:pt x="8047035" y="460889"/>
                  <a:pt x="8030506" y="499781"/>
                  <a:pt x="7999751" y="527381"/>
                </a:cubicBezTo>
                <a:cubicBezTo>
                  <a:pt x="7968787" y="554982"/>
                  <a:pt x="7923804" y="571500"/>
                  <a:pt x="7866478" y="571500"/>
                </a:cubicBezTo>
                <a:cubicBezTo>
                  <a:pt x="7825890" y="571500"/>
                  <a:pt x="7791368" y="564809"/>
                  <a:pt x="7761659" y="554145"/>
                </a:cubicBezTo>
                <a:cubicBezTo>
                  <a:pt x="7731950" y="543272"/>
                  <a:pt x="7707053" y="528845"/>
                  <a:pt x="7685085" y="512954"/>
                </a:cubicBezTo>
                <a:cubicBezTo>
                  <a:pt x="7725883" y="447925"/>
                  <a:pt x="7725883" y="447925"/>
                  <a:pt x="7725883" y="447925"/>
                </a:cubicBezTo>
                <a:cubicBezTo>
                  <a:pt x="7748269" y="462353"/>
                  <a:pt x="7770656" y="474480"/>
                  <a:pt x="7793879" y="483053"/>
                </a:cubicBezTo>
                <a:cubicBezTo>
                  <a:pt x="7816893" y="491835"/>
                  <a:pt x="7841163" y="497063"/>
                  <a:pt x="7867106" y="497063"/>
                </a:cubicBezTo>
                <a:cubicBezTo>
                  <a:pt x="7898907" y="497063"/>
                  <a:pt x="7923177" y="488699"/>
                  <a:pt x="7939496" y="475108"/>
                </a:cubicBezTo>
                <a:cubicBezTo>
                  <a:pt x="7956024" y="461516"/>
                  <a:pt x="7964393" y="442489"/>
                  <a:pt x="7964393" y="420952"/>
                </a:cubicBezTo>
                <a:cubicBezTo>
                  <a:pt x="7964393" y="397324"/>
                  <a:pt x="7953095" y="381851"/>
                  <a:pt x="7933847" y="369933"/>
                </a:cubicBezTo>
                <a:cubicBezTo>
                  <a:pt x="7914389" y="358224"/>
                  <a:pt x="7886982" y="349860"/>
                  <a:pt x="7853925" y="339823"/>
                </a:cubicBezTo>
                <a:cubicBezTo>
                  <a:pt x="7813755" y="327696"/>
                  <a:pt x="7774840" y="314941"/>
                  <a:pt x="7745968" y="292986"/>
                </a:cubicBezTo>
                <a:cubicBezTo>
                  <a:pt x="7717095" y="271031"/>
                  <a:pt x="7698266" y="239667"/>
                  <a:pt x="7698266" y="190739"/>
                </a:cubicBezTo>
                <a:cubicBezTo>
                  <a:pt x="7698266" y="146202"/>
                  <a:pt x="7714166" y="107938"/>
                  <a:pt x="7743666" y="80964"/>
                </a:cubicBezTo>
                <a:cubicBezTo>
                  <a:pt x="7772957" y="53991"/>
                  <a:pt x="7815847" y="38100"/>
                  <a:pt x="7870035" y="38100"/>
                </a:cubicBezTo>
                <a:close/>
                <a:moveTo>
                  <a:pt x="7334624" y="38100"/>
                </a:moveTo>
                <a:cubicBezTo>
                  <a:pt x="7409415" y="38100"/>
                  <a:pt x="7476894" y="68001"/>
                  <a:pt x="7525363" y="116301"/>
                </a:cubicBezTo>
                <a:cubicBezTo>
                  <a:pt x="7574040" y="164602"/>
                  <a:pt x="7604123" y="231303"/>
                  <a:pt x="7604123" y="304905"/>
                </a:cubicBezTo>
                <a:cubicBezTo>
                  <a:pt x="7604123" y="378297"/>
                  <a:pt x="7574040" y="444998"/>
                  <a:pt x="7525363" y="493090"/>
                </a:cubicBezTo>
                <a:cubicBezTo>
                  <a:pt x="7476894" y="541600"/>
                  <a:pt x="7409415" y="571500"/>
                  <a:pt x="7334624" y="571500"/>
                </a:cubicBezTo>
                <a:cubicBezTo>
                  <a:pt x="7259833" y="571500"/>
                  <a:pt x="7192562" y="541600"/>
                  <a:pt x="7144094" y="493090"/>
                </a:cubicBezTo>
                <a:cubicBezTo>
                  <a:pt x="7095626" y="444998"/>
                  <a:pt x="7065960" y="378297"/>
                  <a:pt x="7065960" y="304905"/>
                </a:cubicBezTo>
                <a:cubicBezTo>
                  <a:pt x="7065960" y="231303"/>
                  <a:pt x="7095626" y="164602"/>
                  <a:pt x="7144094" y="116301"/>
                </a:cubicBezTo>
                <a:cubicBezTo>
                  <a:pt x="7192562" y="68001"/>
                  <a:pt x="7259833" y="38100"/>
                  <a:pt x="7334624" y="38100"/>
                </a:cubicBezTo>
                <a:close/>
                <a:moveTo>
                  <a:pt x="2766077" y="0"/>
                </a:moveTo>
                <a:cubicBezTo>
                  <a:pt x="2901191" y="0"/>
                  <a:pt x="3028777" y="17359"/>
                  <a:pt x="3146531" y="51449"/>
                </a:cubicBezTo>
                <a:cubicBezTo>
                  <a:pt x="3264077" y="85540"/>
                  <a:pt x="3372000" y="136571"/>
                  <a:pt x="3467375" y="204124"/>
                </a:cubicBezTo>
                <a:cubicBezTo>
                  <a:pt x="3467375" y="204124"/>
                  <a:pt x="3467375" y="204124"/>
                  <a:pt x="3340627" y="403228"/>
                </a:cubicBezTo>
                <a:cubicBezTo>
                  <a:pt x="3340627" y="403228"/>
                  <a:pt x="3340627" y="403228"/>
                  <a:pt x="3213880" y="602542"/>
                </a:cubicBezTo>
                <a:cubicBezTo>
                  <a:pt x="3153015" y="556321"/>
                  <a:pt x="3084622" y="520976"/>
                  <a:pt x="3009743" y="496716"/>
                </a:cubicBezTo>
                <a:cubicBezTo>
                  <a:pt x="2934865" y="472455"/>
                  <a:pt x="2853295" y="459279"/>
                  <a:pt x="2766077" y="457606"/>
                </a:cubicBezTo>
                <a:cubicBezTo>
                  <a:pt x="2556923" y="459279"/>
                  <a:pt x="2368473" y="545655"/>
                  <a:pt x="2232314" y="681180"/>
                </a:cubicBezTo>
                <a:cubicBezTo>
                  <a:pt x="2095946" y="816496"/>
                  <a:pt x="2012073" y="1000960"/>
                  <a:pt x="2012073" y="1198391"/>
                </a:cubicBezTo>
                <a:cubicBezTo>
                  <a:pt x="2012073" y="1399378"/>
                  <a:pt x="2095946" y="1585307"/>
                  <a:pt x="2232314" y="1721250"/>
                </a:cubicBezTo>
                <a:cubicBezTo>
                  <a:pt x="2368473" y="1856984"/>
                  <a:pt x="2556923" y="1942732"/>
                  <a:pt x="2766077" y="1942732"/>
                </a:cubicBezTo>
                <a:cubicBezTo>
                  <a:pt x="2868145" y="1942732"/>
                  <a:pt x="2962893" y="1923700"/>
                  <a:pt x="3050111" y="1886682"/>
                </a:cubicBezTo>
                <a:cubicBezTo>
                  <a:pt x="3137328" y="1849664"/>
                  <a:pt x="3217225" y="1794450"/>
                  <a:pt x="3289594" y="1722086"/>
                </a:cubicBezTo>
                <a:cubicBezTo>
                  <a:pt x="3462565" y="1549125"/>
                  <a:pt x="3493101" y="1332661"/>
                  <a:pt x="3543925" y="1095493"/>
                </a:cubicBezTo>
                <a:cubicBezTo>
                  <a:pt x="3595168" y="858533"/>
                  <a:pt x="3666699" y="600869"/>
                  <a:pt x="3921866" y="345714"/>
                </a:cubicBezTo>
                <a:cubicBezTo>
                  <a:pt x="4028953" y="238633"/>
                  <a:pt x="4155701" y="152256"/>
                  <a:pt x="4300646" y="92441"/>
                </a:cubicBezTo>
                <a:cubicBezTo>
                  <a:pt x="4445590" y="32836"/>
                  <a:pt x="4608522" y="0"/>
                  <a:pt x="4787977" y="0"/>
                </a:cubicBezTo>
                <a:cubicBezTo>
                  <a:pt x="4922882" y="0"/>
                  <a:pt x="5050676" y="18823"/>
                  <a:pt x="5168221" y="54796"/>
                </a:cubicBezTo>
                <a:cubicBezTo>
                  <a:pt x="5285976" y="90559"/>
                  <a:pt x="5393900" y="143054"/>
                  <a:pt x="5489275" y="210607"/>
                </a:cubicBezTo>
                <a:cubicBezTo>
                  <a:pt x="5489275" y="210607"/>
                  <a:pt x="5489275" y="210607"/>
                  <a:pt x="5364200" y="409921"/>
                </a:cubicBezTo>
                <a:cubicBezTo>
                  <a:pt x="5364200" y="409921"/>
                  <a:pt x="5364200" y="409921"/>
                  <a:pt x="5239125" y="609025"/>
                </a:cubicBezTo>
                <a:cubicBezTo>
                  <a:pt x="5176588" y="563014"/>
                  <a:pt x="5107357" y="525996"/>
                  <a:pt x="5031643" y="500480"/>
                </a:cubicBezTo>
                <a:cubicBezTo>
                  <a:pt x="4955929" y="474965"/>
                  <a:pt x="4873522" y="460952"/>
                  <a:pt x="4784631" y="460952"/>
                </a:cubicBezTo>
                <a:cubicBezTo>
                  <a:pt x="4580495" y="460952"/>
                  <a:pt x="4396857" y="544818"/>
                  <a:pt x="4264462" y="679089"/>
                </a:cubicBezTo>
                <a:cubicBezTo>
                  <a:pt x="4131857" y="813149"/>
                  <a:pt x="4050287" y="997614"/>
                  <a:pt x="4050287" y="1198391"/>
                </a:cubicBezTo>
                <a:cubicBezTo>
                  <a:pt x="4050287" y="1402724"/>
                  <a:pt x="4131021" y="1589489"/>
                  <a:pt x="4262370" y="1725223"/>
                </a:cubicBezTo>
                <a:cubicBezTo>
                  <a:pt x="4393720" y="1861167"/>
                  <a:pt x="4575477" y="1945870"/>
                  <a:pt x="4778147" y="1945870"/>
                </a:cubicBezTo>
                <a:cubicBezTo>
                  <a:pt x="4939406" y="1945870"/>
                  <a:pt x="5080167" y="1893165"/>
                  <a:pt x="5191438" y="1804280"/>
                </a:cubicBezTo>
                <a:cubicBezTo>
                  <a:pt x="5302499" y="1715394"/>
                  <a:pt x="5384070" y="1590326"/>
                  <a:pt x="5426737" y="1445390"/>
                </a:cubicBezTo>
                <a:cubicBezTo>
                  <a:pt x="5426737" y="1445390"/>
                  <a:pt x="5426737" y="1445390"/>
                  <a:pt x="4708917" y="1445390"/>
                </a:cubicBezTo>
                <a:cubicBezTo>
                  <a:pt x="4708917" y="1445390"/>
                  <a:pt x="4708917" y="1445390"/>
                  <a:pt x="4850515" y="1223279"/>
                </a:cubicBezTo>
                <a:cubicBezTo>
                  <a:pt x="4850515" y="1223279"/>
                  <a:pt x="4850515" y="1223279"/>
                  <a:pt x="4992113" y="1000960"/>
                </a:cubicBezTo>
                <a:cubicBezTo>
                  <a:pt x="4992113" y="1000960"/>
                  <a:pt x="4992113" y="1000960"/>
                  <a:pt x="5457901" y="1000960"/>
                </a:cubicBezTo>
                <a:cubicBezTo>
                  <a:pt x="5457901" y="1000960"/>
                  <a:pt x="5457901" y="1000960"/>
                  <a:pt x="5924108" y="1000960"/>
                </a:cubicBezTo>
                <a:cubicBezTo>
                  <a:pt x="5928919" y="1033796"/>
                  <a:pt x="5933102" y="1066840"/>
                  <a:pt x="5936030" y="1100094"/>
                </a:cubicBezTo>
                <a:cubicBezTo>
                  <a:pt x="5938749" y="1133557"/>
                  <a:pt x="5940422" y="1167229"/>
                  <a:pt x="5940422" y="1201738"/>
                </a:cubicBezTo>
                <a:cubicBezTo>
                  <a:pt x="5940422" y="1532602"/>
                  <a:pt x="5812001" y="1833141"/>
                  <a:pt x="5600963" y="2050860"/>
                </a:cubicBezTo>
                <a:cubicBezTo>
                  <a:pt x="5389717" y="2268578"/>
                  <a:pt x="5095854" y="2403475"/>
                  <a:pt x="4764970" y="2403475"/>
                </a:cubicBezTo>
                <a:cubicBezTo>
                  <a:pt x="4549331" y="2403475"/>
                  <a:pt x="4350006" y="2352653"/>
                  <a:pt x="4178290" y="2262513"/>
                </a:cubicBezTo>
                <a:cubicBezTo>
                  <a:pt x="4006784" y="2172372"/>
                  <a:pt x="3862676" y="2043121"/>
                  <a:pt x="3757265" y="1886682"/>
                </a:cubicBezTo>
                <a:cubicBezTo>
                  <a:pt x="3647040" y="2044794"/>
                  <a:pt x="3502931" y="2173836"/>
                  <a:pt x="3332469" y="2263558"/>
                </a:cubicBezTo>
                <a:cubicBezTo>
                  <a:pt x="3162009" y="2353490"/>
                  <a:pt x="2965403" y="2403475"/>
                  <a:pt x="2749555" y="2403475"/>
                </a:cubicBezTo>
                <a:cubicBezTo>
                  <a:pt x="2566961" y="2403475"/>
                  <a:pt x="2395664" y="2364993"/>
                  <a:pt x="2242563" y="2295766"/>
                </a:cubicBezTo>
                <a:cubicBezTo>
                  <a:pt x="2089461" y="2226540"/>
                  <a:pt x="1954347" y="2126988"/>
                  <a:pt x="1844121" y="2005266"/>
                </a:cubicBezTo>
                <a:cubicBezTo>
                  <a:pt x="1783258" y="2108792"/>
                  <a:pt x="1694366" y="2196214"/>
                  <a:pt x="1583096" y="2257493"/>
                </a:cubicBezTo>
                <a:cubicBezTo>
                  <a:pt x="1472034" y="2318772"/>
                  <a:pt x="1338593" y="2354117"/>
                  <a:pt x="1188838" y="2354117"/>
                </a:cubicBezTo>
                <a:cubicBezTo>
                  <a:pt x="1188838" y="2354117"/>
                  <a:pt x="1188838" y="2354117"/>
                  <a:pt x="0" y="2354117"/>
                </a:cubicBezTo>
                <a:cubicBezTo>
                  <a:pt x="0" y="2354117"/>
                  <a:pt x="0" y="2354117"/>
                  <a:pt x="0" y="1201738"/>
                </a:cubicBezTo>
                <a:cubicBezTo>
                  <a:pt x="0" y="1201738"/>
                  <a:pt x="0" y="1201738"/>
                  <a:pt x="0" y="49358"/>
                </a:cubicBezTo>
                <a:cubicBezTo>
                  <a:pt x="0" y="49358"/>
                  <a:pt x="0" y="49358"/>
                  <a:pt x="538575" y="49358"/>
                </a:cubicBezTo>
                <a:cubicBezTo>
                  <a:pt x="538575" y="49358"/>
                  <a:pt x="538575" y="49358"/>
                  <a:pt x="1076940" y="49358"/>
                </a:cubicBezTo>
                <a:cubicBezTo>
                  <a:pt x="1249702" y="49358"/>
                  <a:pt x="1402804" y="96206"/>
                  <a:pt x="1523487" y="176099"/>
                </a:cubicBezTo>
                <a:cubicBezTo>
                  <a:pt x="1643960" y="255992"/>
                  <a:pt x="1732223" y="368720"/>
                  <a:pt x="1774892" y="500480"/>
                </a:cubicBezTo>
                <a:cubicBezTo>
                  <a:pt x="1883653" y="350524"/>
                  <a:pt x="2027552" y="225457"/>
                  <a:pt x="2196549" y="137826"/>
                </a:cubicBezTo>
                <a:cubicBezTo>
                  <a:pt x="2365129" y="50195"/>
                  <a:pt x="2558596" y="0"/>
                  <a:pt x="2766077" y="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hangingPunct="1"/>
            <a:endParaRPr lang="en-US" kern="1200">
              <a:solidFill>
                <a:srgbClr val="575757"/>
              </a:solidFill>
              <a:latin typeface="Trebuchet MS"/>
            </a:endParaRPr>
          </a:p>
        </p:txBody>
      </p:sp>
    </p:spTree>
    <p:extLst>
      <p:ext uri="{BB962C8B-B14F-4D97-AF65-F5344CB8AC3E}">
        <p14:creationId xmlns:p14="http://schemas.microsoft.com/office/powerpoint/2010/main" val="1515183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4.xml"/><Relationship Id="rId21" Type="http://schemas.openxmlformats.org/officeDocument/2006/relationships/slideLayout" Target="../slideLayouts/slideLayout29.xml"/><Relationship Id="rId42" Type="http://schemas.openxmlformats.org/officeDocument/2006/relationships/slideLayout" Target="../slideLayouts/slideLayout50.xml"/><Relationship Id="rId47" Type="http://schemas.openxmlformats.org/officeDocument/2006/relationships/slideLayout" Target="../slideLayouts/slideLayout55.xml"/><Relationship Id="rId63" Type="http://schemas.openxmlformats.org/officeDocument/2006/relationships/slideLayout" Target="../slideLayouts/slideLayout71.xml"/><Relationship Id="rId68" Type="http://schemas.openxmlformats.org/officeDocument/2006/relationships/theme" Target="../theme/theme2.xml"/><Relationship Id="rId7" Type="http://schemas.openxmlformats.org/officeDocument/2006/relationships/slideLayout" Target="../slideLayouts/slideLayout15.xml"/><Relationship Id="rId71" Type="http://schemas.openxmlformats.org/officeDocument/2006/relationships/oleObject" Target="../embeddings/oleObject1.bin"/><Relationship Id="rId2" Type="http://schemas.openxmlformats.org/officeDocument/2006/relationships/slideLayout" Target="../slideLayouts/slideLayout10.xml"/><Relationship Id="rId16" Type="http://schemas.openxmlformats.org/officeDocument/2006/relationships/slideLayout" Target="../slideLayouts/slideLayout24.xml"/><Relationship Id="rId29" Type="http://schemas.openxmlformats.org/officeDocument/2006/relationships/slideLayout" Target="../slideLayouts/slideLayout37.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slideLayout" Target="../slideLayouts/slideLayout45.xml"/><Relationship Id="rId40" Type="http://schemas.openxmlformats.org/officeDocument/2006/relationships/slideLayout" Target="../slideLayouts/slideLayout48.xml"/><Relationship Id="rId45" Type="http://schemas.openxmlformats.org/officeDocument/2006/relationships/slideLayout" Target="../slideLayouts/slideLayout53.xml"/><Relationship Id="rId53" Type="http://schemas.openxmlformats.org/officeDocument/2006/relationships/slideLayout" Target="../slideLayouts/slideLayout61.xml"/><Relationship Id="rId58" Type="http://schemas.openxmlformats.org/officeDocument/2006/relationships/slideLayout" Target="../slideLayouts/slideLayout66.xml"/><Relationship Id="rId66" Type="http://schemas.openxmlformats.org/officeDocument/2006/relationships/slideLayout" Target="../slideLayouts/slideLayout74.xml"/><Relationship Id="rId5" Type="http://schemas.openxmlformats.org/officeDocument/2006/relationships/slideLayout" Target="../slideLayouts/slideLayout13.xml"/><Relationship Id="rId61" Type="http://schemas.openxmlformats.org/officeDocument/2006/relationships/slideLayout" Target="../slideLayouts/slideLayout69.xml"/><Relationship Id="rId19" Type="http://schemas.openxmlformats.org/officeDocument/2006/relationships/slideLayout" Target="../slideLayouts/slideLayout2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43" Type="http://schemas.openxmlformats.org/officeDocument/2006/relationships/slideLayout" Target="../slideLayouts/slideLayout51.xml"/><Relationship Id="rId48" Type="http://schemas.openxmlformats.org/officeDocument/2006/relationships/slideLayout" Target="../slideLayouts/slideLayout56.xml"/><Relationship Id="rId56" Type="http://schemas.openxmlformats.org/officeDocument/2006/relationships/slideLayout" Target="../slideLayouts/slideLayout64.xml"/><Relationship Id="rId64" Type="http://schemas.openxmlformats.org/officeDocument/2006/relationships/slideLayout" Target="../slideLayouts/slideLayout72.xml"/><Relationship Id="rId69" Type="http://schemas.openxmlformats.org/officeDocument/2006/relationships/vmlDrawing" Target="../drawings/vmlDrawing1.vml"/><Relationship Id="rId8" Type="http://schemas.openxmlformats.org/officeDocument/2006/relationships/slideLayout" Target="../slideLayouts/slideLayout16.xml"/><Relationship Id="rId51" Type="http://schemas.openxmlformats.org/officeDocument/2006/relationships/slideLayout" Target="../slideLayouts/slideLayout59.xml"/><Relationship Id="rId72" Type="http://schemas.openxmlformats.org/officeDocument/2006/relationships/image" Target="../media/image2.emf"/><Relationship Id="rId3" Type="http://schemas.openxmlformats.org/officeDocument/2006/relationships/slideLayout" Target="../slideLayouts/slideLayout11.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slideLayout" Target="../slideLayouts/slideLayout46.xml"/><Relationship Id="rId46" Type="http://schemas.openxmlformats.org/officeDocument/2006/relationships/slideLayout" Target="../slideLayouts/slideLayout54.xml"/><Relationship Id="rId59" Type="http://schemas.openxmlformats.org/officeDocument/2006/relationships/slideLayout" Target="../slideLayouts/slideLayout67.xml"/><Relationship Id="rId67" Type="http://schemas.openxmlformats.org/officeDocument/2006/relationships/slideLayout" Target="../slideLayouts/slideLayout75.xml"/><Relationship Id="rId20" Type="http://schemas.openxmlformats.org/officeDocument/2006/relationships/slideLayout" Target="../slideLayouts/slideLayout28.xml"/><Relationship Id="rId41" Type="http://schemas.openxmlformats.org/officeDocument/2006/relationships/slideLayout" Target="../slideLayouts/slideLayout49.xml"/><Relationship Id="rId54" Type="http://schemas.openxmlformats.org/officeDocument/2006/relationships/slideLayout" Target="../slideLayouts/slideLayout62.xml"/><Relationship Id="rId62" Type="http://schemas.openxmlformats.org/officeDocument/2006/relationships/slideLayout" Target="../slideLayouts/slideLayout70.xml"/><Relationship Id="rId70" Type="http://schemas.openxmlformats.org/officeDocument/2006/relationships/tags" Target="../tags/tag1.xml"/><Relationship Id="rId1" Type="http://schemas.openxmlformats.org/officeDocument/2006/relationships/slideLayout" Target="../slideLayouts/slideLayout9.xml"/><Relationship Id="rId6" Type="http://schemas.openxmlformats.org/officeDocument/2006/relationships/slideLayout" Target="../slideLayouts/slideLayout14.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49" Type="http://schemas.openxmlformats.org/officeDocument/2006/relationships/slideLayout" Target="../slideLayouts/slideLayout57.xml"/><Relationship Id="rId57" Type="http://schemas.openxmlformats.org/officeDocument/2006/relationships/slideLayout" Target="../slideLayouts/slideLayout65.xml"/><Relationship Id="rId10" Type="http://schemas.openxmlformats.org/officeDocument/2006/relationships/slideLayout" Target="../slideLayouts/slideLayout18.xml"/><Relationship Id="rId31" Type="http://schemas.openxmlformats.org/officeDocument/2006/relationships/slideLayout" Target="../slideLayouts/slideLayout39.xml"/><Relationship Id="rId44" Type="http://schemas.openxmlformats.org/officeDocument/2006/relationships/slideLayout" Target="../slideLayouts/slideLayout52.xml"/><Relationship Id="rId52" Type="http://schemas.openxmlformats.org/officeDocument/2006/relationships/slideLayout" Target="../slideLayouts/slideLayout60.xml"/><Relationship Id="rId60" Type="http://schemas.openxmlformats.org/officeDocument/2006/relationships/slideLayout" Target="../slideLayouts/slideLayout68.xml"/><Relationship Id="rId65" Type="http://schemas.openxmlformats.org/officeDocument/2006/relationships/slideLayout" Target="../slideLayouts/slideLayout73.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9" Type="http://schemas.openxmlformats.org/officeDocument/2006/relationships/slideLayout" Target="../slideLayouts/slideLayout47.xml"/><Relationship Id="rId34" Type="http://schemas.openxmlformats.org/officeDocument/2006/relationships/slideLayout" Target="../slideLayouts/slideLayout42.xml"/><Relationship Id="rId50" Type="http://schemas.openxmlformats.org/officeDocument/2006/relationships/slideLayout" Target="../slideLayouts/slideLayout58.xml"/><Relationship Id="rId55"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2DC"/>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8600" y="228600"/>
            <a:ext cx="8686800" cy="1066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r>
              <a:rPr dirty="0"/>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6296661" y="6221731"/>
            <a:ext cx="256539" cy="269239"/>
          </a:xfrm>
          <a:prstGeom prst="rect">
            <a:avLst/>
          </a:prstGeom>
          <a:ln w="12700">
            <a:miter lim="400000"/>
          </a:ln>
        </p:spPr>
        <p:txBody>
          <a:bodyPr wrap="none" lIns="45718" tIns="45718" rIns="45718" bIns="45718" anchor="ctr">
            <a:spAutoFit/>
          </a:bodyPr>
          <a:lstStyle>
            <a:lvl1pPr algn="r">
              <a:defRPr sz="1200">
                <a:latin typeface="Palatino Linotype"/>
                <a:ea typeface="Palatino Linotype"/>
                <a:cs typeface="Palatino Linotype"/>
                <a:sym typeface="Palatino Linotype"/>
              </a:defRPr>
            </a:lvl1pPr>
          </a:lstStyle>
          <a:p>
            <a:fld id="{86CB4B4D-7CA3-9044-876B-883B54F8677D}" type="slidenum">
              <a:t>‹#›</a:t>
            </a:fld>
            <a:endParaRPr/>
          </a:p>
        </p:txBody>
      </p:sp>
      <p:pic>
        <p:nvPicPr>
          <p:cNvPr id="5" name="Picture 4" descr="Picture 4"/>
          <p:cNvPicPr>
            <a:picLocks noChangeAspect="1"/>
          </p:cNvPicPr>
          <p:nvPr userDrawn="1"/>
        </p:nvPicPr>
        <p:blipFill>
          <a:blip r:embed="rId10"/>
          <a:stretch>
            <a:fillRect/>
          </a:stretch>
        </p:blipFill>
        <p:spPr>
          <a:xfrm>
            <a:off x="8198381" y="5410201"/>
            <a:ext cx="712958" cy="12192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725" r:id="rId8"/>
  </p:sldLayoutIdLst>
  <p:transition spd="med"/>
  <p:txStyles>
    <p:titleStyle>
      <a:lvl1pPr marL="0" marR="0" indent="0" algn="ctr" defTabSz="914400" rtl="0" latinLnBrk="0">
        <a:lnSpc>
          <a:spcPts val="5800"/>
        </a:lnSpc>
        <a:spcBef>
          <a:spcPts val="0"/>
        </a:spcBef>
        <a:spcAft>
          <a:spcPts val="0"/>
        </a:spcAft>
        <a:buClrTx/>
        <a:buSzTx/>
        <a:buFontTx/>
        <a:buNone/>
        <a:tabLst/>
        <a:defRPr sz="5500" b="0" i="0" u="none" strike="noStrike" cap="none" spc="0" baseline="0">
          <a:ln>
            <a:noFill/>
          </a:ln>
          <a:solidFill>
            <a:srgbClr val="67281D"/>
          </a:solidFill>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9pPr>
    </p:titleStyle>
    <p:bodyStyle>
      <a:lvl1pPr marL="342900" marR="0" indent="-342900" algn="l" defTabSz="914400" rtl="0" latinLnBrk="0">
        <a:lnSpc>
          <a:spcPct val="100000"/>
        </a:lnSpc>
        <a:spcBef>
          <a:spcPts val="900"/>
        </a:spcBef>
        <a:spcAft>
          <a:spcPts val="0"/>
        </a:spcAft>
        <a:buClrTx/>
        <a:buSzPct val="100000"/>
        <a:buFont typeface="Arial"/>
        <a:buChar char="•"/>
        <a:tabLst/>
        <a:defRPr sz="4500" b="0" i="0" u="none" strike="noStrike" cap="none" spc="0" baseline="0">
          <a:ln>
            <a:noFill/>
          </a:ln>
          <a:solidFill>
            <a:srgbClr val="7D0000"/>
          </a:solidFill>
          <a:uFillTx/>
          <a:latin typeface="Palatino"/>
          <a:ea typeface="Century Gothic"/>
          <a:cs typeface="Palatino"/>
          <a:sym typeface="Century Gothic"/>
        </a:defRPr>
      </a:lvl1pPr>
      <a:lvl2pPr marL="774700" marR="0" indent="-317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Palatino"/>
          <a:ea typeface="Century Gothic"/>
          <a:cs typeface="Palatino"/>
          <a:sym typeface="Century Gothic"/>
        </a:defRPr>
      </a:lvl2pPr>
      <a:lvl3pPr marL="1200150" marR="0" indent="-285750" algn="l" defTabSz="914400" rtl="0" latinLnBrk="0">
        <a:lnSpc>
          <a:spcPct val="100000"/>
        </a:lnSpc>
        <a:spcBef>
          <a:spcPts val="900"/>
        </a:spcBef>
        <a:spcAft>
          <a:spcPts val="0"/>
        </a:spcAft>
        <a:buClrTx/>
        <a:buSzPct val="100000"/>
        <a:buFont typeface="Arial"/>
        <a:buChar char="•"/>
        <a:tabLst/>
        <a:defRPr sz="3600" b="0" i="0" u="none" strike="noStrike" cap="none" spc="0" baseline="0">
          <a:ln>
            <a:noFill/>
          </a:ln>
          <a:solidFill>
            <a:srgbClr val="7D0000"/>
          </a:solidFill>
          <a:uFillTx/>
          <a:latin typeface="Palatino"/>
          <a:ea typeface="Century Gothic"/>
          <a:cs typeface="Palatino"/>
          <a:sym typeface="Century Gothic"/>
        </a:defRPr>
      </a:lvl3pPr>
      <a:lvl4pPr marL="1698170" marR="0" indent="-326570" algn="l" defTabSz="914400" rtl="0" latinLnBrk="0">
        <a:lnSpc>
          <a:spcPct val="100000"/>
        </a:lnSpc>
        <a:spcBef>
          <a:spcPts val="9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4pPr>
      <a:lvl5pPr marL="2209800" marR="0" indent="-381000" algn="l" defTabSz="914400" rtl="0" latinLnBrk="0">
        <a:lnSpc>
          <a:spcPct val="100000"/>
        </a:lnSpc>
        <a:spcBef>
          <a:spcPts val="900"/>
        </a:spcBef>
        <a:spcAft>
          <a:spcPts val="0"/>
        </a:spcAft>
        <a:buClrTx/>
        <a:buSzPct val="100000"/>
        <a:buFont typeface="Arial"/>
        <a:buChar char="•"/>
        <a:tabLst/>
        <a:defRPr sz="3000" b="0" i="0" u="none" strike="noStrike" cap="none" spc="0" baseline="0">
          <a:ln>
            <a:noFill/>
          </a:ln>
          <a:solidFill>
            <a:srgbClr val="7D0000"/>
          </a:solidFill>
          <a:uFillTx/>
          <a:latin typeface="Palatino"/>
          <a:ea typeface="Century Gothic"/>
          <a:cs typeface="Palatino"/>
          <a:sym typeface="Century Gothic"/>
        </a:defRPr>
      </a:lvl5pPr>
      <a:lvl6pPr marL="2857500" marR="0" indent="-571500" algn="l" defTabSz="914400" rtl="0" latinLnBrk="0">
        <a:lnSpc>
          <a:spcPct val="100000"/>
        </a:lnSpc>
        <a:spcBef>
          <a:spcPts val="900"/>
        </a:spcBef>
        <a:spcAft>
          <a:spcPts val="0"/>
        </a:spcAft>
        <a:buClrTx/>
        <a:buSzPct val="100000"/>
        <a:buFont typeface="Arial"/>
        <a:buChar char="o"/>
        <a:tabLst/>
        <a:defRPr sz="4000" b="0" i="0" u="none" strike="noStrike" cap="none" spc="0" baseline="0">
          <a:ln>
            <a:noFill/>
          </a:ln>
          <a:solidFill>
            <a:srgbClr val="7D0000"/>
          </a:solidFill>
          <a:uFillTx/>
          <a:latin typeface="Century Gothic"/>
          <a:ea typeface="Century Gothic"/>
          <a:cs typeface="Century Gothic"/>
          <a:sym typeface="Century Gothic"/>
        </a:defRPr>
      </a:lvl6pPr>
      <a:lvl7pPr marL="3314700" marR="0" indent="-571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Century Gothic"/>
          <a:ea typeface="Century Gothic"/>
          <a:cs typeface="Century Gothic"/>
          <a:sym typeface="Century Gothic"/>
        </a:defRPr>
      </a:lvl7pPr>
      <a:lvl8pPr marL="3771900" marR="0" indent="-571500" algn="l" defTabSz="914400" rtl="0" latinLnBrk="0">
        <a:lnSpc>
          <a:spcPct val="100000"/>
        </a:lnSpc>
        <a:spcBef>
          <a:spcPts val="900"/>
        </a:spcBef>
        <a:spcAft>
          <a:spcPts val="0"/>
        </a:spcAft>
        <a:buClrTx/>
        <a:buSzPct val="100000"/>
        <a:buFont typeface="Arial"/>
        <a:buChar char="o"/>
        <a:tabLst/>
        <a:defRPr sz="4000" b="0" i="0" u="none" strike="noStrike" cap="none" spc="0" baseline="0">
          <a:ln>
            <a:noFill/>
          </a:ln>
          <a:solidFill>
            <a:srgbClr val="7D0000"/>
          </a:solidFill>
          <a:uFillTx/>
          <a:latin typeface="Century Gothic"/>
          <a:ea typeface="Century Gothic"/>
          <a:cs typeface="Century Gothic"/>
          <a:sym typeface="Century Gothic"/>
        </a:defRPr>
      </a:lvl8pPr>
      <a:lvl9pPr marL="4229100" marR="0" indent="-571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Palatino Linotyp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0"/>
            </p:custDataLst>
            <p:extLst>
              <p:ext uri="{D42A27DB-BD31-4B8C-83A1-F6EECF244321}">
                <p14:modId xmlns:p14="http://schemas.microsoft.com/office/powerpoint/2010/main" val="1194141760"/>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6176" name="think-cell Slide" r:id="rId71" imgW="270" imgH="270" progId="TCLayout.ActiveDocument.1">
                  <p:embed/>
                </p:oleObj>
              </mc:Choice>
              <mc:Fallback>
                <p:oleObj name="think-cell Slide" r:id="rId71" imgW="270" imgH="270" progId="TCLayout.ActiveDocument.1">
                  <p:embed/>
                  <p:pic>
                    <p:nvPicPr>
                      <p:cNvPr id="0" name=""/>
                      <p:cNvPicPr/>
                      <p:nvPr/>
                    </p:nvPicPr>
                    <p:blipFill>
                      <a:blip r:embed="rId72"/>
                      <a:stretch>
                        <a:fillRect/>
                      </a:stretch>
                    </p:blipFill>
                    <p:spPr>
                      <a:xfrm>
                        <a:off x="1192" y="1589"/>
                        <a:ext cx="1190" cy="1587"/>
                      </a:xfrm>
                      <a:prstGeom prst="rect">
                        <a:avLst/>
                      </a:prstGeom>
                    </p:spPr>
                  </p:pic>
                </p:oleObj>
              </mc:Fallback>
            </mc:AlternateContent>
          </a:graphicData>
        </a:graphic>
      </p:graphicFrame>
      <p:sp>
        <p:nvSpPr>
          <p:cNvPr id="11" name="Date Placeholder 3"/>
          <p:cNvSpPr>
            <a:spLocks noGrp="1"/>
          </p:cNvSpPr>
          <p:nvPr>
            <p:ph type="dt" sz="half" idx="2"/>
          </p:nvPr>
        </p:nvSpPr>
        <p:spPr>
          <a:xfrm>
            <a:off x="7258051" y="6405036"/>
            <a:ext cx="1111538"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pPr hangingPunct="1"/>
            <a:endParaRPr lang="en-US" kern="1200" dirty="0">
              <a:solidFill>
                <a:prstClr val="white">
                  <a:lumMod val="50000"/>
                </a:prstClr>
              </a:solidFill>
              <a:latin typeface="Trebuchet MS"/>
            </a:endParaRPr>
          </a:p>
        </p:txBody>
      </p:sp>
      <p:sp>
        <p:nvSpPr>
          <p:cNvPr id="12" name="TextBox 11"/>
          <p:cNvSpPr txBox="1"/>
          <p:nvPr userDrawn="1"/>
        </p:nvSpPr>
        <p:spPr>
          <a:xfrm>
            <a:off x="8375904" y="6405036"/>
            <a:ext cx="285750" cy="153888"/>
          </a:xfrm>
          <a:prstGeom prst="rect">
            <a:avLst/>
          </a:prstGeom>
          <a:noFill/>
        </p:spPr>
        <p:txBody>
          <a:bodyPr wrap="square" lIns="0" tIns="0" rIns="0" bIns="0" rtlCol="0" anchor="b">
            <a:spAutoFit/>
          </a:bodyPr>
          <a:lstStyle/>
          <a:p>
            <a:pPr algn="r" hangingPunct="1">
              <a:defRPr/>
            </a:pPr>
            <a:fld id="{DFCF27A5-1A5B-48D3-A060-2758FFBB1ADD}" type="slidenum">
              <a:rPr lang="en-US" sz="1000" kern="1200" smtClean="0">
                <a:solidFill>
                  <a:prstClr val="white">
                    <a:lumMod val="50000"/>
                  </a:prstClr>
                </a:solidFill>
                <a:latin typeface="Trebuchet MS"/>
                <a:sym typeface="Trebuchet MS" panose="020B0603020202020204" pitchFamily="34" charset="0"/>
              </a:rPr>
              <a:pPr algn="r" hangingPunct="1">
                <a:defRPr/>
              </a:pPr>
              <a:t>‹#›</a:t>
            </a:fld>
            <a:endParaRPr lang="en-US" sz="1000" kern="1200" dirty="0">
              <a:solidFill>
                <a:prstClr val="white">
                  <a:lumMod val="50000"/>
                </a:prstClr>
              </a:solidFill>
              <a:latin typeface="Trebuchet MS"/>
              <a:sym typeface="Trebuchet MS" panose="020B0603020202020204" pitchFamily="34" charset="0"/>
            </a:endParaRPr>
          </a:p>
        </p:txBody>
      </p:sp>
      <p:sp>
        <p:nvSpPr>
          <p:cNvPr id="9" name="Title Placeholder 1"/>
          <p:cNvSpPr>
            <a:spLocks noGrp="1"/>
          </p:cNvSpPr>
          <p:nvPr>
            <p:ph type="title"/>
          </p:nvPr>
        </p:nvSpPr>
        <p:spPr>
          <a:xfrm>
            <a:off x="472500" y="622801"/>
            <a:ext cx="8200013" cy="338554"/>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472500" y="1825625"/>
            <a:ext cx="8200013"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83533636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 id="2147483720" r:id="rId63"/>
    <p:sldLayoutId id="2147483721" r:id="rId64"/>
    <p:sldLayoutId id="2147483722" r:id="rId65"/>
    <p:sldLayoutId id="2147483723" r:id="rId66"/>
    <p:sldLayoutId id="2147483724" r:id="rId67"/>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userDrawn="1">
          <p15:clr>
            <a:srgbClr val="F26B43"/>
          </p15:clr>
        </p15:guide>
        <p15:guide id="2" pos="396" userDrawn="1">
          <p15:clr>
            <a:srgbClr val="F26B43"/>
          </p15:clr>
        </p15:guide>
        <p15:guide id="3" pos="7284" userDrawn="1">
          <p15:clr>
            <a:srgbClr val="F26B43"/>
          </p15:clr>
        </p15:guide>
        <p15:guide id="4" orient="horz" pos="38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lowryhillneighborhoo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ubtitle 2"/>
          <p:cNvSpPr txBox="1">
            <a:spLocks noGrp="1"/>
          </p:cNvSpPr>
          <p:nvPr>
            <p:ph type="subTitle" sz="half" idx="1"/>
          </p:nvPr>
        </p:nvSpPr>
        <p:spPr>
          <a:xfrm>
            <a:off x="1600200" y="4191000"/>
            <a:ext cx="6477000" cy="2362200"/>
          </a:xfrm>
          <a:prstGeom prst="rect">
            <a:avLst/>
          </a:prstGeom>
        </p:spPr>
        <p:txBody>
          <a:bodyPr/>
          <a:lstStyle/>
          <a:p>
            <a:pPr>
              <a:spcBef>
                <a:spcPts val="1200"/>
              </a:spcBef>
              <a:defRPr sz="5000">
                <a:solidFill>
                  <a:srgbClr val="7D0000"/>
                </a:solidFill>
                <a:latin typeface="Palatino Linotype"/>
                <a:ea typeface="Palatino Linotype"/>
                <a:cs typeface="Palatino Linotype"/>
                <a:sym typeface="Palatino Linotype"/>
              </a:defRPr>
            </a:pPr>
            <a:r>
              <a:rPr dirty="0"/>
              <a:t>20</a:t>
            </a:r>
            <a:r>
              <a:rPr lang="en-US" dirty="0"/>
              <a:t>21</a:t>
            </a:r>
            <a:r>
              <a:rPr dirty="0"/>
              <a:t> Annual Meeting</a:t>
            </a:r>
          </a:p>
          <a:p>
            <a:pPr>
              <a:spcBef>
                <a:spcPts val="1200"/>
              </a:spcBef>
              <a:defRPr sz="5000">
                <a:solidFill>
                  <a:srgbClr val="7D0000"/>
                </a:solidFill>
                <a:latin typeface="Palatino Linotype"/>
                <a:ea typeface="Palatino Linotype"/>
                <a:cs typeface="Palatino Linotype"/>
                <a:sym typeface="Palatino Linotype"/>
              </a:defRPr>
            </a:pPr>
            <a:r>
              <a:rPr dirty="0"/>
              <a:t>May </a:t>
            </a:r>
            <a:r>
              <a:rPr lang="en-US" dirty="0"/>
              <a:t>20</a:t>
            </a:r>
            <a:r>
              <a:rPr dirty="0"/>
              <a:t>, 20</a:t>
            </a:r>
            <a:r>
              <a:rPr lang="en-US" dirty="0"/>
              <a:t>21</a:t>
            </a:r>
            <a:endParaRPr dirty="0"/>
          </a:p>
        </p:txBody>
      </p:sp>
      <p:pic>
        <p:nvPicPr>
          <p:cNvPr id="96" name="Picture 8" descr="Picture 8"/>
          <p:cNvPicPr>
            <a:picLocks noChangeAspect="1"/>
          </p:cNvPicPr>
          <p:nvPr/>
        </p:nvPicPr>
        <p:blipFill>
          <a:blip r:embed="rId2"/>
          <a:stretch>
            <a:fillRect/>
          </a:stretch>
        </p:blipFill>
        <p:spPr>
          <a:xfrm>
            <a:off x="3626706" y="381000"/>
            <a:ext cx="2227995" cy="3810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itle 1"/>
          <p:cNvSpPr txBox="1">
            <a:spLocks noGrp="1"/>
          </p:cNvSpPr>
          <p:nvPr>
            <p:ph type="title"/>
          </p:nvPr>
        </p:nvSpPr>
        <p:spPr>
          <a:prstGeom prst="rect">
            <a:avLst/>
          </a:prstGeom>
        </p:spPr>
        <p:txBody>
          <a:bodyPr>
            <a:normAutofit/>
          </a:bodyPr>
          <a:lstStyle/>
          <a:p>
            <a:r>
              <a:rPr dirty="0"/>
              <a:t>Wh</a:t>
            </a:r>
            <a:r>
              <a:rPr lang="en-US" dirty="0"/>
              <a:t>o</a:t>
            </a:r>
            <a:r>
              <a:rPr dirty="0"/>
              <a:t> is LHNA?</a:t>
            </a:r>
          </a:p>
        </p:txBody>
      </p:sp>
      <p:sp>
        <p:nvSpPr>
          <p:cNvPr id="138" name="Content Placeholder 2"/>
          <p:cNvSpPr txBox="1">
            <a:spLocks noGrp="1"/>
          </p:cNvSpPr>
          <p:nvPr>
            <p:ph type="body" idx="1"/>
          </p:nvPr>
        </p:nvSpPr>
        <p:spPr>
          <a:prstGeom prst="rect">
            <a:avLst/>
          </a:prstGeom>
        </p:spPr>
        <p:txBody>
          <a:bodyPr>
            <a:normAutofit/>
          </a:bodyPr>
          <a:lstStyle/>
          <a:p>
            <a:pPr lvl="0"/>
            <a:r>
              <a:rPr lang="en-US" sz="4500" b="0" dirty="0"/>
              <a:t>Board of Directors</a:t>
            </a:r>
          </a:p>
          <a:p>
            <a:pPr lvl="1"/>
            <a:r>
              <a:rPr lang="en-US" dirty="0"/>
              <a:t>15 members</a:t>
            </a:r>
          </a:p>
          <a:p>
            <a:pPr lvl="1"/>
            <a:r>
              <a:rPr lang="en-US" dirty="0"/>
              <a:t>All volunteers</a:t>
            </a:r>
          </a:p>
          <a:p>
            <a:pPr lvl="1"/>
            <a:r>
              <a:rPr lang="en-US" dirty="0"/>
              <a:t>Elected by residents</a:t>
            </a:r>
          </a:p>
        </p:txBody>
      </p:sp>
      <p:pic>
        <p:nvPicPr>
          <p:cNvPr id="5"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6"/>
          <p:cNvSpPr txBox="1">
            <a:spLocks noGrp="1"/>
          </p:cNvSpPr>
          <p:nvPr>
            <p:ph type="title"/>
          </p:nvPr>
        </p:nvSpPr>
        <p:spPr>
          <a:prstGeom prst="rect">
            <a:avLst/>
          </a:prstGeom>
        </p:spPr>
        <p:txBody>
          <a:bodyPr>
            <a:normAutofit/>
          </a:bodyPr>
          <a:lstStyle/>
          <a:p>
            <a:pPr marL="0" indent="0">
              <a:buNone/>
            </a:pPr>
            <a:r>
              <a:rPr dirty="0"/>
              <a:t>Current Board</a:t>
            </a:r>
            <a:endParaRPr lang="en-US" dirty="0"/>
          </a:p>
        </p:txBody>
      </p:sp>
      <p:sp>
        <p:nvSpPr>
          <p:cNvPr id="2" name="Text Placeholder 1"/>
          <p:cNvSpPr>
            <a:spLocks noGrp="1"/>
          </p:cNvSpPr>
          <p:nvPr>
            <p:ph type="body" sz="half" idx="1"/>
          </p:nvPr>
        </p:nvSpPr>
        <p:spPr>
          <a:xfrm>
            <a:off x="532537" y="1487815"/>
            <a:ext cx="8011698" cy="1658031"/>
          </a:xfrm>
        </p:spPr>
        <p:txBody>
          <a:bodyPr>
            <a:noAutofit/>
          </a:bodyPr>
          <a:lstStyle/>
          <a:p>
            <a:pPr marL="0" lvl="0" indent="0">
              <a:buNone/>
            </a:pPr>
            <a:r>
              <a:rPr lang="en-US" sz="2200" b="1" dirty="0"/>
              <a:t>Executive Committee</a:t>
            </a:r>
          </a:p>
          <a:p>
            <a:pPr lvl="0"/>
            <a:r>
              <a:rPr lang="en-US" sz="2200" dirty="0"/>
              <a:t>Jennifer Breitinger, President</a:t>
            </a:r>
          </a:p>
          <a:p>
            <a:r>
              <a:rPr lang="en-US" sz="2200" dirty="0"/>
              <a:t>Robert </a:t>
            </a:r>
            <a:r>
              <a:rPr lang="en-US" sz="2200" dirty="0" err="1"/>
              <a:t>Hinck</a:t>
            </a:r>
            <a:r>
              <a:rPr lang="en-US" sz="2200" dirty="0"/>
              <a:t>, Vice President</a:t>
            </a:r>
          </a:p>
          <a:p>
            <a:r>
              <a:rPr lang="en-US" sz="2200" dirty="0"/>
              <a:t>Toni </a:t>
            </a:r>
            <a:r>
              <a:rPr lang="en-US" sz="2200" dirty="0" err="1"/>
              <a:t>D’Eramo</a:t>
            </a:r>
            <a:r>
              <a:rPr lang="en-US" sz="2200" dirty="0"/>
              <a:t>, Treasurer</a:t>
            </a:r>
          </a:p>
          <a:p>
            <a:r>
              <a:rPr lang="en-US" sz="2200" dirty="0"/>
              <a:t>Chas </a:t>
            </a:r>
            <a:r>
              <a:rPr lang="en-US" sz="2200" dirty="0" err="1"/>
              <a:t>Scheiderer</a:t>
            </a:r>
            <a:r>
              <a:rPr lang="en-US" sz="2200" dirty="0"/>
              <a:t>, Secretary</a:t>
            </a:r>
          </a:p>
        </p:txBody>
      </p:sp>
      <p:sp>
        <p:nvSpPr>
          <p:cNvPr id="9" name="Text Placeholder 1"/>
          <p:cNvSpPr txBox="1">
            <a:spLocks/>
          </p:cNvSpPr>
          <p:nvPr/>
        </p:nvSpPr>
        <p:spPr>
          <a:xfrm>
            <a:off x="4310605" y="4443454"/>
            <a:ext cx="4041651" cy="205062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lnSpcReduction="10000"/>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2pPr>
            <a:lvl3pPr marL="1143000" marR="0" indent="-2286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3pPr>
            <a:lvl4pPr marL="1600200" marR="0" indent="-228600" algn="l" defTabSz="914400" rtl="0" latinLnBrk="0">
              <a:lnSpc>
                <a:spcPct val="100000"/>
              </a:lnSpc>
              <a:spcBef>
                <a:spcPts val="700"/>
              </a:spcBef>
              <a:spcAft>
                <a:spcPts val="0"/>
              </a:spcAft>
              <a:buClrTx/>
              <a:buSzPct val="100000"/>
              <a:buFont typeface="Arial"/>
              <a:buChar char="o"/>
              <a:tabLst/>
              <a:defRPr sz="3200" b="0" i="0" u="none" strike="noStrike" cap="none" spc="0" baseline="0">
                <a:ln>
                  <a:noFill/>
                </a:ln>
                <a:solidFill>
                  <a:srgbClr val="7D0000"/>
                </a:solidFill>
                <a:uFillTx/>
                <a:latin typeface="Palatino"/>
                <a:ea typeface="Century Gothic"/>
                <a:cs typeface="Palatino"/>
                <a:sym typeface="Century Gothic"/>
              </a:defRPr>
            </a:lvl4pPr>
            <a:lvl5pPr marL="2057400" marR="0" indent="-2286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5pPr>
            <a:lvl6pPr marL="2857500" marR="0" indent="-571500" algn="l" defTabSz="914400" rtl="0" latinLnBrk="0">
              <a:lnSpc>
                <a:spcPct val="100000"/>
              </a:lnSpc>
              <a:spcBef>
                <a:spcPts val="900"/>
              </a:spcBef>
              <a:spcAft>
                <a:spcPts val="0"/>
              </a:spcAft>
              <a:buClrTx/>
              <a:buSzPct val="100000"/>
              <a:buFont typeface="Arial"/>
              <a:buChar char="o"/>
              <a:tabLst/>
              <a:defRPr sz="4000" b="0" i="0" u="none" strike="noStrike" cap="none" spc="0" baseline="0">
                <a:ln>
                  <a:noFill/>
                </a:ln>
                <a:solidFill>
                  <a:srgbClr val="7D0000"/>
                </a:solidFill>
                <a:uFillTx/>
                <a:latin typeface="Century Gothic"/>
                <a:ea typeface="Century Gothic"/>
                <a:cs typeface="Century Gothic"/>
                <a:sym typeface="Century Gothic"/>
              </a:defRPr>
            </a:lvl6pPr>
            <a:lvl7pPr marL="3314700" marR="0" indent="-571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Century Gothic"/>
                <a:ea typeface="Century Gothic"/>
                <a:cs typeface="Century Gothic"/>
                <a:sym typeface="Century Gothic"/>
              </a:defRPr>
            </a:lvl7pPr>
            <a:lvl8pPr marL="3771900" marR="0" indent="-571500" algn="l" defTabSz="914400" rtl="0" latinLnBrk="0">
              <a:lnSpc>
                <a:spcPct val="100000"/>
              </a:lnSpc>
              <a:spcBef>
                <a:spcPts val="900"/>
              </a:spcBef>
              <a:spcAft>
                <a:spcPts val="0"/>
              </a:spcAft>
              <a:buClrTx/>
              <a:buSzPct val="100000"/>
              <a:buFont typeface="Arial"/>
              <a:buChar char="o"/>
              <a:tabLst/>
              <a:defRPr sz="4000" b="0" i="0" u="none" strike="noStrike" cap="none" spc="0" baseline="0">
                <a:ln>
                  <a:noFill/>
                </a:ln>
                <a:solidFill>
                  <a:srgbClr val="7D0000"/>
                </a:solidFill>
                <a:uFillTx/>
                <a:latin typeface="Century Gothic"/>
                <a:ea typeface="Century Gothic"/>
                <a:cs typeface="Century Gothic"/>
                <a:sym typeface="Century Gothic"/>
              </a:defRPr>
            </a:lvl8pPr>
            <a:lvl9pPr marL="4229100" marR="0" indent="-571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Century Gothic"/>
                <a:ea typeface="Century Gothic"/>
                <a:cs typeface="Century Gothic"/>
                <a:sym typeface="Century Gothic"/>
              </a:defRPr>
            </a:lvl9pPr>
          </a:lstStyle>
          <a:p>
            <a:r>
              <a:rPr lang="en-US" sz="2200" dirty="0"/>
              <a:t>John </a:t>
            </a:r>
            <a:r>
              <a:rPr lang="en-US" sz="2200" dirty="0" err="1"/>
              <a:t>Lillihei</a:t>
            </a:r>
            <a:endParaRPr lang="en-US" sz="2200" dirty="0"/>
          </a:p>
          <a:p>
            <a:r>
              <a:rPr lang="en-US" sz="2200" dirty="0"/>
              <a:t>George Montague</a:t>
            </a:r>
          </a:p>
          <a:p>
            <a:r>
              <a:rPr lang="en-US" sz="2200" dirty="0"/>
              <a:t>Thomas </a:t>
            </a:r>
            <a:r>
              <a:rPr lang="en-US" sz="2200" dirty="0" err="1"/>
              <a:t>Regnier</a:t>
            </a:r>
            <a:endParaRPr lang="en-US" sz="2200" dirty="0"/>
          </a:p>
          <a:p>
            <a:r>
              <a:rPr lang="en-US" sz="2200" dirty="0"/>
              <a:t>Sue Westerman</a:t>
            </a:r>
          </a:p>
          <a:p>
            <a:r>
              <a:rPr lang="en-US" sz="2200" dirty="0"/>
              <a:t>Craig Wilson</a:t>
            </a:r>
          </a:p>
        </p:txBody>
      </p:sp>
      <p:sp>
        <p:nvSpPr>
          <p:cNvPr id="10" name="Text Placeholder 1"/>
          <p:cNvSpPr txBox="1">
            <a:spLocks/>
          </p:cNvSpPr>
          <p:nvPr/>
        </p:nvSpPr>
        <p:spPr>
          <a:xfrm>
            <a:off x="532537" y="3954304"/>
            <a:ext cx="3778068" cy="257836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2pPr>
            <a:lvl3pPr marL="1143000" marR="0" indent="-2286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3pPr>
            <a:lvl4pPr marL="1600200" marR="0" indent="-228600" algn="l" defTabSz="914400" rtl="0" latinLnBrk="0">
              <a:lnSpc>
                <a:spcPct val="100000"/>
              </a:lnSpc>
              <a:spcBef>
                <a:spcPts val="700"/>
              </a:spcBef>
              <a:spcAft>
                <a:spcPts val="0"/>
              </a:spcAft>
              <a:buClrTx/>
              <a:buSzPct val="100000"/>
              <a:buFont typeface="Arial"/>
              <a:buChar char="o"/>
              <a:tabLst/>
              <a:defRPr sz="3200" b="0" i="0" u="none" strike="noStrike" cap="none" spc="0" baseline="0">
                <a:ln>
                  <a:noFill/>
                </a:ln>
                <a:solidFill>
                  <a:srgbClr val="7D0000"/>
                </a:solidFill>
                <a:uFillTx/>
                <a:latin typeface="Palatino"/>
                <a:ea typeface="Century Gothic"/>
                <a:cs typeface="Palatino"/>
                <a:sym typeface="Century Gothic"/>
              </a:defRPr>
            </a:lvl4pPr>
            <a:lvl5pPr marL="2057400" marR="0" indent="-2286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7D0000"/>
                </a:solidFill>
                <a:uFillTx/>
                <a:latin typeface="Palatino"/>
                <a:ea typeface="Century Gothic"/>
                <a:cs typeface="Palatino"/>
                <a:sym typeface="Century Gothic"/>
              </a:defRPr>
            </a:lvl5pPr>
            <a:lvl6pPr marL="2857500" marR="0" indent="-571500" algn="l" defTabSz="914400" rtl="0" latinLnBrk="0">
              <a:lnSpc>
                <a:spcPct val="100000"/>
              </a:lnSpc>
              <a:spcBef>
                <a:spcPts val="900"/>
              </a:spcBef>
              <a:spcAft>
                <a:spcPts val="0"/>
              </a:spcAft>
              <a:buClrTx/>
              <a:buSzPct val="100000"/>
              <a:buFont typeface="Arial"/>
              <a:buChar char="o"/>
              <a:tabLst/>
              <a:defRPr sz="4000" b="0" i="0" u="none" strike="noStrike" cap="none" spc="0" baseline="0">
                <a:ln>
                  <a:noFill/>
                </a:ln>
                <a:solidFill>
                  <a:srgbClr val="7D0000"/>
                </a:solidFill>
                <a:uFillTx/>
                <a:latin typeface="Century Gothic"/>
                <a:ea typeface="Century Gothic"/>
                <a:cs typeface="Century Gothic"/>
                <a:sym typeface="Century Gothic"/>
              </a:defRPr>
            </a:lvl6pPr>
            <a:lvl7pPr marL="3314700" marR="0" indent="-571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Century Gothic"/>
                <a:ea typeface="Century Gothic"/>
                <a:cs typeface="Century Gothic"/>
                <a:sym typeface="Century Gothic"/>
              </a:defRPr>
            </a:lvl7pPr>
            <a:lvl8pPr marL="3771900" marR="0" indent="-571500" algn="l" defTabSz="914400" rtl="0" latinLnBrk="0">
              <a:lnSpc>
                <a:spcPct val="100000"/>
              </a:lnSpc>
              <a:spcBef>
                <a:spcPts val="900"/>
              </a:spcBef>
              <a:spcAft>
                <a:spcPts val="0"/>
              </a:spcAft>
              <a:buClrTx/>
              <a:buSzPct val="100000"/>
              <a:buFont typeface="Arial"/>
              <a:buChar char="o"/>
              <a:tabLst/>
              <a:defRPr sz="4000" b="0" i="0" u="none" strike="noStrike" cap="none" spc="0" baseline="0">
                <a:ln>
                  <a:noFill/>
                </a:ln>
                <a:solidFill>
                  <a:srgbClr val="7D0000"/>
                </a:solidFill>
                <a:uFillTx/>
                <a:latin typeface="Century Gothic"/>
                <a:ea typeface="Century Gothic"/>
                <a:cs typeface="Century Gothic"/>
                <a:sym typeface="Century Gothic"/>
              </a:defRPr>
            </a:lvl8pPr>
            <a:lvl9pPr marL="4229100" marR="0" indent="-571500" algn="l" defTabSz="914400" rtl="0" latinLnBrk="0">
              <a:lnSpc>
                <a:spcPct val="100000"/>
              </a:lnSpc>
              <a:spcBef>
                <a:spcPts val="900"/>
              </a:spcBef>
              <a:spcAft>
                <a:spcPts val="0"/>
              </a:spcAft>
              <a:buClrTx/>
              <a:buSzPct val="100000"/>
              <a:buFont typeface="Arial"/>
              <a:buChar char="•"/>
              <a:tabLst/>
              <a:defRPr sz="4000" b="0" i="0" u="none" strike="noStrike" cap="none" spc="0" baseline="0">
                <a:ln>
                  <a:noFill/>
                </a:ln>
                <a:solidFill>
                  <a:srgbClr val="7D0000"/>
                </a:solidFill>
                <a:uFillTx/>
                <a:latin typeface="Century Gothic"/>
                <a:ea typeface="Century Gothic"/>
                <a:cs typeface="Century Gothic"/>
                <a:sym typeface="Century Gothic"/>
              </a:defRPr>
            </a:lvl9pPr>
          </a:lstStyle>
          <a:p>
            <a:pPr marL="0" indent="0">
              <a:buNone/>
            </a:pPr>
            <a:r>
              <a:rPr lang="en-US" sz="2200" b="1" dirty="0"/>
              <a:t>Board Members</a:t>
            </a:r>
          </a:p>
          <a:p>
            <a:r>
              <a:rPr lang="en-US" sz="2200" dirty="0"/>
              <a:t>Justin Baylor</a:t>
            </a:r>
          </a:p>
          <a:p>
            <a:r>
              <a:rPr lang="en-US" sz="2200" dirty="0"/>
              <a:t>Vicki Bennett</a:t>
            </a:r>
          </a:p>
          <a:p>
            <a:r>
              <a:rPr lang="en-US" sz="2200" dirty="0"/>
              <a:t>Kathleen </a:t>
            </a:r>
            <a:r>
              <a:rPr lang="en-US" sz="2200" dirty="0" err="1"/>
              <a:t>Bottini</a:t>
            </a:r>
            <a:endParaRPr lang="en-US" sz="2200" dirty="0"/>
          </a:p>
          <a:p>
            <a:r>
              <a:rPr lang="en-US" sz="2200" dirty="0"/>
              <a:t>Fran Davis</a:t>
            </a:r>
          </a:p>
          <a:p>
            <a:r>
              <a:rPr lang="en-US" sz="2200" dirty="0"/>
              <a:t>Janet </a:t>
            </a:r>
            <a:r>
              <a:rPr lang="en-US" sz="2200" dirty="0" err="1"/>
              <a:t>Hallaway</a:t>
            </a:r>
            <a:r>
              <a:rPr lang="en-US" sz="2200" dirty="0"/>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txBox="1">
            <a:spLocks noGrp="1"/>
          </p:cNvSpPr>
          <p:nvPr>
            <p:ph type="title"/>
          </p:nvPr>
        </p:nvSpPr>
        <p:spPr>
          <a:prstGeom prst="rect">
            <a:avLst/>
          </a:prstGeom>
        </p:spPr>
        <p:txBody>
          <a:bodyPr/>
          <a:lstStyle/>
          <a:p>
            <a:r>
              <a:rPr dirty="0"/>
              <a:t>W</a:t>
            </a:r>
            <a:r>
              <a:rPr lang="en-US" dirty="0"/>
              <a:t>hat</a:t>
            </a:r>
            <a:r>
              <a:rPr dirty="0"/>
              <a:t> is LHNA?</a:t>
            </a:r>
          </a:p>
        </p:txBody>
      </p:sp>
      <p:sp>
        <p:nvSpPr>
          <p:cNvPr id="131" name="Content Placeholder 2"/>
          <p:cNvSpPr txBox="1">
            <a:spLocks noGrp="1"/>
          </p:cNvSpPr>
          <p:nvPr>
            <p:ph type="body" idx="1"/>
          </p:nvPr>
        </p:nvSpPr>
        <p:spPr>
          <a:xfrm>
            <a:off x="457200" y="1371599"/>
            <a:ext cx="8229600" cy="3276603"/>
          </a:xfrm>
          <a:prstGeom prst="rect">
            <a:avLst/>
          </a:prstGeom>
        </p:spPr>
        <p:txBody>
          <a:bodyPr>
            <a:normAutofit fontScale="92500" lnSpcReduction="10000"/>
          </a:bodyPr>
          <a:lstStyle/>
          <a:p>
            <a:pPr>
              <a:defRPr b="1"/>
            </a:pPr>
            <a:r>
              <a:rPr dirty="0">
                <a:solidFill>
                  <a:srgbClr val="67281D"/>
                </a:solidFill>
              </a:rPr>
              <a:t>N</a:t>
            </a:r>
            <a:r>
              <a:rPr sz="3800" dirty="0">
                <a:solidFill>
                  <a:srgbClr val="67281D"/>
                </a:solidFill>
              </a:rPr>
              <a:t>eighborhood</a:t>
            </a:r>
            <a:r>
              <a:rPr sz="3800" dirty="0"/>
              <a:t> organization</a:t>
            </a:r>
          </a:p>
          <a:p>
            <a:pPr marL="742950" lvl="1" indent="-285750">
              <a:spcBef>
                <a:spcPts val="800"/>
              </a:spcBef>
              <a:defRPr sz="3600"/>
            </a:pPr>
            <a:r>
              <a:rPr dirty="0"/>
              <a:t> </a:t>
            </a:r>
            <a:r>
              <a:rPr lang="en-US" dirty="0"/>
              <a:t>”</a:t>
            </a:r>
            <a:r>
              <a:rPr lang="en-US" b="1" u="sng" dirty="0"/>
              <a:t>L</a:t>
            </a:r>
            <a:r>
              <a:rPr lang="en-US" dirty="0"/>
              <a:t>owry </a:t>
            </a:r>
            <a:r>
              <a:rPr lang="en-US" b="1" u="sng" dirty="0"/>
              <a:t>H</a:t>
            </a:r>
            <a:r>
              <a:rPr lang="en-US" dirty="0"/>
              <a:t>ill </a:t>
            </a:r>
            <a:r>
              <a:rPr lang="en-US" b="1" u="sng" dirty="0"/>
              <a:t>N</a:t>
            </a:r>
            <a:r>
              <a:rPr lang="en-US" dirty="0"/>
              <a:t>eighborhood </a:t>
            </a:r>
            <a:r>
              <a:rPr lang="en-US" b="1" u="sng" dirty="0"/>
              <a:t>A</a:t>
            </a:r>
            <a:r>
              <a:rPr lang="en-US" dirty="0"/>
              <a:t>ssociation” </a:t>
            </a:r>
            <a:r>
              <a:rPr dirty="0"/>
              <a:t>501(c)3</a:t>
            </a:r>
            <a:r>
              <a:rPr lang="en-US" dirty="0"/>
              <a:t> nonprofit</a:t>
            </a:r>
            <a:endParaRPr dirty="0"/>
          </a:p>
          <a:p>
            <a:pPr marL="742950" lvl="1" indent="-285750">
              <a:spcBef>
                <a:spcPts val="800"/>
              </a:spcBef>
              <a:defRPr sz="3600"/>
            </a:pPr>
            <a:r>
              <a:rPr dirty="0"/>
              <a:t>Dedicated to addressing issues affecting Lowry Hill residents and businesses </a:t>
            </a:r>
          </a:p>
        </p:txBody>
      </p:sp>
      <p:pic>
        <p:nvPicPr>
          <p:cNvPr id="5"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itle 1"/>
          <p:cNvSpPr txBox="1">
            <a:spLocks noGrp="1"/>
          </p:cNvSpPr>
          <p:nvPr>
            <p:ph type="title"/>
          </p:nvPr>
        </p:nvSpPr>
        <p:spPr>
          <a:xfrm>
            <a:off x="228600" y="228600"/>
            <a:ext cx="8686800" cy="914400"/>
          </a:xfrm>
          <a:prstGeom prst="rect">
            <a:avLst/>
          </a:prstGeom>
        </p:spPr>
        <p:txBody>
          <a:bodyPr/>
          <a:lstStyle/>
          <a:p>
            <a:r>
              <a:rPr dirty="0"/>
              <a:t>Wh</a:t>
            </a:r>
            <a:r>
              <a:rPr lang="en-US" dirty="0"/>
              <a:t>y</a:t>
            </a:r>
            <a:r>
              <a:rPr dirty="0"/>
              <a:t> LHNA?</a:t>
            </a:r>
          </a:p>
        </p:txBody>
      </p:sp>
      <p:sp>
        <p:nvSpPr>
          <p:cNvPr id="135" name="Content Placeholder 2"/>
          <p:cNvSpPr txBox="1">
            <a:spLocks noGrp="1"/>
          </p:cNvSpPr>
          <p:nvPr>
            <p:ph type="body" idx="1"/>
          </p:nvPr>
        </p:nvSpPr>
        <p:spPr>
          <a:xfrm>
            <a:off x="762000" y="1371600"/>
            <a:ext cx="7924800" cy="5105400"/>
          </a:xfrm>
          <a:prstGeom prst="rect">
            <a:avLst/>
          </a:prstGeom>
        </p:spPr>
        <p:txBody>
          <a:bodyPr/>
          <a:lstStyle/>
          <a:p>
            <a:pPr marL="0" indent="0" algn="ctr">
              <a:spcBef>
                <a:spcPts val="800"/>
              </a:spcBef>
              <a:buSzTx/>
              <a:buNone/>
              <a:defRPr sz="3600" b="1"/>
            </a:pPr>
            <a:r>
              <a:rPr dirty="0"/>
              <a:t>Develops,</a:t>
            </a:r>
          </a:p>
          <a:p>
            <a:pPr marL="0" indent="0" algn="ctr">
              <a:spcBef>
                <a:spcPts val="800"/>
              </a:spcBef>
              <a:buSzTx/>
              <a:buNone/>
              <a:defRPr sz="3600" b="1"/>
            </a:pPr>
            <a:r>
              <a:rPr dirty="0"/>
              <a:t>Encourages</a:t>
            </a:r>
          </a:p>
          <a:p>
            <a:pPr marL="0" indent="0" algn="ctr">
              <a:spcBef>
                <a:spcPts val="800"/>
              </a:spcBef>
              <a:buSzTx/>
              <a:buNone/>
              <a:defRPr sz="3600" b="1"/>
            </a:pPr>
            <a:r>
              <a:rPr dirty="0"/>
              <a:t>and Promotes…</a:t>
            </a:r>
          </a:p>
          <a:p>
            <a:pPr marL="0" indent="0" algn="ctr">
              <a:spcBef>
                <a:spcPts val="800"/>
              </a:spcBef>
              <a:buSzTx/>
              <a:buNone/>
              <a:defRPr sz="3600"/>
            </a:pPr>
            <a:r>
              <a:rPr dirty="0"/>
              <a:t>Programs, activities, and actions directed to the preservation, maintenance, improvement </a:t>
            </a:r>
          </a:p>
          <a:p>
            <a:pPr marL="0" indent="0" algn="ctr">
              <a:spcBef>
                <a:spcPts val="800"/>
              </a:spcBef>
              <a:buSzTx/>
              <a:buNone/>
              <a:defRPr sz="3600"/>
            </a:pPr>
            <a:r>
              <a:rPr dirty="0"/>
              <a:t>and beautification of Lowry Hill.</a:t>
            </a:r>
          </a:p>
        </p:txBody>
      </p:sp>
      <p:pic>
        <p:nvPicPr>
          <p:cNvPr id="4"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
          <p:cNvSpPr txBox="1">
            <a:spLocks noGrp="1"/>
          </p:cNvSpPr>
          <p:nvPr>
            <p:ph type="title"/>
          </p:nvPr>
        </p:nvSpPr>
        <p:spPr>
          <a:xfrm>
            <a:off x="228600" y="63500"/>
            <a:ext cx="8686800" cy="1066800"/>
          </a:xfrm>
          <a:prstGeom prst="rect">
            <a:avLst/>
          </a:prstGeom>
        </p:spPr>
        <p:txBody>
          <a:bodyPr/>
          <a:lstStyle/>
          <a:p>
            <a:r>
              <a:rPr dirty="0"/>
              <a:t>Wh</a:t>
            </a:r>
            <a:r>
              <a:rPr lang="en-US" dirty="0"/>
              <a:t>y</a:t>
            </a:r>
            <a:r>
              <a:rPr dirty="0"/>
              <a:t> L</a:t>
            </a:r>
            <a:r>
              <a:rPr lang="en-US" dirty="0"/>
              <a:t>HNA</a:t>
            </a:r>
            <a:r>
              <a:rPr dirty="0"/>
              <a:t>?</a:t>
            </a:r>
          </a:p>
        </p:txBody>
      </p:sp>
      <p:sp>
        <p:nvSpPr>
          <p:cNvPr id="148" name="Content Placeholder 2"/>
          <p:cNvSpPr txBox="1">
            <a:spLocks noGrp="1"/>
          </p:cNvSpPr>
          <p:nvPr>
            <p:ph type="body" idx="1"/>
          </p:nvPr>
        </p:nvSpPr>
        <p:spPr>
          <a:xfrm>
            <a:off x="457200" y="1394617"/>
            <a:ext cx="8458200" cy="3769054"/>
          </a:xfrm>
          <a:prstGeom prst="rect">
            <a:avLst/>
          </a:prstGeom>
        </p:spPr>
        <p:txBody>
          <a:bodyPr>
            <a:normAutofit fontScale="92500" lnSpcReduction="10000"/>
          </a:bodyPr>
          <a:lstStyle/>
          <a:p>
            <a:pPr marL="0" indent="0" defTabSz="859536">
              <a:spcBef>
                <a:spcPts val="800"/>
              </a:spcBef>
              <a:buNone/>
              <a:defRPr sz="3500" b="1"/>
            </a:pPr>
            <a:r>
              <a:rPr lang="en-US" sz="3200" dirty="0"/>
              <a:t>The City’s official Community Participation Organization representing the Lowry Hill neighborhood:</a:t>
            </a:r>
          </a:p>
          <a:p>
            <a:pPr marL="322324" indent="-322324" defTabSz="859536">
              <a:spcBef>
                <a:spcPts val="800"/>
              </a:spcBef>
              <a:defRPr sz="3500" b="1"/>
            </a:pPr>
            <a:r>
              <a:rPr sz="2400" dirty="0"/>
              <a:t>3,8</a:t>
            </a:r>
            <a:r>
              <a:rPr lang="en-US" sz="2400" dirty="0"/>
              <a:t>3</a:t>
            </a:r>
            <a:r>
              <a:rPr sz="2400" dirty="0"/>
              <a:t>4 people </a:t>
            </a:r>
            <a:endParaRPr lang="en-US" sz="2400" dirty="0"/>
          </a:p>
          <a:p>
            <a:pPr marL="698373" lvl="1" indent="-268604" defTabSz="859536">
              <a:spcBef>
                <a:spcPts val="800"/>
              </a:spcBef>
              <a:defRPr sz="3300"/>
            </a:pPr>
            <a:r>
              <a:rPr lang="en-US" sz="2400" dirty="0"/>
              <a:t>11% &lt; 17 years old</a:t>
            </a:r>
          </a:p>
          <a:p>
            <a:pPr marL="698373" lvl="1" indent="-268604" defTabSz="859536">
              <a:spcBef>
                <a:spcPts val="800"/>
              </a:spcBef>
              <a:defRPr sz="3300"/>
            </a:pPr>
            <a:r>
              <a:rPr sz="2400" dirty="0"/>
              <a:t>75% 18-64 years old</a:t>
            </a:r>
          </a:p>
          <a:p>
            <a:pPr marL="698373" lvl="1" indent="-268604" defTabSz="859536">
              <a:spcBef>
                <a:spcPts val="800"/>
              </a:spcBef>
              <a:defRPr sz="3300"/>
            </a:pPr>
            <a:r>
              <a:rPr lang="en-US" sz="2400" dirty="0"/>
              <a:t>14</a:t>
            </a:r>
            <a:r>
              <a:rPr sz="2400" dirty="0"/>
              <a:t>% 25-34 years old </a:t>
            </a:r>
          </a:p>
          <a:p>
            <a:pPr marL="322324" indent="-322324" defTabSz="859536">
              <a:spcBef>
                <a:spcPts val="800"/>
              </a:spcBef>
              <a:defRPr sz="3500"/>
            </a:pPr>
            <a:r>
              <a:rPr sz="2400" dirty="0"/>
              <a:t>2,3</a:t>
            </a:r>
            <a:r>
              <a:rPr lang="en-US" sz="2400" dirty="0"/>
              <a:t>23</a:t>
            </a:r>
            <a:r>
              <a:rPr sz="2400" dirty="0"/>
              <a:t> housing units </a:t>
            </a:r>
          </a:p>
          <a:p>
            <a:pPr marL="322324" indent="-322324" defTabSz="859536">
              <a:spcBef>
                <a:spcPts val="800"/>
              </a:spcBef>
              <a:defRPr sz="3500"/>
            </a:pPr>
            <a:r>
              <a:rPr lang="en-US" sz="2400" dirty="0"/>
              <a:t>55</a:t>
            </a:r>
            <a:r>
              <a:rPr sz="2400" dirty="0"/>
              <a:t>% renter</a:t>
            </a:r>
            <a:r>
              <a:rPr lang="en-US" sz="2400" dirty="0"/>
              <a:t>s</a:t>
            </a:r>
            <a:r>
              <a:rPr sz="2400" dirty="0"/>
              <a:t> </a:t>
            </a:r>
            <a:r>
              <a:rPr lang="en-US" sz="2400" dirty="0"/>
              <a:t>/ 45% owners</a:t>
            </a:r>
            <a:endParaRPr sz="2400" dirty="0"/>
          </a:p>
        </p:txBody>
      </p:sp>
      <p:sp>
        <p:nvSpPr>
          <p:cNvPr id="2" name="TextBox 1"/>
          <p:cNvSpPr txBox="1"/>
          <p:nvPr/>
        </p:nvSpPr>
        <p:spPr>
          <a:xfrm>
            <a:off x="457200" y="6195838"/>
            <a:ext cx="5130142"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7D0000"/>
                </a:solidFill>
                <a:effectLst/>
                <a:uFillTx/>
                <a:sym typeface="Helvetica"/>
              </a:rPr>
              <a:t>MN Compass 2017</a:t>
            </a:r>
          </a:p>
          <a:p>
            <a:r>
              <a:rPr lang="en-US" sz="1200" dirty="0">
                <a:solidFill>
                  <a:srgbClr val="7D0000"/>
                </a:solidFill>
              </a:rPr>
              <a:t>https://</a:t>
            </a:r>
            <a:r>
              <a:rPr lang="en-US" sz="1200" dirty="0" err="1">
                <a:solidFill>
                  <a:srgbClr val="7D0000"/>
                </a:solidFill>
              </a:rPr>
              <a:t>www.mncompass.org</a:t>
            </a:r>
            <a:r>
              <a:rPr lang="en-US" sz="1200" dirty="0">
                <a:solidFill>
                  <a:srgbClr val="7D0000"/>
                </a:solidFill>
              </a:rPr>
              <a:t>/profiles/neighborhoods/</a:t>
            </a:r>
            <a:r>
              <a:rPr lang="en-US" sz="1200" dirty="0" err="1">
                <a:solidFill>
                  <a:srgbClr val="7D0000"/>
                </a:solidFill>
              </a:rPr>
              <a:t>minneapolis</a:t>
            </a:r>
            <a:r>
              <a:rPr lang="en-US" sz="1200" dirty="0">
                <a:solidFill>
                  <a:srgbClr val="7D0000"/>
                </a:solidFill>
              </a:rPr>
              <a:t>/</a:t>
            </a:r>
            <a:r>
              <a:rPr lang="en-US" sz="1200" dirty="0" err="1">
                <a:solidFill>
                  <a:srgbClr val="7D0000"/>
                </a:solidFill>
              </a:rPr>
              <a:t>lowry</a:t>
            </a:r>
            <a:r>
              <a:rPr lang="en-US" sz="1200" dirty="0">
                <a:solidFill>
                  <a:srgbClr val="7D0000"/>
                </a:solidFill>
              </a:rPr>
              <a:t>-hill</a:t>
            </a:r>
            <a:endParaRPr kumimoji="0" lang="en-US" sz="1200" b="0" i="0" u="none" strike="noStrike" cap="none" spc="0" normalizeH="0" baseline="0" dirty="0">
              <a:ln>
                <a:noFill/>
              </a:ln>
              <a:solidFill>
                <a:srgbClr val="7D0000"/>
              </a:solidFill>
              <a:effectLst/>
              <a:uFillTx/>
              <a:sym typeface="Helvetica"/>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val 1"/>
          <p:cNvSpPr/>
          <p:nvPr/>
        </p:nvSpPr>
        <p:spPr>
          <a:xfrm>
            <a:off x="8456613" y="6499225"/>
            <a:ext cx="85729" cy="84141"/>
          </a:xfrm>
          <a:prstGeom prst="ellipse">
            <a:avLst/>
          </a:prstGeom>
          <a:solidFill>
            <a:schemeClr val="accent1"/>
          </a:solidFill>
          <a:ln w="12700">
            <a:miter lim="400000"/>
          </a:ln>
        </p:spPr>
        <p:txBody>
          <a:bodyPr lIns="45718" tIns="45718" rIns="45718" bIns="45718"/>
          <a:lstStyle/>
          <a:p>
            <a:pPr algn="ctr">
              <a:defRPr sz="4200">
                <a:solidFill>
                  <a:srgbClr val="000000"/>
                </a:solidFill>
                <a:latin typeface="Gill Sans"/>
                <a:ea typeface="Gill Sans"/>
                <a:cs typeface="Gill Sans"/>
                <a:sym typeface="Gill Sans"/>
              </a:defRPr>
            </a:pPr>
            <a:endParaRPr/>
          </a:p>
        </p:txBody>
      </p:sp>
      <p:sp>
        <p:nvSpPr>
          <p:cNvPr id="142" name="Oval 2"/>
          <p:cNvSpPr/>
          <p:nvPr/>
        </p:nvSpPr>
        <p:spPr>
          <a:xfrm>
            <a:off x="568325" y="6499225"/>
            <a:ext cx="84141" cy="84141"/>
          </a:xfrm>
          <a:prstGeom prst="ellipse">
            <a:avLst/>
          </a:prstGeom>
          <a:solidFill>
            <a:schemeClr val="accent1"/>
          </a:solidFill>
          <a:ln w="12700">
            <a:miter lim="400000"/>
          </a:ln>
        </p:spPr>
        <p:txBody>
          <a:bodyPr lIns="45718" tIns="45718" rIns="45718" bIns="45718"/>
          <a:lstStyle/>
          <a:p>
            <a:pPr algn="ctr">
              <a:defRPr sz="4200">
                <a:solidFill>
                  <a:srgbClr val="000000"/>
                </a:solidFill>
                <a:latin typeface="Gill Sans"/>
                <a:ea typeface="Gill Sans"/>
                <a:cs typeface="Gill Sans"/>
                <a:sym typeface="Gill Sans"/>
              </a:defRPr>
            </a:pPr>
            <a:endParaRPr/>
          </a:p>
        </p:txBody>
      </p:sp>
      <p:pic>
        <p:nvPicPr>
          <p:cNvPr id="143" name="Picture 3" descr="Picture 3"/>
          <p:cNvPicPr>
            <a:picLocks noChangeAspect="1"/>
          </p:cNvPicPr>
          <p:nvPr/>
        </p:nvPicPr>
        <p:blipFill>
          <a:blip r:embed="rId2"/>
          <a:stretch>
            <a:fillRect/>
          </a:stretch>
        </p:blipFill>
        <p:spPr>
          <a:xfrm>
            <a:off x="1676400" y="228600"/>
            <a:ext cx="5940377" cy="6400800"/>
          </a:xfrm>
          <a:prstGeom prst="rect">
            <a:avLst/>
          </a:prstGeom>
          <a:ln w="12700">
            <a:miter lim="400000"/>
          </a:ln>
        </p:spPr>
      </p:pic>
      <p:sp>
        <p:nvSpPr>
          <p:cNvPr id="144" name="Title 8"/>
          <p:cNvSpPr txBox="1">
            <a:spLocks noGrp="1"/>
          </p:cNvSpPr>
          <p:nvPr>
            <p:ph type="title"/>
          </p:nvPr>
        </p:nvSpPr>
        <p:spPr>
          <a:xfrm>
            <a:off x="192742" y="381000"/>
            <a:ext cx="3195918" cy="2286000"/>
          </a:xfrm>
          <a:prstGeom prst="rect">
            <a:avLst/>
          </a:prstGeom>
        </p:spPr>
        <p:txBody>
          <a:bodyPr>
            <a:normAutofit fontScale="90000"/>
          </a:bodyPr>
          <a:lstStyle/>
          <a:p>
            <a:r>
              <a:rPr lang="en-US" dirty="0"/>
              <a:t>Where is </a:t>
            </a:r>
            <a:r>
              <a:rPr dirty="0"/>
              <a:t>Lowry Hill</a:t>
            </a:r>
            <a:r>
              <a:rPr lang="en-US" dirty="0"/>
              <a:t>?</a:t>
            </a:r>
            <a:endParaRPr dirty="0"/>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309439"/>
            <a:ext cx="8686800" cy="1066800"/>
          </a:xfrm>
        </p:spPr>
        <p:txBody>
          <a:bodyPr>
            <a:noAutofit/>
          </a:bodyPr>
          <a:lstStyle/>
          <a:p>
            <a:pPr>
              <a:lnSpc>
                <a:spcPct val="100000"/>
              </a:lnSpc>
            </a:pPr>
            <a:r>
              <a:rPr lang="en-US" sz="3700" kern="1200" dirty="0">
                <a:latin typeface="Palatino"/>
                <a:cs typeface="Palatino"/>
              </a:rPr>
              <a:t>Treasurer’s Report</a:t>
            </a:r>
            <a:br>
              <a:rPr lang="en-US" sz="3700" kern="1200" dirty="0">
                <a:latin typeface="Palatino"/>
                <a:cs typeface="Palatino"/>
              </a:rPr>
            </a:br>
            <a:r>
              <a:rPr lang="en-US" sz="3700" b="1" kern="1200" dirty="0">
                <a:latin typeface="Palatino"/>
                <a:cs typeface="Palatino"/>
              </a:rPr>
              <a:t>Toni </a:t>
            </a:r>
            <a:r>
              <a:rPr lang="en-US" sz="3700" b="1" kern="1200" dirty="0" err="1">
                <a:latin typeface="Palatino"/>
                <a:cs typeface="Palatino"/>
              </a:rPr>
              <a:t>D’Eramo</a:t>
            </a:r>
            <a:br>
              <a:rPr lang="en-US" sz="3700" b="1" kern="1200" dirty="0">
                <a:latin typeface="Palatino"/>
                <a:cs typeface="Palatino"/>
              </a:rPr>
            </a:br>
            <a:r>
              <a:rPr lang="en-US" sz="2800" kern="1200" dirty="0">
                <a:latin typeface="Palatino"/>
                <a:cs typeface="Palatino"/>
              </a:rPr>
              <a:t>Fiscal Year 2020 - 2021</a:t>
            </a:r>
            <a:br>
              <a:rPr lang="en-US" sz="2800" kern="1200" dirty="0">
                <a:latin typeface="Palatino"/>
                <a:cs typeface="Palatino"/>
              </a:rPr>
            </a:br>
            <a:r>
              <a:rPr lang="en-US" sz="2800" kern="1200" dirty="0">
                <a:latin typeface="Palatino"/>
                <a:cs typeface="Palatino"/>
              </a:rPr>
              <a:t>May 1, 2020 – April 30, 2021</a:t>
            </a:r>
            <a:br>
              <a:rPr lang="en-US" sz="3700" b="1" kern="1200" dirty="0">
                <a:latin typeface="Palatino"/>
                <a:cs typeface="Palatino"/>
              </a:rPr>
            </a:br>
            <a:endParaRPr lang="en-US" sz="3700" dirty="0"/>
          </a:p>
        </p:txBody>
      </p:sp>
      <p:pic>
        <p:nvPicPr>
          <p:cNvPr id="5" name="Picture 4"/>
          <p:cNvPicPr>
            <a:picLocks noChangeAspect="1"/>
          </p:cNvPicPr>
          <p:nvPr/>
        </p:nvPicPr>
        <p:blipFill>
          <a:blip r:embed="rId2"/>
          <a:stretch>
            <a:fillRect/>
          </a:stretch>
        </p:blipFill>
        <p:spPr>
          <a:xfrm>
            <a:off x="3108228" y="3129252"/>
            <a:ext cx="2754708" cy="344338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p:cNvSpPr txBox="1">
            <a:spLocks noGrp="1"/>
          </p:cNvSpPr>
          <p:nvPr>
            <p:ph type="title"/>
          </p:nvPr>
        </p:nvSpPr>
        <p:spPr>
          <a:xfrm>
            <a:off x="228600" y="228600"/>
            <a:ext cx="8686800" cy="1193242"/>
          </a:xfrm>
        </p:spPr>
        <p:txBody>
          <a:bodyPr>
            <a:normAutofit/>
          </a:bodyPr>
          <a:lstStyle/>
          <a:p>
            <a:r>
              <a:rPr lang="en-US" dirty="0"/>
              <a:t>LHNA Funding</a:t>
            </a:r>
            <a:endParaRPr lang="en-US" sz="1300" dirty="0">
              <a:solidFill>
                <a:srgbClr val="1844FF"/>
              </a:solidFill>
            </a:endParaRPr>
          </a:p>
        </p:txBody>
      </p:sp>
      <p:sp>
        <p:nvSpPr>
          <p:cNvPr id="92" name="Content Placeholder 2"/>
          <p:cNvSpPr txBox="1">
            <a:spLocks noGrp="1"/>
          </p:cNvSpPr>
          <p:nvPr>
            <p:ph type="body" idx="1"/>
          </p:nvPr>
        </p:nvSpPr>
        <p:spPr>
          <a:xfrm>
            <a:off x="457200" y="1294544"/>
            <a:ext cx="7723847" cy="4808306"/>
          </a:xfrm>
        </p:spPr>
        <p:txBody>
          <a:bodyPr>
            <a:noAutofit/>
          </a:bodyPr>
          <a:lstStyle/>
          <a:p>
            <a:r>
              <a:rPr lang="en-US" sz="2400" dirty="0">
                <a:solidFill>
                  <a:schemeClr val="accent6"/>
                </a:solidFill>
              </a:rPr>
              <a:t>SOURCES OF FUNDS: </a:t>
            </a:r>
          </a:p>
          <a:p>
            <a:pPr lvl="1"/>
            <a:r>
              <a:rPr lang="en-US" sz="2400" b="1" dirty="0">
                <a:solidFill>
                  <a:schemeClr val="accent6"/>
                </a:solidFill>
              </a:rPr>
              <a:t>NRP Neighborhood Revitalization Program</a:t>
            </a:r>
          </a:p>
          <a:p>
            <a:pPr lvl="2"/>
            <a:r>
              <a:rPr lang="en-US" sz="2400" dirty="0">
                <a:solidFill>
                  <a:schemeClr val="accent6"/>
                </a:solidFill>
              </a:rPr>
              <a:t>Supports </a:t>
            </a:r>
            <a:r>
              <a:rPr lang="en-US" sz="2400" b="1" dirty="0">
                <a:solidFill>
                  <a:schemeClr val="accent6"/>
                </a:solidFill>
              </a:rPr>
              <a:t>initial </a:t>
            </a:r>
            <a:r>
              <a:rPr lang="en-US" sz="2400" dirty="0">
                <a:solidFill>
                  <a:schemeClr val="accent6"/>
                </a:solidFill>
              </a:rPr>
              <a:t>expense for major neighborhood improvement projects</a:t>
            </a:r>
          </a:p>
          <a:p>
            <a:pPr lvl="1"/>
            <a:r>
              <a:rPr lang="en-US" sz="2400" b="1" dirty="0">
                <a:solidFill>
                  <a:schemeClr val="accent6"/>
                </a:solidFill>
              </a:rPr>
              <a:t>CPP Community Participation Program</a:t>
            </a:r>
          </a:p>
          <a:p>
            <a:pPr lvl="2"/>
            <a:r>
              <a:rPr lang="en-US" sz="2400" dirty="0">
                <a:solidFill>
                  <a:schemeClr val="accent6"/>
                </a:solidFill>
              </a:rPr>
              <a:t>Supports efforts for outreach and community participation as well as running the neighborhood organization.</a:t>
            </a:r>
          </a:p>
          <a:p>
            <a:pPr lvl="1"/>
            <a:r>
              <a:rPr lang="en-US" sz="2400" b="1" dirty="0">
                <a:solidFill>
                  <a:schemeClr val="accent6"/>
                </a:solidFill>
              </a:rPr>
              <a:t>Contributions from residents and businesses</a:t>
            </a:r>
          </a:p>
          <a:p>
            <a:pPr lvl="2"/>
            <a:r>
              <a:rPr lang="en-US" sz="2400" dirty="0">
                <a:solidFill>
                  <a:schemeClr val="accent6"/>
                </a:solidFill>
              </a:rPr>
              <a:t>Ongoing expenses after initial NRP investment, and expenses not reimbursed by CPP</a:t>
            </a:r>
          </a:p>
        </p:txBody>
      </p:sp>
      <p:pic>
        <p:nvPicPr>
          <p:cNvPr id="93" name="Picture 3" descr="Picture 3"/>
          <p:cNvPicPr>
            <a:picLocks noChangeAspect="1"/>
          </p:cNvPicPr>
          <p:nvPr/>
        </p:nvPicPr>
        <p:blipFill>
          <a:blip r:embed="rId3"/>
          <a:stretch>
            <a:fillRect/>
          </a:stretch>
        </p:blipFill>
        <p:spPr>
          <a:xfrm>
            <a:off x="8181047" y="5445303"/>
            <a:ext cx="697778" cy="1193242"/>
          </a:xfrm>
          <a:prstGeom prst="rect">
            <a:avLst/>
          </a:prstGeom>
          <a:ln w="12700">
            <a:miter lim="400000"/>
          </a:ln>
        </p:spPr>
      </p:pic>
    </p:spTree>
    <p:extLst>
      <p:ext uri="{BB962C8B-B14F-4D97-AF65-F5344CB8AC3E}">
        <p14:creationId xmlns:p14="http://schemas.microsoft.com/office/powerpoint/2010/main" val="80777396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FCA5E5-3C12-0C43-949B-DD181F527786}"/>
              </a:ext>
            </a:extLst>
          </p:cNvPr>
          <p:cNvSpPr>
            <a:spLocks noGrp="1"/>
          </p:cNvSpPr>
          <p:nvPr>
            <p:ph type="title"/>
          </p:nvPr>
        </p:nvSpPr>
        <p:spPr>
          <a:xfrm>
            <a:off x="228600" y="228600"/>
            <a:ext cx="8686800" cy="1066800"/>
          </a:xfrm>
        </p:spPr>
        <p:txBody>
          <a:bodyPr>
            <a:normAutofit/>
          </a:bodyPr>
          <a:lstStyle/>
          <a:p>
            <a:r>
              <a:rPr lang="en-US" dirty="0"/>
              <a:t>LHNA Funding </a:t>
            </a:r>
          </a:p>
        </p:txBody>
      </p:sp>
      <p:sp>
        <p:nvSpPr>
          <p:cNvPr id="3" name="Text Placeholder 2">
            <a:extLst>
              <a:ext uri="{FF2B5EF4-FFF2-40B4-BE49-F238E27FC236}">
                <a16:creationId xmlns:a16="http://schemas.microsoft.com/office/drawing/2014/main" id="{FE3FE424-7A21-8F4B-BB13-CA44926ED42D}"/>
              </a:ext>
            </a:extLst>
          </p:cNvPr>
          <p:cNvSpPr>
            <a:spLocks noGrp="1"/>
          </p:cNvSpPr>
          <p:nvPr>
            <p:ph type="body" idx="1"/>
          </p:nvPr>
        </p:nvSpPr>
        <p:spPr>
          <a:xfrm>
            <a:off x="239618" y="1295400"/>
            <a:ext cx="8447182" cy="5499792"/>
          </a:xfrm>
        </p:spPr>
        <p:txBody>
          <a:bodyPr>
            <a:normAutofit/>
          </a:bodyPr>
          <a:lstStyle/>
          <a:p>
            <a:r>
              <a:rPr lang="en-US" sz="2800" dirty="0">
                <a:solidFill>
                  <a:schemeClr val="accent6"/>
                </a:solidFill>
              </a:rPr>
              <a:t>NRP PROJECT RECAP (OVER LAST 5 YRS)</a:t>
            </a:r>
          </a:p>
          <a:p>
            <a:pPr lvl="1"/>
            <a:r>
              <a:rPr lang="en-US" sz="2400" b="1" dirty="0">
                <a:solidFill>
                  <a:schemeClr val="accent6"/>
                </a:solidFill>
              </a:rPr>
              <a:t>Thomas Lowry Park Seven Pools </a:t>
            </a:r>
          </a:p>
          <a:p>
            <a:pPr lvl="2"/>
            <a:r>
              <a:rPr lang="en-US" sz="1600" dirty="0">
                <a:solidFill>
                  <a:schemeClr val="accent6"/>
                </a:solidFill>
              </a:rPr>
              <a:t>Support for the FTLP reconstruction effort of Lowry Hill’s treasured park and help ensure viability for the next 100 years.</a:t>
            </a:r>
          </a:p>
          <a:p>
            <a:pPr lvl="2"/>
            <a:r>
              <a:rPr lang="en-US" sz="1600" dirty="0">
                <a:solidFill>
                  <a:schemeClr val="accent6"/>
                </a:solidFill>
              </a:rPr>
              <a:t>LHNA investment  $341,986</a:t>
            </a:r>
          </a:p>
          <a:p>
            <a:pPr lvl="1"/>
            <a:r>
              <a:rPr lang="en-US" sz="2400" b="1" dirty="0">
                <a:solidFill>
                  <a:schemeClr val="accent6"/>
                </a:solidFill>
              </a:rPr>
              <a:t>Douglas Median - Hennepin Lyndale Crossroads</a:t>
            </a:r>
          </a:p>
          <a:p>
            <a:pPr lvl="2"/>
            <a:r>
              <a:rPr lang="en-US" sz="1600" dirty="0">
                <a:solidFill>
                  <a:schemeClr val="accent6"/>
                </a:solidFill>
              </a:rPr>
              <a:t>Grew from just LHNA and Douglas Median to a project involving 7 partner organizations, extending improvement/greening all the way to the Basilica.</a:t>
            </a:r>
          </a:p>
          <a:p>
            <a:pPr lvl="2"/>
            <a:r>
              <a:rPr lang="en-US" sz="1600" dirty="0">
                <a:solidFill>
                  <a:schemeClr val="accent6"/>
                </a:solidFill>
              </a:rPr>
              <a:t>LHNA investment $83,424</a:t>
            </a:r>
          </a:p>
          <a:p>
            <a:pPr lvl="1"/>
            <a:r>
              <a:rPr lang="en-US" sz="2400" b="1" dirty="0">
                <a:solidFill>
                  <a:schemeClr val="accent6"/>
                </a:solidFill>
              </a:rPr>
              <a:t>Fremont Triangle</a:t>
            </a:r>
          </a:p>
          <a:p>
            <a:pPr lvl="2"/>
            <a:r>
              <a:rPr lang="en-US" sz="1600" dirty="0">
                <a:solidFill>
                  <a:schemeClr val="accent6"/>
                </a:solidFill>
              </a:rPr>
              <a:t>Beautification of a weedy eyesore in the heart of Lowry Hill. This effort was made possible with generous private donations (and labor) in addition to LHNA’s commitment.</a:t>
            </a:r>
          </a:p>
          <a:p>
            <a:pPr lvl="2"/>
            <a:r>
              <a:rPr lang="en-US" sz="1600" dirty="0">
                <a:solidFill>
                  <a:schemeClr val="accent6"/>
                </a:solidFill>
              </a:rPr>
              <a:t>LHNA investment:  3,825</a:t>
            </a:r>
          </a:p>
        </p:txBody>
      </p:sp>
    </p:spTree>
    <p:extLst>
      <p:ext uri="{BB962C8B-B14F-4D97-AF65-F5344CB8AC3E}">
        <p14:creationId xmlns:p14="http://schemas.microsoft.com/office/powerpoint/2010/main" val="266520920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A3F48D7-3E1A-5447-9CC9-858D4499BB3C}"/>
              </a:ext>
            </a:extLst>
          </p:cNvPr>
          <p:cNvGraphicFramePr>
            <a:graphicFrameLocks noGrp="1"/>
          </p:cNvGraphicFramePr>
          <p:nvPr/>
        </p:nvGraphicFramePr>
        <p:xfrm>
          <a:off x="684944" y="354976"/>
          <a:ext cx="7774111" cy="5110873"/>
        </p:xfrm>
        <a:graphic>
          <a:graphicData uri="http://schemas.openxmlformats.org/drawingml/2006/table">
            <a:tbl>
              <a:tblPr firstRow="1" bandRow="1">
                <a:tableStyleId>{5940675A-B579-460E-94D1-54222C63F5DA}</a:tableStyleId>
              </a:tblPr>
              <a:tblGrid>
                <a:gridCol w="6058916">
                  <a:extLst>
                    <a:ext uri="{9D8B030D-6E8A-4147-A177-3AD203B41FA5}">
                      <a16:colId xmlns:a16="http://schemas.microsoft.com/office/drawing/2014/main" val="3787621059"/>
                    </a:ext>
                  </a:extLst>
                </a:gridCol>
                <a:gridCol w="1715195">
                  <a:extLst>
                    <a:ext uri="{9D8B030D-6E8A-4147-A177-3AD203B41FA5}">
                      <a16:colId xmlns:a16="http://schemas.microsoft.com/office/drawing/2014/main" val="4254793748"/>
                    </a:ext>
                  </a:extLst>
                </a:gridCol>
              </a:tblGrid>
              <a:tr h="997905">
                <a:tc gridSpan="2">
                  <a:txBody>
                    <a:bodyPr/>
                    <a:lstStyle/>
                    <a:p>
                      <a:pPr algn="ctr" fontAlgn="ctr"/>
                      <a:r>
                        <a:rPr lang="en-US" sz="3000" b="1" i="0" u="none" strike="noStrike" dirty="0">
                          <a:solidFill>
                            <a:schemeClr val="accent6"/>
                          </a:solidFill>
                          <a:effectLst/>
                          <a:latin typeface="Palatino" pitchFamily="2" charset="77"/>
                          <a:ea typeface="Palatino" pitchFamily="2" charset="77"/>
                        </a:rPr>
                        <a:t>Fiscal Year End Statement of Activity </a:t>
                      </a:r>
                    </a:p>
                    <a:p>
                      <a:pPr algn="ctr" fontAlgn="ctr"/>
                      <a:r>
                        <a:rPr lang="en-US" sz="3000" b="1" i="0" u="none" strike="noStrike" dirty="0">
                          <a:solidFill>
                            <a:schemeClr val="accent6"/>
                          </a:solidFill>
                          <a:effectLst/>
                          <a:latin typeface="Palatino" pitchFamily="2" charset="77"/>
                          <a:ea typeface="Palatino" pitchFamily="2" charset="77"/>
                        </a:rPr>
                        <a:t>5/1/2020 - 4/30/2021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4164267709"/>
                  </a:ext>
                </a:extLst>
              </a:tr>
              <a:tr h="811773">
                <a:tc>
                  <a:txBody>
                    <a:bodyPr/>
                    <a:lstStyle/>
                    <a:p>
                      <a:pPr algn="l" rtl="0" fontAlgn="ctr"/>
                      <a:r>
                        <a:rPr lang="en-US" sz="2400" b="1" i="0" u="none" strike="noStrike" dirty="0">
                          <a:solidFill>
                            <a:srgbClr val="79463D"/>
                          </a:solidFill>
                          <a:effectLst/>
                          <a:latin typeface="Century Gothic" panose="020B0502020202020204" pitchFamily="34" charset="0"/>
                        </a:rPr>
                        <a:t>REVENUE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2400" b="0" i="0" u="none" strike="noStrike" dirty="0">
                          <a:solidFill>
                            <a:srgbClr val="79463D"/>
                          </a:solidFill>
                          <a:effectLst/>
                          <a:latin typeface="Century Gothic" panose="020B0502020202020204" pitchFamily="34" charset="0"/>
                        </a:rPr>
                        <a:t>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8990148"/>
                  </a:ext>
                </a:extLst>
              </a:tr>
              <a:tr h="660239">
                <a:tc>
                  <a:txBody>
                    <a:bodyPr/>
                    <a:lstStyle/>
                    <a:p>
                      <a:pPr algn="l" rtl="0" fontAlgn="ctr"/>
                      <a:r>
                        <a:rPr lang="en-US" sz="2400" b="0" i="0" u="none" strike="noStrike" dirty="0">
                          <a:solidFill>
                            <a:srgbClr val="79463D"/>
                          </a:solidFill>
                          <a:effectLst/>
                          <a:latin typeface="Century Gothic" panose="020B0502020202020204" pitchFamily="34" charset="0"/>
                        </a:rPr>
                        <a:t>Individual/Small Business Donations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2400" b="0" i="0" u="none" strike="noStrike">
                          <a:solidFill>
                            <a:srgbClr val="79463D"/>
                          </a:solidFill>
                          <a:effectLst/>
                          <a:latin typeface="Century Gothic" panose="020B0502020202020204" pitchFamily="34" charset="0"/>
                        </a:rPr>
                        <a:t>$1,341.00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19898425"/>
                  </a:ext>
                </a:extLst>
              </a:tr>
              <a:tr h="660239">
                <a:tc>
                  <a:txBody>
                    <a:bodyPr/>
                    <a:lstStyle/>
                    <a:p>
                      <a:pPr algn="l" rtl="0" fontAlgn="ctr"/>
                      <a:r>
                        <a:rPr lang="en-US" sz="2400" b="0" i="0" u="none" strike="noStrike" dirty="0">
                          <a:solidFill>
                            <a:srgbClr val="79463D"/>
                          </a:solidFill>
                          <a:effectLst/>
                          <a:latin typeface="Century Gothic" panose="020B0502020202020204" pitchFamily="34" charset="0"/>
                        </a:rPr>
                        <a:t>Total Reimbursed CPP Expenses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2400" b="0" i="0" u="none" strike="noStrike">
                          <a:solidFill>
                            <a:srgbClr val="79463D"/>
                          </a:solidFill>
                          <a:effectLst/>
                          <a:latin typeface="Century Gothic" panose="020B0502020202020204" pitchFamily="34" charset="0"/>
                        </a:rPr>
                        <a:t>$13,550.00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68755622"/>
                  </a:ext>
                </a:extLst>
              </a:tr>
              <a:tr h="660239">
                <a:tc>
                  <a:txBody>
                    <a:bodyPr/>
                    <a:lstStyle/>
                    <a:p>
                      <a:pPr algn="l" rtl="0" fontAlgn="ctr"/>
                      <a:r>
                        <a:rPr lang="en-US" sz="2400" b="0" i="0" u="none" strike="noStrike" dirty="0">
                          <a:solidFill>
                            <a:srgbClr val="79463D"/>
                          </a:solidFill>
                          <a:effectLst/>
                          <a:latin typeface="Century Gothic" panose="020B0502020202020204" pitchFamily="34" charset="0"/>
                        </a:rPr>
                        <a:t>Total Reimbursed NRP Expenses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2400" b="0" i="0" u="none" strike="noStrike">
                          <a:solidFill>
                            <a:srgbClr val="79463D"/>
                          </a:solidFill>
                          <a:effectLst/>
                          <a:latin typeface="Century Gothic" panose="020B0502020202020204" pitchFamily="34" charset="0"/>
                        </a:rPr>
                        <a:t>$3,892.00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50725944"/>
                  </a:ext>
                </a:extLst>
              </a:tr>
              <a:tr h="660239">
                <a:tc>
                  <a:txBody>
                    <a:bodyPr/>
                    <a:lstStyle/>
                    <a:p>
                      <a:pPr algn="l" rtl="0" fontAlgn="ctr"/>
                      <a:r>
                        <a:rPr lang="en-US" sz="2400" b="0" i="0" u="none" strike="noStrike" dirty="0">
                          <a:solidFill>
                            <a:srgbClr val="79463D"/>
                          </a:solidFill>
                          <a:effectLst/>
                          <a:latin typeface="Century Gothic" panose="020B0502020202020204" pitchFamily="34" charset="0"/>
                        </a:rPr>
                        <a:t>Other Revenue - Interest received</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2400" b="0" i="0" u="none" strike="noStrike" dirty="0">
                          <a:solidFill>
                            <a:srgbClr val="79463D"/>
                          </a:solidFill>
                          <a:effectLst/>
                          <a:latin typeface="Century Gothic" panose="020B0502020202020204" pitchFamily="34" charset="0"/>
                        </a:rPr>
                        <a:t>$36.41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7132713"/>
                  </a:ext>
                </a:extLst>
              </a:tr>
              <a:tr h="660239">
                <a:tc>
                  <a:txBody>
                    <a:bodyPr/>
                    <a:lstStyle/>
                    <a:p>
                      <a:pPr algn="r" rtl="0" fontAlgn="ctr"/>
                      <a:r>
                        <a:rPr lang="en-US" sz="2400" b="1" i="0" u="none" strike="noStrike" dirty="0">
                          <a:solidFill>
                            <a:srgbClr val="79463D"/>
                          </a:solidFill>
                          <a:effectLst/>
                          <a:latin typeface="Century Gothic" panose="020B0502020202020204" pitchFamily="34" charset="0"/>
                        </a:rPr>
                        <a:t>Total Revenue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ctr"/>
                      <a:r>
                        <a:rPr lang="en-US" sz="2400" b="1" i="0" u="none" strike="noStrike" dirty="0">
                          <a:solidFill>
                            <a:srgbClr val="79463D"/>
                          </a:solidFill>
                          <a:effectLst/>
                          <a:latin typeface="Century Gothic" panose="020B0502020202020204" pitchFamily="34" charset="0"/>
                        </a:rPr>
                        <a:t>$18,819.46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6225594"/>
                  </a:ext>
                </a:extLst>
              </a:tr>
            </a:tbl>
          </a:graphicData>
        </a:graphic>
      </p:graphicFrame>
      <p:sp>
        <p:nvSpPr>
          <p:cNvPr id="3" name="TextBox 2">
            <a:extLst>
              <a:ext uri="{FF2B5EF4-FFF2-40B4-BE49-F238E27FC236}">
                <a16:creationId xmlns:a16="http://schemas.microsoft.com/office/drawing/2014/main" id="{D8383E55-474A-7343-AF24-FDD530C67B0D}"/>
              </a:ext>
            </a:extLst>
          </p:cNvPr>
          <p:cNvSpPr txBox="1"/>
          <p:nvPr/>
        </p:nvSpPr>
        <p:spPr>
          <a:xfrm>
            <a:off x="684944" y="5610114"/>
            <a:ext cx="6750121"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1" u="none" strike="noStrike" cap="none" spc="0" normalizeH="0" baseline="0" dirty="0">
                <a:ln>
                  <a:noFill/>
                </a:ln>
                <a:solidFill>
                  <a:schemeClr val="accent6"/>
                </a:solidFill>
                <a:effectLst/>
                <a:uFillTx/>
                <a:latin typeface="Century Gothic" panose="020B0502020202020204" pitchFamily="34" charset="0"/>
                <a:sym typeface="Palatino Linotype"/>
              </a:rPr>
              <a:t>Note: </a:t>
            </a:r>
            <a:r>
              <a:rPr kumimoji="0" lang="en-US" sz="1800" b="0" i="1" u="none" strike="noStrike" cap="none" spc="0" normalizeH="0" baseline="0" dirty="0">
                <a:ln>
                  <a:noFill/>
                </a:ln>
                <a:solidFill>
                  <a:schemeClr val="accent6"/>
                </a:solidFill>
                <a:effectLst/>
                <a:uFillTx/>
                <a:latin typeface="Century Gothic" panose="020B0502020202020204" pitchFamily="34" charset="0"/>
                <a:sym typeface="Palatino Linotype"/>
              </a:rPr>
              <a:t>4/30/20, the last day of our previous fiscal year, $68,000 in Reimbursed NRP expenses wer</a:t>
            </a:r>
            <a:r>
              <a:rPr lang="en-US" i="1" dirty="0">
                <a:solidFill>
                  <a:schemeClr val="accent6"/>
                </a:solidFill>
                <a:latin typeface="Century Gothic" panose="020B0502020202020204" pitchFamily="34" charset="0"/>
              </a:rPr>
              <a:t>e received</a:t>
            </a:r>
            <a:endParaRPr kumimoji="0" lang="en-US" sz="1800" b="0" i="1" u="none" strike="noStrike" cap="none" spc="0" normalizeH="0" baseline="0" dirty="0">
              <a:ln>
                <a:noFill/>
              </a:ln>
              <a:solidFill>
                <a:schemeClr val="accent6"/>
              </a:solidFill>
              <a:effectLst/>
              <a:uFillTx/>
              <a:latin typeface="Century Gothic" panose="020B0502020202020204" pitchFamily="34" charset="0"/>
              <a:sym typeface="Palatino Linotype"/>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28600" y="495300"/>
            <a:ext cx="8686800" cy="1460500"/>
          </a:xfrm>
          <a:prstGeom prst="rect">
            <a:avLst/>
          </a:prstGeom>
        </p:spPr>
        <p:txBody>
          <a:bodyPr>
            <a:noAutofit/>
          </a:bodyPr>
          <a:lstStyle/>
          <a:p>
            <a:pPr>
              <a:lnSpc>
                <a:spcPct val="100000"/>
              </a:lnSpc>
            </a:pPr>
            <a:r>
              <a:rPr sz="4500" dirty="0"/>
              <a:t>W</a:t>
            </a:r>
            <a:r>
              <a:rPr lang="en-US" sz="4500" dirty="0"/>
              <a:t>elcome!</a:t>
            </a:r>
            <a:br>
              <a:rPr lang="en-US" sz="4500" dirty="0"/>
            </a:br>
            <a:r>
              <a:rPr lang="en-US" sz="2600" b="1" dirty="0"/>
              <a:t>Jennifer Breitinger</a:t>
            </a:r>
            <a:br>
              <a:rPr lang="en-US" sz="2600" b="1" dirty="0"/>
            </a:br>
            <a:r>
              <a:rPr lang="en-US" sz="2600" dirty="0"/>
              <a:t>LHNA Board President</a:t>
            </a:r>
            <a:endParaRPr sz="2600" dirty="0"/>
          </a:p>
        </p:txBody>
      </p:sp>
      <p:pic>
        <p:nvPicPr>
          <p:cNvPr id="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pic>
        <p:nvPicPr>
          <p:cNvPr id="5" name="Picture 4" descr="Screen Shot 2019-05-14 at 12.15.04 PM.png">
            <a:extLst>
              <a:ext uri="{FF2B5EF4-FFF2-40B4-BE49-F238E27FC236}">
                <a16:creationId xmlns:a16="http://schemas.microsoft.com/office/drawing/2014/main" id="{5CFEC7F5-4912-3142-87AD-31E1E69912D9}"/>
              </a:ext>
            </a:extLst>
          </p:cNvPr>
          <p:cNvPicPr>
            <a:picLocks noChangeAspect="1"/>
          </p:cNvPicPr>
          <p:nvPr/>
        </p:nvPicPr>
        <p:blipFill rotWithShape="1">
          <a:blip r:embed="rId3">
            <a:extLst>
              <a:ext uri="{28A0092B-C50C-407E-A947-70E740481C1C}">
                <a14:useLocalDpi xmlns:a14="http://schemas.microsoft.com/office/drawing/2010/main" val="0"/>
              </a:ext>
            </a:extLst>
          </a:blip>
          <a:srcRect r="8414"/>
          <a:stretch/>
        </p:blipFill>
        <p:spPr>
          <a:xfrm>
            <a:off x="3162029" y="2285412"/>
            <a:ext cx="2819941" cy="3936846"/>
          </a:xfrm>
          <a:prstGeom prst="rect">
            <a:avLst/>
          </a:prstGeom>
        </p:spPr>
      </p:pic>
    </p:spTree>
    <p:extLst>
      <p:ext uri="{BB962C8B-B14F-4D97-AF65-F5344CB8AC3E}">
        <p14:creationId xmlns:p14="http://schemas.microsoft.com/office/powerpoint/2010/main" val="239098440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B9CB51-358E-2F47-89C3-9B194EC6AFB7}"/>
              </a:ext>
            </a:extLst>
          </p:cNvPr>
          <p:cNvGraphicFramePr>
            <a:graphicFrameLocks noGrp="1"/>
          </p:cNvGraphicFramePr>
          <p:nvPr>
            <p:extLst>
              <p:ext uri="{D42A27DB-BD31-4B8C-83A1-F6EECF244321}">
                <p14:modId xmlns:p14="http://schemas.microsoft.com/office/powerpoint/2010/main" val="1394489299"/>
              </p:ext>
            </p:extLst>
          </p:nvPr>
        </p:nvGraphicFramePr>
        <p:xfrm>
          <a:off x="1072291" y="232376"/>
          <a:ext cx="7224544" cy="5190002"/>
        </p:xfrm>
        <a:graphic>
          <a:graphicData uri="http://schemas.openxmlformats.org/drawingml/2006/table">
            <a:tbl>
              <a:tblPr firstRow="1" bandRow="1">
                <a:tableStyleId>{5940675A-B579-460E-94D1-54222C63F5DA}</a:tableStyleId>
              </a:tblPr>
              <a:tblGrid>
                <a:gridCol w="5634994">
                  <a:extLst>
                    <a:ext uri="{9D8B030D-6E8A-4147-A177-3AD203B41FA5}">
                      <a16:colId xmlns:a16="http://schemas.microsoft.com/office/drawing/2014/main" val="358629468"/>
                    </a:ext>
                  </a:extLst>
                </a:gridCol>
                <a:gridCol w="1589550">
                  <a:extLst>
                    <a:ext uri="{9D8B030D-6E8A-4147-A177-3AD203B41FA5}">
                      <a16:colId xmlns:a16="http://schemas.microsoft.com/office/drawing/2014/main" val="1176972385"/>
                    </a:ext>
                  </a:extLst>
                </a:gridCol>
              </a:tblGrid>
              <a:tr h="399638">
                <a:tc gridSpan="2">
                  <a:txBody>
                    <a:bodyPr/>
                    <a:lstStyle/>
                    <a:p>
                      <a:pPr algn="ctr" rtl="0" fontAlgn="ctr"/>
                      <a:r>
                        <a:rPr lang="en-US" sz="2400" b="1" i="0" u="none" strike="noStrike" dirty="0">
                          <a:solidFill>
                            <a:srgbClr val="79463D"/>
                          </a:solidFill>
                          <a:effectLst/>
                          <a:latin typeface="Palatino" pitchFamily="2" charset="77"/>
                          <a:ea typeface="Palatino" pitchFamily="2" charset="77"/>
                        </a:rPr>
                        <a:t>Fiscal Year End Statement of Activity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92994132"/>
                  </a:ext>
                </a:extLst>
              </a:tr>
              <a:tr h="345178">
                <a:tc gridSpan="2">
                  <a:txBody>
                    <a:bodyPr/>
                    <a:lstStyle/>
                    <a:p>
                      <a:pPr algn="ctr" rtl="0" fontAlgn="ctr"/>
                      <a:r>
                        <a:rPr lang="en-US" sz="2400" b="1" i="0" u="none" strike="noStrike" dirty="0">
                          <a:solidFill>
                            <a:srgbClr val="79463D"/>
                          </a:solidFill>
                          <a:effectLst/>
                          <a:latin typeface="Palatino" pitchFamily="2" charset="77"/>
                          <a:ea typeface="Palatino" pitchFamily="2" charset="77"/>
                        </a:rPr>
                        <a:t>5/1/2020 - 4/30/2021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337778445"/>
                  </a:ext>
                </a:extLst>
              </a:tr>
              <a:tr h="271376">
                <a:tc>
                  <a:txBody>
                    <a:bodyPr/>
                    <a:lstStyle/>
                    <a:p>
                      <a:pPr algn="l" rtl="0" fontAlgn="ctr"/>
                      <a:r>
                        <a:rPr lang="en-US" sz="1600" b="1" i="0" u="none" strike="noStrike" dirty="0">
                          <a:solidFill>
                            <a:srgbClr val="79463D"/>
                          </a:solidFill>
                          <a:effectLst/>
                          <a:latin typeface="Century Gothic" panose="020B0502020202020204" pitchFamily="34" charset="0"/>
                        </a:rPr>
                        <a:t>EXPENDITURES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t"/>
                      <a:r>
                        <a:rPr lang="en-US" sz="1600" b="0" i="0" u="none" strike="noStrike">
                          <a:solidFill>
                            <a:srgbClr val="79463D"/>
                          </a:solidFill>
                          <a:effectLst/>
                          <a:latin typeface="Century Gothic" panose="020B0502020202020204" pitchFamily="34" charset="0"/>
                        </a:rPr>
                        <a:t>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1902339"/>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Accounting/Bookkeeping</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600" b="0" i="0" u="none" strike="noStrike">
                          <a:solidFill>
                            <a:srgbClr val="79463D"/>
                          </a:solidFill>
                          <a:effectLst/>
                          <a:latin typeface="Century Gothic" panose="020B0502020202020204" pitchFamily="34" charset="0"/>
                        </a:rPr>
                        <a:t>$340.00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1846466"/>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Donation to Hill &amp; Lake Press, Dunwoody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t"/>
                      <a:r>
                        <a:rPr lang="en-US" sz="1600" b="0" i="0" u="none" strike="noStrike">
                          <a:solidFill>
                            <a:srgbClr val="79463D"/>
                          </a:solidFill>
                          <a:effectLst/>
                          <a:latin typeface="Century Gothic" panose="020B0502020202020204" pitchFamily="34" charset="0"/>
                        </a:rPr>
                        <a:t>$1,100.00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9858381"/>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Insurance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600" b="0" i="0" u="none" strike="noStrike">
                          <a:solidFill>
                            <a:srgbClr val="79463D"/>
                          </a:solidFill>
                          <a:effectLst/>
                          <a:latin typeface="Century Gothic" panose="020B0502020202020204" pitchFamily="34" charset="0"/>
                        </a:rPr>
                        <a:t>$1,812.68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7523853"/>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Meetings &amp; Events*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600" b="0" i="0" u="none" strike="noStrike" dirty="0">
                          <a:solidFill>
                            <a:srgbClr val="79463D"/>
                          </a:solidFill>
                          <a:effectLst/>
                          <a:latin typeface="Century Gothic" panose="020B0502020202020204" pitchFamily="34" charset="0"/>
                        </a:rPr>
                        <a:t>$950.00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8395443"/>
                  </a:ext>
                </a:extLst>
              </a:tr>
              <a:tr h="271376">
                <a:tc>
                  <a:txBody>
                    <a:bodyPr/>
                    <a:lstStyle/>
                    <a:p>
                      <a:pPr algn="l" rtl="0" fontAlgn="ctr"/>
                      <a:r>
                        <a:rPr lang="en-US" sz="1600" b="0" i="0" u="none" strike="noStrike">
                          <a:solidFill>
                            <a:srgbClr val="79463D"/>
                          </a:solidFill>
                          <a:effectLst/>
                          <a:latin typeface="Century Gothic" panose="020B0502020202020204" pitchFamily="34" charset="0"/>
                        </a:rPr>
                        <a:t>Print &amp; Web Production, Media space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600" b="0" i="0" u="none" strike="noStrike">
                          <a:solidFill>
                            <a:srgbClr val="79463D"/>
                          </a:solidFill>
                          <a:effectLst/>
                          <a:latin typeface="Century Gothic" panose="020B0502020202020204" pitchFamily="34" charset="0"/>
                        </a:rPr>
                        <a:t>$7,062.28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1063238"/>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Tax Filing Fee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ctr"/>
                      <a:r>
                        <a:rPr lang="en-US" sz="1600" b="0" i="0" u="none" strike="noStrike">
                          <a:solidFill>
                            <a:srgbClr val="79463D"/>
                          </a:solidFill>
                          <a:effectLst/>
                          <a:latin typeface="Century Gothic" panose="020B0502020202020204" pitchFamily="34" charset="0"/>
                        </a:rPr>
                        <a:t>$40.00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46702593"/>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Web &amp; Email Hosting/Software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600" b="0" i="0" u="none" strike="noStrike" dirty="0">
                          <a:solidFill>
                            <a:srgbClr val="79463D"/>
                          </a:solidFill>
                          <a:effectLst/>
                          <a:latin typeface="Century Gothic" panose="020B0502020202020204" pitchFamily="34" charset="0"/>
                        </a:rPr>
                        <a:t>$711.98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9748656"/>
                  </a:ext>
                </a:extLst>
              </a:tr>
              <a:tr h="271376">
                <a:tc>
                  <a:txBody>
                    <a:bodyPr/>
                    <a:lstStyle/>
                    <a:p>
                      <a:pPr algn="r" rtl="0" fontAlgn="ctr"/>
                      <a:r>
                        <a:rPr lang="en-US" sz="1600" b="1" i="0" u="none" strike="noStrike" dirty="0">
                          <a:solidFill>
                            <a:srgbClr val="79463D"/>
                          </a:solidFill>
                          <a:effectLst/>
                          <a:latin typeface="Century Gothic" panose="020B0502020202020204" pitchFamily="34" charset="0"/>
                        </a:rPr>
                        <a:t>Total  CPP Expenses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ctr"/>
                      <a:r>
                        <a:rPr lang="en-US" sz="1600" b="1" i="0" u="none" strike="noStrike" dirty="0">
                          <a:solidFill>
                            <a:srgbClr val="79463D"/>
                          </a:solidFill>
                          <a:effectLst/>
                          <a:latin typeface="Century Gothic" panose="020B0502020202020204" pitchFamily="34" charset="0"/>
                        </a:rPr>
                        <a:t>$11,916.94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2439610"/>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Hennepin/Lyndale Crossroads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t"/>
                      <a:r>
                        <a:rPr lang="en-US" sz="1600" b="0" i="0" u="none" strike="noStrike" dirty="0">
                          <a:solidFill>
                            <a:srgbClr val="79463D"/>
                          </a:solidFill>
                          <a:effectLst/>
                          <a:latin typeface="Century Gothic" panose="020B0502020202020204" pitchFamily="34" charset="0"/>
                        </a:rPr>
                        <a:t>$7,500.00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4839723"/>
                  </a:ext>
                </a:extLst>
              </a:tr>
              <a:tr h="323565">
                <a:tc>
                  <a:txBody>
                    <a:bodyPr/>
                    <a:lstStyle/>
                    <a:p>
                      <a:pPr algn="l" rtl="0" fontAlgn="ctr"/>
                      <a:r>
                        <a:rPr lang="en-US" sz="1600" b="0" i="0" u="none" strike="noStrike" dirty="0">
                          <a:solidFill>
                            <a:srgbClr val="79463D"/>
                          </a:solidFill>
                          <a:effectLst/>
                          <a:latin typeface="Century Gothic" panose="020B0502020202020204" pitchFamily="34" charset="0"/>
                        </a:rPr>
                        <a:t>MPD Security Cameras for Hennepin Ave.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rtl="0" fontAlgn="t"/>
                      <a:r>
                        <a:rPr lang="en-US" sz="1600" b="0" i="0" u="none" strike="noStrike" dirty="0">
                          <a:solidFill>
                            <a:srgbClr val="79463D"/>
                          </a:solidFill>
                          <a:effectLst/>
                          <a:latin typeface="Century Gothic" panose="020B0502020202020204" pitchFamily="34" charset="0"/>
                        </a:rPr>
                        <a:t>$28,000.00 </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6620314"/>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TL Park $25k Match Incentive</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t"/>
                      <a:r>
                        <a:rPr lang="en-US" sz="1600" b="0" i="0" u="none" strike="noStrike" dirty="0">
                          <a:solidFill>
                            <a:srgbClr val="79463D"/>
                          </a:solidFill>
                          <a:effectLst/>
                          <a:latin typeface="Century Gothic" panose="020B0502020202020204" pitchFamily="34" charset="0"/>
                        </a:rPr>
                        <a:t>$25,000.00 </a:t>
                      </a:r>
                    </a:p>
                  </a:txBody>
                  <a:tcPr marL="9525" marR="9525" marT="9525"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7923770"/>
                  </a:ext>
                </a:extLst>
              </a:tr>
              <a:tr h="271376">
                <a:tc>
                  <a:txBody>
                    <a:bodyPr/>
                    <a:lstStyle/>
                    <a:p>
                      <a:pPr algn="r" rtl="0" fontAlgn="ctr"/>
                      <a:r>
                        <a:rPr lang="en-US" sz="1600" b="1" i="0" u="none" strike="noStrike" dirty="0">
                          <a:solidFill>
                            <a:srgbClr val="79463D"/>
                          </a:solidFill>
                          <a:effectLst/>
                          <a:latin typeface="Century Gothic" panose="020B0502020202020204" pitchFamily="34" charset="0"/>
                        </a:rPr>
                        <a:t>Total NRP Expenses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rtl="0" fontAlgn="t"/>
                      <a:r>
                        <a:rPr lang="en-US" sz="1600" b="1" i="0" u="none" strike="noStrike" dirty="0">
                          <a:solidFill>
                            <a:srgbClr val="79463D"/>
                          </a:solidFill>
                          <a:effectLst/>
                          <a:latin typeface="Century Gothic" panose="020B0502020202020204" pitchFamily="34" charset="0"/>
                        </a:rPr>
                        <a:t>$60,500.00 </a:t>
                      </a:r>
                    </a:p>
                  </a:txBody>
                  <a:tcPr marL="9525" marR="9525" marT="9525"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37873718"/>
                  </a:ext>
                </a:extLst>
              </a:tr>
              <a:tr h="271376">
                <a:tc>
                  <a:txBody>
                    <a:bodyPr/>
                    <a:lstStyle/>
                    <a:p>
                      <a:pPr algn="l" rtl="0" fontAlgn="ctr"/>
                      <a:r>
                        <a:rPr lang="en-US" sz="1600" b="0" i="0" u="none" strike="noStrike" dirty="0">
                          <a:solidFill>
                            <a:srgbClr val="79463D"/>
                          </a:solidFill>
                          <a:effectLst/>
                          <a:latin typeface="Century Gothic" panose="020B0502020202020204" pitchFamily="34" charset="0"/>
                        </a:rPr>
                        <a:t>Thanksgiving pies for MPD</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600" b="0" i="0" u="none" strike="noStrike" dirty="0">
                          <a:solidFill>
                            <a:srgbClr val="79463D"/>
                          </a:solidFill>
                          <a:effectLst/>
                          <a:latin typeface="Century Gothic" panose="020B0502020202020204" pitchFamily="34" charset="0"/>
                        </a:rPr>
                        <a:t>$250.00 </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8891332"/>
                  </a:ext>
                </a:extLst>
              </a:tr>
              <a:tr h="281813">
                <a:tc>
                  <a:txBody>
                    <a:bodyPr/>
                    <a:lstStyle/>
                    <a:p>
                      <a:pPr algn="r" rtl="0" fontAlgn="ctr"/>
                      <a:r>
                        <a:rPr lang="en-US" sz="1600" b="1" i="0" u="none" strike="noStrike" dirty="0">
                          <a:solidFill>
                            <a:srgbClr val="79463D"/>
                          </a:solidFill>
                          <a:effectLst/>
                          <a:latin typeface="Century Gothic" panose="020B0502020202020204" pitchFamily="34" charset="0"/>
                        </a:rPr>
                        <a:t>Total Unrestricted Expenses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600" b="1" i="0" u="none" strike="noStrike" dirty="0">
                          <a:solidFill>
                            <a:srgbClr val="79463D"/>
                          </a:solidFill>
                          <a:effectLst/>
                          <a:latin typeface="Century Gothic" panose="020B0502020202020204" pitchFamily="34" charset="0"/>
                        </a:rPr>
                        <a:t>$250.00 </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5682675"/>
                  </a:ext>
                </a:extLst>
              </a:tr>
              <a:tr h="281813">
                <a:tc>
                  <a:txBody>
                    <a:bodyPr/>
                    <a:lstStyle/>
                    <a:p>
                      <a:pPr algn="r" rtl="0" fontAlgn="ctr"/>
                      <a:r>
                        <a:rPr lang="en-US" sz="1600" b="1" i="0" u="none" strike="noStrike" dirty="0">
                          <a:solidFill>
                            <a:srgbClr val="79463D"/>
                          </a:solidFill>
                          <a:effectLst/>
                          <a:latin typeface="Century Gothic" panose="020B0502020202020204" pitchFamily="34" charset="0"/>
                        </a:rPr>
                        <a:t>TOTAL EXPENDITURES</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sz="1600" b="1" i="0" u="none" strike="noStrike" dirty="0">
                          <a:solidFill>
                            <a:srgbClr val="79463D"/>
                          </a:solidFill>
                          <a:effectLst/>
                          <a:latin typeface="Century Gothic" panose="020B0502020202020204" pitchFamily="34" charset="0"/>
                        </a:rPr>
                        <a:t>$72,667.00</a:t>
                      </a: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413482"/>
                  </a:ext>
                </a:extLst>
              </a:tr>
            </a:tbl>
          </a:graphicData>
        </a:graphic>
      </p:graphicFrame>
    </p:spTree>
    <p:extLst>
      <p:ext uri="{BB962C8B-B14F-4D97-AF65-F5344CB8AC3E}">
        <p14:creationId xmlns:p14="http://schemas.microsoft.com/office/powerpoint/2010/main" val="29392336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2100D00-29D3-824F-B98D-2A1925E0AA7D}"/>
              </a:ext>
            </a:extLst>
          </p:cNvPr>
          <p:cNvGraphicFramePr>
            <a:graphicFrameLocks noGrp="1"/>
          </p:cNvGraphicFramePr>
          <p:nvPr>
            <p:extLst>
              <p:ext uri="{D42A27DB-BD31-4B8C-83A1-F6EECF244321}">
                <p14:modId xmlns:p14="http://schemas.microsoft.com/office/powerpoint/2010/main" val="4006427148"/>
              </p:ext>
            </p:extLst>
          </p:nvPr>
        </p:nvGraphicFramePr>
        <p:xfrm>
          <a:off x="188256" y="126024"/>
          <a:ext cx="8915399" cy="5285544"/>
        </p:xfrm>
        <a:graphic>
          <a:graphicData uri="http://schemas.openxmlformats.org/drawingml/2006/table">
            <a:tbl>
              <a:tblPr>
                <a:tableStyleId>{5940675A-B579-460E-94D1-54222C63F5DA}</a:tableStyleId>
              </a:tblPr>
              <a:tblGrid>
                <a:gridCol w="6247497">
                  <a:extLst>
                    <a:ext uri="{9D8B030D-6E8A-4147-A177-3AD203B41FA5}">
                      <a16:colId xmlns:a16="http://schemas.microsoft.com/office/drawing/2014/main" val="1243712263"/>
                    </a:ext>
                  </a:extLst>
                </a:gridCol>
                <a:gridCol w="1257177">
                  <a:extLst>
                    <a:ext uri="{9D8B030D-6E8A-4147-A177-3AD203B41FA5}">
                      <a16:colId xmlns:a16="http://schemas.microsoft.com/office/drawing/2014/main" val="2539234816"/>
                    </a:ext>
                  </a:extLst>
                </a:gridCol>
                <a:gridCol w="1410725">
                  <a:extLst>
                    <a:ext uri="{9D8B030D-6E8A-4147-A177-3AD203B41FA5}">
                      <a16:colId xmlns:a16="http://schemas.microsoft.com/office/drawing/2014/main" val="3391537452"/>
                    </a:ext>
                  </a:extLst>
                </a:gridCol>
              </a:tblGrid>
              <a:tr h="755513">
                <a:tc gridSpan="3">
                  <a:txBody>
                    <a:bodyPr/>
                    <a:lstStyle/>
                    <a:p>
                      <a:pPr algn="ctr" fontAlgn="b"/>
                      <a:r>
                        <a:rPr lang="en-US" sz="2800" b="1" u="none" strike="noStrike" dirty="0">
                          <a:solidFill>
                            <a:schemeClr val="accent6"/>
                          </a:solidFill>
                          <a:effectLst/>
                          <a:latin typeface="Palatino" pitchFamily="2" charset="77"/>
                          <a:ea typeface="Palatino" pitchFamily="2" charset="77"/>
                        </a:rPr>
                        <a:t>Fiscal Year End Statement of Assets and Liabilities</a:t>
                      </a:r>
                    </a:p>
                    <a:p>
                      <a:pPr algn="ctr" fontAlgn="b"/>
                      <a:r>
                        <a:rPr lang="en-US" sz="2800" b="1" u="none" strike="noStrike" dirty="0">
                          <a:solidFill>
                            <a:schemeClr val="accent6"/>
                          </a:solidFill>
                          <a:effectLst/>
                          <a:latin typeface="Palatino" pitchFamily="2" charset="77"/>
                          <a:ea typeface="Palatino" pitchFamily="2" charset="77"/>
                        </a:rPr>
                        <a:t>as of April 30, 2021</a:t>
                      </a:r>
                      <a:endParaRPr lang="en-US" sz="2800" b="1" i="0" u="none" strike="noStrike" dirty="0">
                        <a:solidFill>
                          <a:schemeClr val="accent6"/>
                        </a:solidFill>
                        <a:effectLst/>
                        <a:latin typeface="Palatino" pitchFamily="2" charset="77"/>
                        <a:ea typeface="Palatino" pitchFamily="2" charset="77"/>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4726952"/>
                  </a:ext>
                </a:extLst>
              </a:tr>
              <a:tr h="232284">
                <a:tc>
                  <a:txBody>
                    <a:bodyPr/>
                    <a:lstStyle/>
                    <a:p>
                      <a:pPr algn="l" fontAlgn="t"/>
                      <a:r>
                        <a:rPr lang="en-US" sz="2000" b="1" u="none" strike="noStrike" dirty="0">
                          <a:solidFill>
                            <a:schemeClr val="accent6"/>
                          </a:solidFill>
                          <a:effectLst/>
                          <a:latin typeface="Century Gothic" panose="020B0502020202020204" pitchFamily="34" charset="0"/>
                        </a:rPr>
                        <a:t>Assets</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dirty="0">
                          <a:solidFill>
                            <a:schemeClr val="accent6"/>
                          </a:solidFill>
                          <a:effectLst/>
                          <a:latin typeface="Century Gothic" panose="020B0502020202020204" pitchFamily="34" charset="0"/>
                        </a:rPr>
                        <a:t>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dirty="0">
                          <a:solidFill>
                            <a:schemeClr val="accent6"/>
                          </a:solidFill>
                          <a:effectLst/>
                          <a:latin typeface="Century Gothic" panose="020B0502020202020204" pitchFamily="34" charset="0"/>
                        </a:rPr>
                        <a:t>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3777470"/>
                  </a:ext>
                </a:extLst>
              </a:tr>
              <a:tr h="232284">
                <a:tc>
                  <a:txBody>
                    <a:bodyPr/>
                    <a:lstStyle/>
                    <a:p>
                      <a:pPr algn="l" fontAlgn="t"/>
                      <a:r>
                        <a:rPr lang="en-US" sz="2000" u="none" strike="noStrike">
                          <a:solidFill>
                            <a:schemeClr val="accent6"/>
                          </a:solidFill>
                          <a:effectLst/>
                          <a:latin typeface="Century Gothic" panose="020B0502020202020204" pitchFamily="34" charset="0"/>
                        </a:rPr>
                        <a:t>Checking Account</a:t>
                      </a:r>
                      <a:endParaRPr lang="en-US" sz="2000" b="1"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a:solidFill>
                            <a:schemeClr val="accent6"/>
                          </a:solidFill>
                          <a:effectLst/>
                          <a:latin typeface="Century Gothic" panose="020B0502020202020204" pitchFamily="34" charset="0"/>
                        </a:rPr>
                        <a:t> </a:t>
                      </a:r>
                      <a:endParaRPr lang="en-US" sz="2000" b="0"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a:solidFill>
                            <a:schemeClr val="accent6"/>
                          </a:solidFill>
                          <a:effectLst/>
                          <a:latin typeface="Century Gothic" panose="020B0502020202020204" pitchFamily="34" charset="0"/>
                        </a:rPr>
                        <a:t> </a:t>
                      </a:r>
                      <a:endParaRPr lang="en-US" sz="2000" b="0"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43332693"/>
                  </a:ext>
                </a:extLst>
              </a:tr>
              <a:tr h="359768">
                <a:tc>
                  <a:txBody>
                    <a:bodyPr/>
                    <a:lstStyle/>
                    <a:p>
                      <a:pPr algn="l" fontAlgn="t"/>
                      <a:r>
                        <a:rPr lang="en-US" sz="2000" u="none" strike="noStrike" dirty="0">
                          <a:solidFill>
                            <a:schemeClr val="accent6"/>
                          </a:solidFill>
                          <a:effectLst/>
                          <a:latin typeface="Century Gothic" panose="020B0502020202020204" pitchFamily="34" charset="0"/>
                        </a:rPr>
                        <a:t>Unrestricted Funds</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a:solidFill>
                            <a:schemeClr val="accent6"/>
                          </a:solidFill>
                          <a:effectLst/>
                          <a:latin typeface="Century Gothic" panose="020B0502020202020204" pitchFamily="34" charset="0"/>
                        </a:rPr>
                        <a:t> </a:t>
                      </a:r>
                      <a:endParaRPr lang="en-US" sz="2000" b="0"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t"/>
                      <a:r>
                        <a:rPr lang="en-US" sz="2000" u="none" strike="noStrike">
                          <a:solidFill>
                            <a:schemeClr val="accent6"/>
                          </a:solidFill>
                          <a:effectLst/>
                          <a:latin typeface="Century Gothic" panose="020B0502020202020204" pitchFamily="34" charset="0"/>
                        </a:rPr>
                        <a:t>33,978.22</a:t>
                      </a:r>
                      <a:endParaRPr lang="en-US" sz="2000" b="0"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6557941"/>
                  </a:ext>
                </a:extLst>
              </a:tr>
              <a:tr h="464568">
                <a:tc>
                  <a:txBody>
                    <a:bodyPr/>
                    <a:lstStyle/>
                    <a:p>
                      <a:pPr algn="l" fontAlgn="t"/>
                      <a:r>
                        <a:rPr lang="en-US" sz="2000" u="none" strike="noStrike" dirty="0">
                          <a:solidFill>
                            <a:schemeClr val="accent6"/>
                          </a:solidFill>
                          <a:effectLst/>
                          <a:latin typeface="Century Gothic" panose="020B0502020202020204" pitchFamily="34" charset="0"/>
                        </a:rPr>
                        <a:t>Restricted - 2022 Commitment to Hennepin/Lyndale Crossroads</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a:solidFill>
                            <a:schemeClr val="accent6"/>
                          </a:solidFill>
                          <a:effectLst/>
                          <a:latin typeface="Century Gothic" panose="020B0502020202020204" pitchFamily="34" charset="0"/>
                        </a:rPr>
                        <a:t> </a:t>
                      </a:r>
                      <a:endParaRPr lang="en-US" sz="2000" b="0"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t"/>
                      <a:r>
                        <a:rPr lang="en-US" sz="2000" u="none" strike="noStrike" dirty="0">
                          <a:solidFill>
                            <a:schemeClr val="accent6"/>
                          </a:solidFill>
                          <a:effectLst/>
                          <a:latin typeface="Century Gothic" panose="020B0502020202020204" pitchFamily="34" charset="0"/>
                        </a:rPr>
                        <a:t>3,892.42</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5860572"/>
                  </a:ext>
                </a:extLst>
              </a:tr>
              <a:tr h="359768">
                <a:tc>
                  <a:txBody>
                    <a:bodyPr/>
                    <a:lstStyle/>
                    <a:p>
                      <a:pPr algn="r" fontAlgn="t"/>
                      <a:r>
                        <a:rPr lang="en-US" sz="2000" b="1" u="none" strike="noStrike" dirty="0">
                          <a:solidFill>
                            <a:schemeClr val="accent6"/>
                          </a:solidFill>
                          <a:effectLst/>
                          <a:latin typeface="Century Gothic" panose="020B0502020202020204" pitchFamily="34" charset="0"/>
                        </a:rPr>
                        <a:t>Total Checking</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b="1" u="none" strike="noStrike" dirty="0">
                          <a:solidFill>
                            <a:schemeClr val="accent6"/>
                          </a:solidFill>
                          <a:effectLst/>
                          <a:latin typeface="Century Gothic" panose="020B0502020202020204" pitchFamily="34" charset="0"/>
                        </a:rPr>
                        <a:t> </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t"/>
                      <a:r>
                        <a:rPr lang="en-US" sz="2000" b="1" u="none" strike="noStrike" dirty="0">
                          <a:solidFill>
                            <a:schemeClr val="accent6"/>
                          </a:solidFill>
                          <a:effectLst/>
                          <a:latin typeface="Century Gothic" panose="020B0502020202020204" pitchFamily="34" charset="0"/>
                        </a:rPr>
                        <a:t>37,870.64</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42167087"/>
                  </a:ext>
                </a:extLst>
              </a:tr>
              <a:tr h="539652">
                <a:tc>
                  <a:txBody>
                    <a:bodyPr/>
                    <a:lstStyle/>
                    <a:p>
                      <a:pPr algn="l" fontAlgn="t"/>
                      <a:r>
                        <a:rPr lang="en-US" sz="2000" u="none" strike="noStrike" dirty="0">
                          <a:solidFill>
                            <a:schemeClr val="accent6"/>
                          </a:solidFill>
                          <a:effectLst/>
                          <a:latin typeface="Century Gothic" panose="020B0502020202020204" pitchFamily="34" charset="0"/>
                        </a:rPr>
                        <a:t>Propel nonprofits loan receivable 3/31/22 </a:t>
                      </a:r>
                    </a:p>
                    <a:p>
                      <a:pPr algn="l" fontAlgn="t"/>
                      <a:r>
                        <a:rPr lang="en-US" sz="2000" u="none" strike="noStrike" dirty="0">
                          <a:solidFill>
                            <a:schemeClr val="accent6"/>
                          </a:solidFill>
                          <a:effectLst/>
                          <a:latin typeface="Century Gothic" panose="020B0502020202020204" pitchFamily="34" charset="0"/>
                        </a:rPr>
                        <a:t>(not including interest at 1.5%)</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u="none" strike="noStrike">
                          <a:solidFill>
                            <a:schemeClr val="accent6"/>
                          </a:solidFill>
                          <a:effectLst/>
                          <a:latin typeface="Century Gothic" panose="020B0502020202020204" pitchFamily="34" charset="0"/>
                        </a:rPr>
                        <a:t> </a:t>
                      </a:r>
                      <a:endParaRPr lang="en-US" sz="2000" b="0" i="0" u="none" strike="noStrike">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US" sz="2000" u="none" strike="noStrike" dirty="0">
                          <a:solidFill>
                            <a:schemeClr val="accent6"/>
                          </a:solidFill>
                          <a:effectLst/>
                          <a:latin typeface="Century Gothic" panose="020B0502020202020204" pitchFamily="34" charset="0"/>
                        </a:rPr>
                        <a:t>94,500.00</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6693706"/>
                  </a:ext>
                </a:extLst>
              </a:tr>
              <a:tr h="359768">
                <a:tc>
                  <a:txBody>
                    <a:bodyPr/>
                    <a:lstStyle/>
                    <a:p>
                      <a:pPr algn="r" fontAlgn="t"/>
                      <a:r>
                        <a:rPr lang="en-US" sz="2000" b="1" u="none" strike="noStrike" dirty="0">
                          <a:solidFill>
                            <a:schemeClr val="accent6"/>
                          </a:solidFill>
                          <a:effectLst/>
                          <a:latin typeface="Century Gothic" panose="020B0502020202020204" pitchFamily="34" charset="0"/>
                        </a:rPr>
                        <a:t>Total All Assets </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t"/>
                      <a:r>
                        <a:rPr lang="en-US" sz="2000" b="1" u="none" strike="noStrike" dirty="0">
                          <a:solidFill>
                            <a:schemeClr val="accent6"/>
                          </a:solidFill>
                          <a:effectLst/>
                          <a:latin typeface="Century Gothic" panose="020B0502020202020204" pitchFamily="34" charset="0"/>
                        </a:rPr>
                        <a:t> </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t"/>
                      <a:r>
                        <a:rPr lang="en-US" sz="2000" b="1" u="none" strike="noStrike" dirty="0">
                          <a:solidFill>
                            <a:schemeClr val="accent6"/>
                          </a:solidFill>
                          <a:effectLst/>
                          <a:latin typeface="Century Gothic" panose="020B0502020202020204" pitchFamily="34" charset="0"/>
                        </a:rPr>
                        <a:t>132,370.64</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5941787"/>
                  </a:ext>
                </a:extLst>
              </a:tr>
              <a:tr h="232284">
                <a:tc>
                  <a:txBody>
                    <a:bodyPr/>
                    <a:lstStyle/>
                    <a:p>
                      <a:pPr algn="l" fontAlgn="t"/>
                      <a:r>
                        <a:rPr lang="en-US" sz="2000" b="1" u="none" strike="noStrike" dirty="0">
                          <a:solidFill>
                            <a:schemeClr val="accent6"/>
                          </a:solidFill>
                          <a:effectLst/>
                          <a:latin typeface="Century Gothic" panose="020B0502020202020204" pitchFamily="34" charset="0"/>
                        </a:rPr>
                        <a:t>Liabilities</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dirty="0">
                          <a:solidFill>
                            <a:schemeClr val="accent6"/>
                          </a:solidFill>
                          <a:effectLst/>
                          <a:latin typeface="Century Gothic" panose="020B0502020202020204" pitchFamily="34" charset="0"/>
                        </a:rPr>
                        <a:t>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dirty="0">
                          <a:solidFill>
                            <a:schemeClr val="accent6"/>
                          </a:solidFill>
                          <a:effectLst/>
                          <a:latin typeface="Century Gothic" panose="020B0502020202020204" pitchFamily="34" charset="0"/>
                        </a:rPr>
                        <a:t>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4632795"/>
                  </a:ext>
                </a:extLst>
              </a:tr>
              <a:tr h="539652">
                <a:tc>
                  <a:txBody>
                    <a:bodyPr/>
                    <a:lstStyle/>
                    <a:p>
                      <a:pPr algn="l" fontAlgn="t"/>
                      <a:r>
                        <a:rPr lang="en-US" sz="2000" u="none" strike="noStrike" dirty="0">
                          <a:solidFill>
                            <a:schemeClr val="accent6"/>
                          </a:solidFill>
                          <a:effectLst/>
                          <a:latin typeface="Century Gothic" panose="020B0502020202020204" pitchFamily="34" charset="0"/>
                        </a:rPr>
                        <a:t>Accounts Payable - 2022 Green Minneapolis Hennepin/Lyndale Crossroads</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t"/>
                      <a:r>
                        <a:rPr lang="en-US" sz="2000" u="none" strike="noStrike" dirty="0">
                          <a:solidFill>
                            <a:schemeClr val="accent6"/>
                          </a:solidFill>
                          <a:effectLst/>
                          <a:latin typeface="Century Gothic" panose="020B0502020202020204" pitchFamily="34" charset="0"/>
                        </a:rPr>
                        <a:t>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t"/>
                      <a:r>
                        <a:rPr lang="en-US" sz="2000" u="none" strike="noStrike" dirty="0">
                          <a:solidFill>
                            <a:schemeClr val="accent6"/>
                          </a:solidFill>
                          <a:effectLst/>
                          <a:latin typeface="Century Gothic" panose="020B0502020202020204" pitchFamily="34" charset="0"/>
                        </a:rPr>
                        <a:t>3,892.42</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412643"/>
                  </a:ext>
                </a:extLst>
              </a:tr>
              <a:tr h="232284">
                <a:tc>
                  <a:txBody>
                    <a:bodyPr/>
                    <a:lstStyle/>
                    <a:p>
                      <a:pPr algn="l" fontAlgn="t"/>
                      <a:r>
                        <a:rPr lang="en-US" sz="2000" u="none" strike="noStrike" dirty="0">
                          <a:solidFill>
                            <a:schemeClr val="accent6"/>
                          </a:solidFill>
                          <a:effectLst/>
                          <a:latin typeface="Century Gothic" panose="020B0502020202020204" pitchFamily="34" charset="0"/>
                        </a:rPr>
                        <a:t>CPP refundable advance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US" sz="2000" u="none" strike="noStrike" dirty="0">
                          <a:solidFill>
                            <a:schemeClr val="accent6"/>
                          </a:solidFill>
                          <a:effectLst/>
                          <a:latin typeface="Century Gothic" panose="020B0502020202020204" pitchFamily="34" charset="0"/>
                        </a:rPr>
                        <a:t> </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t"/>
                      <a:r>
                        <a:rPr lang="en-US" sz="2000" u="none" strike="noStrike" dirty="0">
                          <a:solidFill>
                            <a:schemeClr val="accent6"/>
                          </a:solidFill>
                          <a:effectLst/>
                          <a:latin typeface="Century Gothic" panose="020B0502020202020204" pitchFamily="34" charset="0"/>
                        </a:rPr>
                        <a:t>4,200.00</a:t>
                      </a:r>
                      <a:endParaRPr lang="en-US" sz="2000" b="0"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7033547"/>
                  </a:ext>
                </a:extLst>
              </a:tr>
              <a:tr h="232284">
                <a:tc>
                  <a:txBody>
                    <a:bodyPr/>
                    <a:lstStyle/>
                    <a:p>
                      <a:pPr algn="l" fontAlgn="t"/>
                      <a:r>
                        <a:rPr lang="en-US" sz="2000" b="1" u="none" strike="noStrike" dirty="0">
                          <a:solidFill>
                            <a:schemeClr val="accent6"/>
                          </a:solidFill>
                          <a:effectLst/>
                          <a:latin typeface="Century Gothic" panose="020B0502020202020204" pitchFamily="34" charset="0"/>
                        </a:rPr>
                        <a:t>Total Liabilities</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fontAlgn="t"/>
                      <a:r>
                        <a:rPr lang="en-US" sz="2000" b="1" u="none" strike="noStrike" dirty="0">
                          <a:solidFill>
                            <a:schemeClr val="accent6"/>
                          </a:solidFill>
                          <a:effectLst/>
                          <a:latin typeface="Century Gothic" panose="020B0502020202020204" pitchFamily="34" charset="0"/>
                        </a:rPr>
                        <a:t> </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t"/>
                      <a:r>
                        <a:rPr lang="en-US" sz="2000" b="1" u="none" strike="noStrike" dirty="0">
                          <a:solidFill>
                            <a:schemeClr val="accent6"/>
                          </a:solidFill>
                          <a:effectLst/>
                          <a:latin typeface="Century Gothic" panose="020B0502020202020204" pitchFamily="34" charset="0"/>
                        </a:rPr>
                        <a:t>8,092.42</a:t>
                      </a:r>
                      <a:endParaRPr lang="en-US" sz="2000" b="1" i="0" u="none" strike="noStrike" dirty="0">
                        <a:solidFill>
                          <a:schemeClr val="accent6"/>
                        </a:solidFill>
                        <a:effectLst/>
                        <a:latin typeface="Century Gothic" panose="020B0502020202020204" pitchFamily="34" charset="0"/>
                      </a:endParaRP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0386703"/>
                  </a:ext>
                </a:extLst>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p:cNvSpPr txBox="1">
            <a:spLocks noGrp="1"/>
          </p:cNvSpPr>
          <p:nvPr>
            <p:ph type="title"/>
          </p:nvPr>
        </p:nvSpPr>
        <p:spPr>
          <a:xfrm>
            <a:off x="228600" y="228601"/>
            <a:ext cx="8686800" cy="798816"/>
          </a:xfrm>
        </p:spPr>
        <p:txBody>
          <a:bodyPr>
            <a:normAutofit fontScale="90000"/>
          </a:bodyPr>
          <a:lstStyle/>
          <a:p>
            <a:r>
              <a:rPr lang="en-US" dirty="0"/>
              <a:t>LHNA Future Funding </a:t>
            </a:r>
          </a:p>
        </p:txBody>
      </p:sp>
      <p:sp>
        <p:nvSpPr>
          <p:cNvPr id="92" name="Content Placeholder 2"/>
          <p:cNvSpPr txBox="1">
            <a:spLocks noGrp="1"/>
          </p:cNvSpPr>
          <p:nvPr>
            <p:ph type="body" idx="1"/>
          </p:nvPr>
        </p:nvSpPr>
        <p:spPr>
          <a:xfrm>
            <a:off x="457200" y="1295400"/>
            <a:ext cx="7723847" cy="5434173"/>
          </a:xfrm>
        </p:spPr>
        <p:txBody>
          <a:bodyPr>
            <a:normAutofit fontScale="55000" lnSpcReduction="20000"/>
          </a:bodyPr>
          <a:lstStyle/>
          <a:p>
            <a:pPr indent="-317500"/>
            <a:r>
              <a:rPr lang="en-US" dirty="0">
                <a:solidFill>
                  <a:schemeClr val="accent6"/>
                </a:solidFill>
              </a:rPr>
              <a:t>CPP Transition to Neighborhoods 2020</a:t>
            </a:r>
          </a:p>
          <a:p>
            <a:pPr lvl="1"/>
            <a:r>
              <a:rPr lang="en-US" b="1" dirty="0">
                <a:solidFill>
                  <a:schemeClr val="accent6"/>
                </a:solidFill>
              </a:rPr>
              <a:t>Base funding decreasing</a:t>
            </a:r>
          </a:p>
          <a:p>
            <a:pPr lvl="2"/>
            <a:r>
              <a:rPr lang="en-US" dirty="0">
                <a:solidFill>
                  <a:schemeClr val="accent6"/>
                </a:solidFill>
              </a:rPr>
              <a:t>$17,000 	2017-2020 annual reimbursement </a:t>
            </a:r>
          </a:p>
          <a:p>
            <a:pPr lvl="2"/>
            <a:r>
              <a:rPr lang="en-US" dirty="0">
                <a:solidFill>
                  <a:schemeClr val="accent6"/>
                </a:solidFill>
              </a:rPr>
              <a:t>$17,311	2021allocation</a:t>
            </a:r>
          </a:p>
          <a:p>
            <a:pPr lvl="2"/>
            <a:r>
              <a:rPr lang="en-US" dirty="0">
                <a:solidFill>
                  <a:schemeClr val="accent6"/>
                </a:solidFill>
              </a:rPr>
              <a:t>$15,000	2022 allocation</a:t>
            </a:r>
          </a:p>
          <a:p>
            <a:pPr lvl="2"/>
            <a:r>
              <a:rPr lang="en-US" dirty="0">
                <a:solidFill>
                  <a:schemeClr val="accent6"/>
                </a:solidFill>
              </a:rPr>
              <a:t>$10,000	2023 allocation</a:t>
            </a:r>
          </a:p>
          <a:p>
            <a:pPr lvl="1"/>
            <a:r>
              <a:rPr lang="en-US" b="1" dirty="0">
                <a:solidFill>
                  <a:schemeClr val="accent6"/>
                </a:solidFill>
              </a:rPr>
              <a:t>New, added compliance rules</a:t>
            </a:r>
          </a:p>
          <a:p>
            <a:pPr lvl="2"/>
            <a:r>
              <a:rPr lang="en-US" dirty="0">
                <a:solidFill>
                  <a:schemeClr val="accent6"/>
                </a:solidFill>
              </a:rPr>
              <a:t>Will take some of the funding/resources</a:t>
            </a:r>
          </a:p>
          <a:p>
            <a:pPr lvl="1"/>
            <a:r>
              <a:rPr lang="en-US" b="1" dirty="0">
                <a:solidFill>
                  <a:schemeClr val="accent6"/>
                </a:solidFill>
              </a:rPr>
              <a:t>Opportunities for incremental funds:</a:t>
            </a:r>
          </a:p>
          <a:p>
            <a:pPr lvl="2"/>
            <a:r>
              <a:rPr lang="en-US" dirty="0">
                <a:solidFill>
                  <a:schemeClr val="accent6"/>
                </a:solidFill>
              </a:rPr>
              <a:t>Equitable Engagement Fund</a:t>
            </a:r>
          </a:p>
          <a:p>
            <a:pPr lvl="2"/>
            <a:r>
              <a:rPr lang="en-US" dirty="0">
                <a:solidFill>
                  <a:schemeClr val="accent6"/>
                </a:solidFill>
              </a:rPr>
              <a:t>Partner Engagement Fund</a:t>
            </a:r>
          </a:p>
          <a:p>
            <a:pPr lvl="2"/>
            <a:r>
              <a:rPr lang="en-US" dirty="0">
                <a:solidFill>
                  <a:schemeClr val="accent6"/>
                </a:solidFill>
              </a:rPr>
              <a:t>Need substantial volunteer time to create and submit plans for funding consideration</a:t>
            </a:r>
          </a:p>
          <a:p>
            <a:pPr lvl="2"/>
            <a:r>
              <a:rPr lang="en-US" dirty="0">
                <a:solidFill>
                  <a:schemeClr val="accent6"/>
                </a:solidFill>
              </a:rPr>
              <a:t>Consider volunteering!</a:t>
            </a:r>
          </a:p>
        </p:txBody>
      </p:sp>
    </p:spTree>
    <p:extLst>
      <p:ext uri="{BB962C8B-B14F-4D97-AF65-F5344CB8AC3E}">
        <p14:creationId xmlns:p14="http://schemas.microsoft.com/office/powerpoint/2010/main" val="141885734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itle 1"/>
          <p:cNvSpPr txBox="1">
            <a:spLocks noGrp="1"/>
          </p:cNvSpPr>
          <p:nvPr>
            <p:ph type="title"/>
          </p:nvPr>
        </p:nvSpPr>
        <p:spPr>
          <a:xfrm>
            <a:off x="228600" y="409254"/>
            <a:ext cx="8686800" cy="798816"/>
          </a:xfrm>
        </p:spPr>
        <p:txBody>
          <a:bodyPr>
            <a:normAutofit fontScale="90000"/>
          </a:bodyPr>
          <a:lstStyle/>
          <a:p>
            <a:r>
              <a:rPr lang="en-US" dirty="0"/>
              <a:t>LHNA Future Funding </a:t>
            </a:r>
          </a:p>
        </p:txBody>
      </p:sp>
      <p:sp>
        <p:nvSpPr>
          <p:cNvPr id="92" name="Content Placeholder 2"/>
          <p:cNvSpPr txBox="1">
            <a:spLocks noGrp="1"/>
          </p:cNvSpPr>
          <p:nvPr>
            <p:ph type="body" idx="1"/>
          </p:nvPr>
        </p:nvSpPr>
        <p:spPr>
          <a:xfrm>
            <a:off x="457200" y="1295400"/>
            <a:ext cx="7723847" cy="5434173"/>
          </a:xfrm>
        </p:spPr>
        <p:txBody>
          <a:bodyPr>
            <a:normAutofit fontScale="47500" lnSpcReduction="20000"/>
          </a:bodyPr>
          <a:lstStyle/>
          <a:p>
            <a:pPr indent="-317500"/>
            <a:r>
              <a:rPr lang="en-US" dirty="0">
                <a:solidFill>
                  <a:schemeClr val="accent6"/>
                </a:solidFill>
              </a:rPr>
              <a:t>NRP Neighborhood Revitalization Program</a:t>
            </a:r>
          </a:p>
          <a:p>
            <a:pPr lvl="1"/>
            <a:r>
              <a:rPr lang="en-US" dirty="0">
                <a:solidFill>
                  <a:schemeClr val="accent6"/>
                </a:solidFill>
              </a:rPr>
              <a:t>Not “done”</a:t>
            </a:r>
          </a:p>
          <a:p>
            <a:pPr lvl="2"/>
            <a:r>
              <a:rPr lang="en-US" dirty="0">
                <a:solidFill>
                  <a:schemeClr val="accent6"/>
                </a:solidFill>
              </a:rPr>
              <a:t>but uncertain how it will be executed in the future</a:t>
            </a:r>
          </a:p>
          <a:p>
            <a:pPr lvl="1"/>
            <a:r>
              <a:rPr lang="en-US" dirty="0">
                <a:solidFill>
                  <a:schemeClr val="accent6"/>
                </a:solidFill>
              </a:rPr>
              <a:t>State Law requires the funds to be used exclusively for NRP purposes </a:t>
            </a:r>
          </a:p>
          <a:p>
            <a:pPr lvl="2"/>
            <a:r>
              <a:rPr lang="en-US" dirty="0">
                <a:solidFill>
                  <a:schemeClr val="accent6"/>
                </a:solidFill>
              </a:rPr>
              <a:t>but distribution of NRP funds is a Policy Board issue</a:t>
            </a:r>
          </a:p>
          <a:p>
            <a:pPr lvl="1"/>
            <a:r>
              <a:rPr lang="en-US" dirty="0">
                <a:solidFill>
                  <a:schemeClr val="accent6"/>
                </a:solidFill>
              </a:rPr>
              <a:t>The City could decide </a:t>
            </a:r>
          </a:p>
          <a:p>
            <a:pPr lvl="2"/>
            <a:r>
              <a:rPr lang="en-US" dirty="0">
                <a:solidFill>
                  <a:schemeClr val="accent6"/>
                </a:solidFill>
              </a:rPr>
              <a:t>to redistribute NRP funds between neighborhoods or</a:t>
            </a:r>
          </a:p>
          <a:p>
            <a:pPr lvl="2"/>
            <a:r>
              <a:rPr lang="en-US" dirty="0">
                <a:solidFill>
                  <a:schemeClr val="accent6"/>
                </a:solidFill>
              </a:rPr>
              <a:t>to revise the program - within the context of the State Law. </a:t>
            </a:r>
          </a:p>
          <a:p>
            <a:pPr lvl="1"/>
            <a:r>
              <a:rPr lang="en-US" dirty="0">
                <a:solidFill>
                  <a:schemeClr val="accent6"/>
                </a:solidFill>
              </a:rPr>
              <a:t>Even with changes, NRP funds can only be used for NRP purposes</a:t>
            </a:r>
          </a:p>
          <a:p>
            <a:pPr lvl="1"/>
            <a:r>
              <a:rPr lang="en-US" dirty="0">
                <a:solidFill>
                  <a:schemeClr val="accent6"/>
                </a:solidFill>
              </a:rPr>
              <a:t>July 2021</a:t>
            </a:r>
          </a:p>
          <a:p>
            <a:pPr lvl="2"/>
            <a:r>
              <a:rPr lang="en-US" dirty="0">
                <a:solidFill>
                  <a:schemeClr val="accent6"/>
                </a:solidFill>
              </a:rPr>
              <a:t>Neighborhood &amp; Community Relations (NCR) says it will be returning to the City Council in July 2021 to recommend changes to the NRP State Law. </a:t>
            </a:r>
          </a:p>
          <a:p>
            <a:pPr lvl="1"/>
            <a:r>
              <a:rPr lang="en-US" dirty="0">
                <a:solidFill>
                  <a:schemeClr val="accent6"/>
                </a:solidFill>
              </a:rPr>
              <a:t>It will be well worth it to keep an eye on that process.</a:t>
            </a:r>
            <a:br>
              <a:rPr lang="en-US" dirty="0">
                <a:solidFill>
                  <a:schemeClr val="accent6"/>
                </a:solidFill>
              </a:rPr>
            </a:br>
            <a:endParaRPr lang="en-US" dirty="0">
              <a:solidFill>
                <a:schemeClr val="accent6"/>
              </a:solidFill>
            </a:endParaRPr>
          </a:p>
        </p:txBody>
      </p:sp>
      <p:pic>
        <p:nvPicPr>
          <p:cNvPr id="93" name="Picture 3" descr="Picture 3"/>
          <p:cNvPicPr>
            <a:picLocks noChangeAspect="1"/>
          </p:cNvPicPr>
          <p:nvPr/>
        </p:nvPicPr>
        <p:blipFill>
          <a:blip r:embed="rId2"/>
          <a:stretch>
            <a:fillRect/>
          </a:stretch>
        </p:blipFill>
        <p:spPr>
          <a:xfrm>
            <a:off x="8181047" y="5445303"/>
            <a:ext cx="697778" cy="1193242"/>
          </a:xfrm>
          <a:prstGeom prst="rect">
            <a:avLst/>
          </a:prstGeom>
          <a:ln w="12700">
            <a:miter lim="400000"/>
          </a:ln>
        </p:spPr>
      </p:pic>
    </p:spTree>
    <p:extLst>
      <p:ext uri="{BB962C8B-B14F-4D97-AF65-F5344CB8AC3E}">
        <p14:creationId xmlns:p14="http://schemas.microsoft.com/office/powerpoint/2010/main" val="65443398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itle 1"/>
          <p:cNvSpPr txBox="1">
            <a:spLocks noGrp="1"/>
          </p:cNvSpPr>
          <p:nvPr>
            <p:ph type="title"/>
          </p:nvPr>
        </p:nvSpPr>
        <p:spPr>
          <a:prstGeom prst="rect">
            <a:avLst/>
          </a:prstGeom>
        </p:spPr>
        <p:txBody>
          <a:bodyPr/>
          <a:lstStyle/>
          <a:p>
            <a:r>
              <a:rPr dirty="0"/>
              <a:t>Election: LHNA Board</a:t>
            </a:r>
          </a:p>
        </p:txBody>
      </p:sp>
      <p:sp>
        <p:nvSpPr>
          <p:cNvPr id="359" name="Content Placeholder 2"/>
          <p:cNvSpPr txBox="1">
            <a:spLocks noGrp="1"/>
          </p:cNvSpPr>
          <p:nvPr>
            <p:ph type="body" idx="1"/>
          </p:nvPr>
        </p:nvSpPr>
        <p:spPr>
          <a:xfrm>
            <a:off x="586153" y="1295400"/>
            <a:ext cx="8229600" cy="4525963"/>
          </a:xfrm>
          <a:prstGeom prst="rect">
            <a:avLst/>
          </a:prstGeom>
        </p:spPr>
        <p:txBody>
          <a:bodyPr>
            <a:normAutofit/>
          </a:bodyPr>
          <a:lstStyle/>
          <a:p>
            <a:pPr marL="0" indent="0" algn="ctr">
              <a:buNone/>
            </a:pPr>
            <a:r>
              <a:rPr lang="en-US" sz="2600" b="1" dirty="0"/>
              <a:t>Janet </a:t>
            </a:r>
            <a:r>
              <a:rPr lang="en-US" sz="2600" b="1" dirty="0" err="1"/>
              <a:t>Hallaway</a:t>
            </a:r>
            <a:endParaRPr lang="en-US" sz="2600" b="1" dirty="0"/>
          </a:p>
          <a:p>
            <a:pPr marL="0" indent="0" algn="ctr">
              <a:buNone/>
            </a:pPr>
            <a:r>
              <a:rPr lang="en-US" sz="2600" dirty="0"/>
              <a:t>LHNA Board Member + Nomination Committee</a:t>
            </a:r>
            <a:endParaRPr sz="2600" dirty="0"/>
          </a:p>
        </p:txBody>
      </p:sp>
      <p:pic>
        <p:nvPicPr>
          <p:cNvPr id="24578" name="Picture 2" descr="Picture">
            <a:extLst>
              <a:ext uri="{FF2B5EF4-FFF2-40B4-BE49-F238E27FC236}">
                <a16:creationId xmlns:a16="http://schemas.microsoft.com/office/drawing/2014/main" id="{59ACA0E5-9FDF-F549-A36B-1CC208CF1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50" y="2821268"/>
            <a:ext cx="2882900" cy="2882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itle 1"/>
          <p:cNvSpPr txBox="1">
            <a:spLocks noGrp="1"/>
          </p:cNvSpPr>
          <p:nvPr>
            <p:ph type="title"/>
          </p:nvPr>
        </p:nvSpPr>
        <p:spPr>
          <a:prstGeom prst="rect">
            <a:avLst/>
          </a:prstGeom>
        </p:spPr>
        <p:txBody>
          <a:bodyPr>
            <a:normAutofit/>
          </a:bodyPr>
          <a:lstStyle/>
          <a:p>
            <a:r>
              <a:rPr dirty="0"/>
              <a:t>Elections &amp; Terms</a:t>
            </a:r>
          </a:p>
        </p:txBody>
      </p:sp>
      <p:sp>
        <p:nvSpPr>
          <p:cNvPr id="370" name="Content Placeholder 2"/>
          <p:cNvSpPr txBox="1">
            <a:spLocks noGrp="1"/>
          </p:cNvSpPr>
          <p:nvPr>
            <p:ph type="body" idx="1"/>
          </p:nvPr>
        </p:nvSpPr>
        <p:spPr>
          <a:prstGeom prst="rect">
            <a:avLst/>
          </a:prstGeom>
        </p:spPr>
        <p:txBody>
          <a:bodyPr>
            <a:normAutofit/>
          </a:bodyPr>
          <a:lstStyle/>
          <a:p>
            <a:pPr lvl="0"/>
            <a:r>
              <a:rPr lang="en-US" sz="3600" dirty="0"/>
              <a:t>Board members serve 2-year terms</a:t>
            </a:r>
          </a:p>
          <a:p>
            <a:pPr lvl="0"/>
            <a:r>
              <a:rPr lang="en-US" sz="3600" dirty="0"/>
              <a:t>Maximum 3 consecutive terms </a:t>
            </a:r>
          </a:p>
          <a:p>
            <a:pPr lvl="0"/>
            <a:r>
              <a:rPr lang="en-US" sz="3600" dirty="0"/>
              <a:t>Special thanks to departing members:</a:t>
            </a:r>
          </a:p>
          <a:p>
            <a:pPr lvl="1"/>
            <a:r>
              <a:rPr lang="en-US" sz="3600" dirty="0"/>
              <a:t>Lee </a:t>
            </a:r>
            <a:r>
              <a:rPr lang="en-US" sz="3600" dirty="0" err="1"/>
              <a:t>Switzenberg</a:t>
            </a:r>
            <a:endParaRPr lang="en-US" sz="3600"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itle 1"/>
          <p:cNvSpPr txBox="1">
            <a:spLocks noGrp="1"/>
          </p:cNvSpPr>
          <p:nvPr>
            <p:ph type="title"/>
          </p:nvPr>
        </p:nvSpPr>
        <p:spPr>
          <a:prstGeom prst="rect">
            <a:avLst/>
          </a:prstGeom>
        </p:spPr>
        <p:txBody>
          <a:bodyPr/>
          <a:lstStyle>
            <a:lvl1pPr>
              <a:defRPr sz="5400">
                <a:solidFill>
                  <a:srgbClr val="6C2A1F"/>
                </a:solidFill>
              </a:defRPr>
            </a:lvl1pPr>
          </a:lstStyle>
          <a:p>
            <a:r>
              <a:rPr dirty="0"/>
              <a:t>Returning board members</a:t>
            </a:r>
          </a:p>
        </p:txBody>
      </p:sp>
      <p:sp>
        <p:nvSpPr>
          <p:cNvPr id="374" name="Content Placeholder 2"/>
          <p:cNvSpPr txBox="1">
            <a:spLocks noGrp="1"/>
          </p:cNvSpPr>
          <p:nvPr>
            <p:ph type="body" idx="1"/>
          </p:nvPr>
        </p:nvSpPr>
        <p:spPr>
          <a:xfrm>
            <a:off x="457200" y="1600200"/>
            <a:ext cx="7826188" cy="4525963"/>
          </a:xfrm>
          <a:prstGeom prst="rect">
            <a:avLst/>
          </a:prstGeom>
        </p:spPr>
        <p:txBody>
          <a:bodyPr>
            <a:normAutofit/>
          </a:bodyPr>
          <a:lstStyle/>
          <a:p>
            <a:pPr>
              <a:spcBef>
                <a:spcPts val="800"/>
              </a:spcBef>
              <a:defRPr sz="3600" b="1">
                <a:solidFill>
                  <a:srgbClr val="6C2A1F"/>
                </a:solidFill>
              </a:defRPr>
            </a:pPr>
            <a:r>
              <a:rPr dirty="0"/>
              <a:t>Will serve 2</a:t>
            </a:r>
            <a:r>
              <a:rPr baseline="30000" dirty="0"/>
              <a:t>nd</a:t>
            </a:r>
            <a:r>
              <a:rPr dirty="0"/>
              <a:t> year of 2</a:t>
            </a:r>
            <a:r>
              <a:rPr lang="en-US" dirty="0"/>
              <a:t>-</a:t>
            </a:r>
            <a:r>
              <a:rPr dirty="0"/>
              <a:t>year term</a:t>
            </a:r>
          </a:p>
          <a:p>
            <a:pPr marL="0" lvl="1" indent="329184" defTabSz="658368">
              <a:spcBef>
                <a:spcPts val="400"/>
              </a:spcBef>
              <a:buSzTx/>
              <a:buNone/>
              <a:defRPr sz="2000"/>
            </a:pPr>
            <a:r>
              <a:rPr lang="en-US" sz="3200" dirty="0"/>
              <a:t>Justin Baylor</a:t>
            </a:r>
          </a:p>
          <a:p>
            <a:pPr marL="0" lvl="1" indent="329184" defTabSz="658368">
              <a:spcBef>
                <a:spcPts val="400"/>
              </a:spcBef>
              <a:buSzTx/>
              <a:buNone/>
              <a:defRPr sz="2000"/>
            </a:pPr>
            <a:r>
              <a:rPr lang="en-US" sz="3200" dirty="0"/>
              <a:t>Vickie Bennett</a:t>
            </a:r>
          </a:p>
          <a:p>
            <a:pPr marL="0" lvl="1" indent="329184" defTabSz="658368">
              <a:spcBef>
                <a:spcPts val="400"/>
              </a:spcBef>
              <a:buSzTx/>
              <a:buNone/>
              <a:defRPr sz="2000"/>
            </a:pPr>
            <a:r>
              <a:rPr lang="en-US" sz="3200" dirty="0"/>
              <a:t>Kathleen Bottini</a:t>
            </a:r>
          </a:p>
          <a:p>
            <a:pPr marL="0" lvl="1" indent="329184" defTabSz="658368">
              <a:spcBef>
                <a:spcPts val="400"/>
              </a:spcBef>
              <a:buSzTx/>
              <a:buNone/>
              <a:defRPr sz="2000"/>
            </a:pPr>
            <a:r>
              <a:rPr lang="en-US" sz="3200" dirty="0"/>
              <a:t>Jennifer Breitinger</a:t>
            </a:r>
          </a:p>
          <a:p>
            <a:pPr marL="0" lvl="1" indent="329184" defTabSz="658368">
              <a:spcBef>
                <a:spcPts val="400"/>
              </a:spcBef>
              <a:buSzTx/>
              <a:buNone/>
              <a:defRPr sz="2000"/>
            </a:pPr>
            <a:r>
              <a:rPr lang="en-US" sz="3200" dirty="0"/>
              <a:t>Fran Davis</a:t>
            </a:r>
          </a:p>
          <a:p>
            <a:pPr marL="0" lvl="1" indent="329184" defTabSz="658368">
              <a:spcBef>
                <a:spcPts val="400"/>
              </a:spcBef>
              <a:buSzTx/>
              <a:buNone/>
              <a:defRPr sz="2000"/>
            </a:pPr>
            <a:r>
              <a:rPr lang="en-US" sz="3200" dirty="0"/>
              <a:t>Toni </a:t>
            </a:r>
            <a:r>
              <a:rPr lang="en-US" sz="3200" dirty="0" err="1"/>
              <a:t>D’Eramo</a:t>
            </a:r>
            <a:endParaRPr lang="en-US" sz="3200" dirty="0"/>
          </a:p>
        </p:txBody>
      </p:sp>
      <p:sp>
        <p:nvSpPr>
          <p:cNvPr id="2" name="Rectangle 1">
            <a:extLst>
              <a:ext uri="{FF2B5EF4-FFF2-40B4-BE49-F238E27FC236}">
                <a16:creationId xmlns:a16="http://schemas.microsoft.com/office/drawing/2014/main" id="{E7777BE4-8FC9-D547-B3F4-BFB83A7DAA61}"/>
              </a:ext>
            </a:extLst>
          </p:cNvPr>
          <p:cNvSpPr/>
          <p:nvPr/>
        </p:nvSpPr>
        <p:spPr>
          <a:xfrm>
            <a:off x="4262718" y="2299447"/>
            <a:ext cx="4020670" cy="3303468"/>
          </a:xfrm>
          <a:prstGeom prst="rect">
            <a:avLst/>
          </a:prstGeom>
        </p:spPr>
        <p:txBody>
          <a:bodyPr wrap="square">
            <a:spAutoFit/>
          </a:bodyPr>
          <a:lstStyle/>
          <a:p>
            <a:pPr lvl="1" indent="329184" defTabSz="658368" hangingPunct="1">
              <a:spcBef>
                <a:spcPts val="400"/>
              </a:spcBef>
              <a:defRPr sz="2000"/>
            </a:pPr>
            <a:r>
              <a:rPr lang="en-US" sz="3200" dirty="0">
                <a:solidFill>
                  <a:srgbClr val="7D0000"/>
                </a:solidFill>
                <a:latin typeface="Palatino"/>
                <a:sym typeface="Century Gothic"/>
              </a:rPr>
              <a:t>Janet </a:t>
            </a:r>
            <a:r>
              <a:rPr lang="en-US" sz="3200" dirty="0" err="1">
                <a:solidFill>
                  <a:srgbClr val="7D0000"/>
                </a:solidFill>
                <a:latin typeface="Palatino"/>
                <a:sym typeface="Century Gothic"/>
              </a:rPr>
              <a:t>Hallaway</a:t>
            </a:r>
            <a:endParaRPr lang="en-US" sz="3200" dirty="0">
              <a:solidFill>
                <a:srgbClr val="7D0000"/>
              </a:solidFill>
              <a:latin typeface="Palatino"/>
              <a:sym typeface="Century Gothic"/>
            </a:endParaRPr>
          </a:p>
          <a:p>
            <a:pPr lvl="1" indent="329184" defTabSz="658368" hangingPunct="1">
              <a:spcBef>
                <a:spcPts val="400"/>
              </a:spcBef>
              <a:defRPr sz="2000"/>
            </a:pPr>
            <a:r>
              <a:rPr lang="en-US" sz="3200" dirty="0">
                <a:solidFill>
                  <a:srgbClr val="7D0000"/>
                </a:solidFill>
                <a:latin typeface="Palatino"/>
                <a:sym typeface="Century Gothic"/>
              </a:rPr>
              <a:t>Robert </a:t>
            </a:r>
            <a:r>
              <a:rPr lang="en-US" sz="3200" dirty="0" err="1">
                <a:solidFill>
                  <a:srgbClr val="7D0000"/>
                </a:solidFill>
                <a:latin typeface="Palatino"/>
                <a:sym typeface="Century Gothic"/>
              </a:rPr>
              <a:t>Hinck</a:t>
            </a:r>
            <a:endParaRPr lang="en-US" sz="3200" dirty="0">
              <a:solidFill>
                <a:srgbClr val="7D0000"/>
              </a:solidFill>
              <a:latin typeface="Palatino"/>
              <a:sym typeface="Century Gothic"/>
            </a:endParaRPr>
          </a:p>
          <a:p>
            <a:pPr lvl="1" indent="329184" defTabSz="658368" hangingPunct="1">
              <a:spcBef>
                <a:spcPts val="400"/>
              </a:spcBef>
              <a:defRPr sz="2000"/>
            </a:pPr>
            <a:r>
              <a:rPr lang="en-US" sz="3200" dirty="0">
                <a:solidFill>
                  <a:srgbClr val="7D0000"/>
                </a:solidFill>
                <a:latin typeface="Palatino"/>
                <a:sym typeface="Century Gothic"/>
              </a:rPr>
              <a:t>John </a:t>
            </a:r>
            <a:r>
              <a:rPr lang="en-US" sz="3200" dirty="0" err="1">
                <a:solidFill>
                  <a:srgbClr val="7D0000"/>
                </a:solidFill>
                <a:latin typeface="Palatino"/>
                <a:sym typeface="Century Gothic"/>
              </a:rPr>
              <a:t>Lillihei</a:t>
            </a:r>
            <a:endParaRPr lang="en-US" sz="3200" dirty="0">
              <a:solidFill>
                <a:srgbClr val="7D0000"/>
              </a:solidFill>
              <a:latin typeface="Palatino"/>
              <a:sym typeface="Century Gothic"/>
            </a:endParaRPr>
          </a:p>
          <a:p>
            <a:pPr lvl="1" indent="329184" defTabSz="658368" hangingPunct="1">
              <a:spcBef>
                <a:spcPts val="400"/>
              </a:spcBef>
              <a:defRPr sz="2000"/>
            </a:pPr>
            <a:r>
              <a:rPr lang="en-US" sz="3200" dirty="0">
                <a:solidFill>
                  <a:srgbClr val="7D0000"/>
                </a:solidFill>
                <a:latin typeface="Palatino"/>
                <a:sym typeface="Century Gothic"/>
              </a:rPr>
              <a:t>George Montague </a:t>
            </a:r>
          </a:p>
          <a:p>
            <a:pPr lvl="1" indent="329184" defTabSz="658368" hangingPunct="1">
              <a:spcBef>
                <a:spcPts val="400"/>
              </a:spcBef>
              <a:defRPr sz="2000"/>
            </a:pPr>
            <a:r>
              <a:rPr lang="en-US" sz="3200" dirty="0">
                <a:solidFill>
                  <a:srgbClr val="7D0000"/>
                </a:solidFill>
                <a:latin typeface="Palatino"/>
                <a:sym typeface="Century Gothic"/>
              </a:rPr>
              <a:t>Chas </a:t>
            </a:r>
            <a:r>
              <a:rPr lang="en-US" sz="3200" dirty="0" err="1">
                <a:solidFill>
                  <a:srgbClr val="7D0000"/>
                </a:solidFill>
                <a:latin typeface="Palatino"/>
                <a:sym typeface="Century Gothic"/>
              </a:rPr>
              <a:t>Scheiderer</a:t>
            </a:r>
            <a:endParaRPr lang="en-US" sz="3200" dirty="0">
              <a:solidFill>
                <a:srgbClr val="7D0000"/>
              </a:solidFill>
              <a:latin typeface="Palatino"/>
              <a:sym typeface="Century Gothic"/>
            </a:endParaRPr>
          </a:p>
          <a:p>
            <a:pPr lvl="1" indent="329184" defTabSz="658368" hangingPunct="1">
              <a:spcBef>
                <a:spcPts val="400"/>
              </a:spcBef>
              <a:defRPr sz="2000"/>
            </a:pPr>
            <a:r>
              <a:rPr lang="en-US" sz="3200" dirty="0">
                <a:solidFill>
                  <a:srgbClr val="7D0000"/>
                </a:solidFill>
                <a:latin typeface="Palatino"/>
                <a:sym typeface="Century Gothic"/>
              </a:rPr>
              <a:t>Sue Westerman</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itle 1"/>
          <p:cNvSpPr txBox="1">
            <a:spLocks noGrp="1"/>
          </p:cNvSpPr>
          <p:nvPr>
            <p:ph type="title"/>
          </p:nvPr>
        </p:nvSpPr>
        <p:spPr>
          <a:prstGeom prst="rect">
            <a:avLst/>
          </a:prstGeom>
        </p:spPr>
        <p:txBody>
          <a:bodyPr>
            <a:normAutofit fontScale="90000"/>
          </a:bodyPr>
          <a:lstStyle/>
          <a:p>
            <a:r>
              <a:rPr dirty="0"/>
              <a:t>Proposed Slate for New Term</a:t>
            </a:r>
          </a:p>
        </p:txBody>
      </p:sp>
      <p:sp>
        <p:nvSpPr>
          <p:cNvPr id="378" name="Content Placeholder 2"/>
          <p:cNvSpPr txBox="1">
            <a:spLocks noGrp="1"/>
          </p:cNvSpPr>
          <p:nvPr>
            <p:ph type="body" idx="1"/>
          </p:nvPr>
        </p:nvSpPr>
        <p:spPr>
          <a:prstGeom prst="rect">
            <a:avLst/>
          </a:prstGeom>
        </p:spPr>
        <p:txBody>
          <a:bodyPr>
            <a:normAutofit lnSpcReduction="10000"/>
          </a:bodyPr>
          <a:lstStyle/>
          <a:p>
            <a:pPr lvl="0"/>
            <a:r>
              <a:rPr lang="en-US" dirty="0"/>
              <a:t>Candidates for election</a:t>
            </a:r>
          </a:p>
          <a:p>
            <a:pPr lvl="1"/>
            <a:r>
              <a:rPr lang="en-US" dirty="0"/>
              <a:t>Tyler </a:t>
            </a:r>
            <a:r>
              <a:rPr lang="en-US" dirty="0" err="1"/>
              <a:t>Ecklund</a:t>
            </a:r>
            <a:endParaRPr lang="en-US" dirty="0"/>
          </a:p>
          <a:p>
            <a:pPr lvl="1"/>
            <a:r>
              <a:rPr lang="en-US" dirty="0"/>
              <a:t>Thomas </a:t>
            </a:r>
            <a:r>
              <a:rPr lang="en-US" dirty="0" err="1"/>
              <a:t>Regnier</a:t>
            </a:r>
            <a:r>
              <a:rPr lang="en-US" dirty="0"/>
              <a:t>*</a:t>
            </a:r>
          </a:p>
          <a:p>
            <a:pPr lvl="1"/>
            <a:r>
              <a:rPr lang="en-US" dirty="0"/>
              <a:t>Craig Wilson*</a:t>
            </a:r>
          </a:p>
          <a:p>
            <a:pPr marL="457200" lvl="1" indent="0">
              <a:buNone/>
            </a:pPr>
            <a:r>
              <a:rPr lang="en-US" dirty="0"/>
              <a:t>				</a:t>
            </a:r>
          </a:p>
          <a:p>
            <a:pPr marL="457200" lvl="1" indent="0">
              <a:buNone/>
            </a:pPr>
            <a:endParaRPr lang="en-US" sz="2800" i="1" dirty="0"/>
          </a:p>
          <a:p>
            <a:pPr marL="457200" lvl="1" indent="0">
              <a:buNone/>
            </a:pPr>
            <a:r>
              <a:rPr lang="en-US" sz="2800" i="1" dirty="0"/>
              <a:t>				    		*returning</a:t>
            </a:r>
          </a:p>
          <a:p>
            <a:pPr lvl="1"/>
            <a:endParaRPr lang="en-US" dirty="0"/>
          </a:p>
          <a:p>
            <a:pPr lvl="1"/>
            <a:endParaRPr lang="en-US" dirty="0"/>
          </a:p>
          <a:p>
            <a:pPr marL="457200" lvl="1" indent="0">
              <a:buNone/>
            </a:pPr>
            <a:endParaRPr lang="en-US"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28600" y="495300"/>
            <a:ext cx="8686800" cy="1460500"/>
          </a:xfrm>
          <a:prstGeom prst="rect">
            <a:avLst/>
          </a:prstGeom>
        </p:spPr>
        <p:txBody>
          <a:bodyPr>
            <a:noAutofit/>
          </a:bodyPr>
          <a:lstStyle/>
          <a:p>
            <a:pPr>
              <a:lnSpc>
                <a:spcPct val="100000"/>
              </a:lnSpc>
            </a:pPr>
            <a:r>
              <a:rPr lang="en-US" sz="4500" dirty="0"/>
              <a:t>A few things before adjourning… </a:t>
            </a:r>
            <a:br>
              <a:rPr lang="en-US" sz="4500" dirty="0"/>
            </a:br>
            <a:r>
              <a:rPr lang="en-US" sz="2600" b="1" dirty="0"/>
              <a:t>Jennifer Breitinger</a:t>
            </a:r>
            <a:br>
              <a:rPr lang="en-US" sz="2600" b="1" dirty="0"/>
            </a:br>
            <a:r>
              <a:rPr lang="en-US" sz="2600" dirty="0"/>
              <a:t>LHNA Board President</a:t>
            </a:r>
            <a:endParaRPr sz="2600" dirty="0"/>
          </a:p>
        </p:txBody>
      </p:sp>
      <p:pic>
        <p:nvPicPr>
          <p:cNvPr id="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pic>
        <p:nvPicPr>
          <p:cNvPr id="5" name="Picture 4" descr="Screen Shot 2019-05-14 at 12.15.04 PM.png">
            <a:extLst>
              <a:ext uri="{FF2B5EF4-FFF2-40B4-BE49-F238E27FC236}">
                <a16:creationId xmlns:a16="http://schemas.microsoft.com/office/drawing/2014/main" id="{5CFEC7F5-4912-3142-87AD-31E1E69912D9}"/>
              </a:ext>
            </a:extLst>
          </p:cNvPr>
          <p:cNvPicPr>
            <a:picLocks noChangeAspect="1"/>
          </p:cNvPicPr>
          <p:nvPr/>
        </p:nvPicPr>
        <p:blipFill rotWithShape="1">
          <a:blip r:embed="rId3">
            <a:extLst>
              <a:ext uri="{28A0092B-C50C-407E-A947-70E740481C1C}">
                <a14:useLocalDpi xmlns:a14="http://schemas.microsoft.com/office/drawing/2010/main" val="0"/>
              </a:ext>
            </a:extLst>
          </a:blip>
          <a:srcRect r="8414"/>
          <a:stretch/>
        </p:blipFill>
        <p:spPr>
          <a:xfrm>
            <a:off x="3162029" y="2285412"/>
            <a:ext cx="2819941" cy="3936846"/>
          </a:xfrm>
          <a:prstGeom prst="rect">
            <a:avLst/>
          </a:prstGeom>
        </p:spPr>
      </p:pic>
    </p:spTree>
    <p:extLst>
      <p:ext uri="{BB962C8B-B14F-4D97-AF65-F5344CB8AC3E}">
        <p14:creationId xmlns:p14="http://schemas.microsoft.com/office/powerpoint/2010/main" val="25722236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a:spLocks noGrp="1"/>
          </p:cNvSpPr>
          <p:nvPr>
            <p:ph type="title"/>
          </p:nvPr>
        </p:nvSpPr>
        <p:spPr>
          <a:prstGeom prst="rect">
            <a:avLst/>
          </a:prstGeom>
        </p:spPr>
        <p:txBody>
          <a:bodyPr>
            <a:normAutofit/>
          </a:bodyPr>
          <a:lstStyle/>
          <a:p>
            <a:endParaRPr dirty="0"/>
          </a:p>
        </p:txBody>
      </p:sp>
      <p:sp>
        <p:nvSpPr>
          <p:cNvPr id="382" name="Content Placeholder 2"/>
          <p:cNvSpPr txBox="1">
            <a:spLocks noGrp="1"/>
          </p:cNvSpPr>
          <p:nvPr>
            <p:ph type="body" idx="1"/>
          </p:nvPr>
        </p:nvSpPr>
        <p:spPr>
          <a:xfrm>
            <a:off x="341737" y="1959375"/>
            <a:ext cx="8229600" cy="4525963"/>
          </a:xfrm>
          <a:prstGeom prst="rect">
            <a:avLst/>
          </a:prstGeom>
        </p:spPr>
        <p:txBody>
          <a:bodyPr>
            <a:normAutofit fontScale="92500"/>
          </a:bodyPr>
          <a:lstStyle/>
          <a:p>
            <a:pPr lvl="0"/>
            <a:r>
              <a:rPr lang="en-US" dirty="0"/>
              <a:t>Want to Get Involved?</a:t>
            </a:r>
          </a:p>
          <a:p>
            <a:pPr lvl="1"/>
            <a:r>
              <a:rPr lang="en-US" dirty="0"/>
              <a:t>Talk to a Board member tonight</a:t>
            </a:r>
          </a:p>
          <a:p>
            <a:pPr lvl="1"/>
            <a:r>
              <a:rPr lang="en-US" dirty="0"/>
              <a:t>Come to meetings: </a:t>
            </a:r>
            <a:r>
              <a:rPr lang="en-US" sz="3900" b="0" i="0" u="none" strike="noStrike" cap="none" spc="0" baseline="0" dirty="0">
                <a:ln>
                  <a:noFill/>
                </a:ln>
                <a:solidFill>
                  <a:srgbClr val="7D0000"/>
                </a:solidFill>
                <a:effectLst/>
                <a:uFillTx/>
                <a:latin typeface="Palatino"/>
                <a:ea typeface="Century Gothic"/>
                <a:cs typeface="Palatino"/>
                <a:sym typeface="Century Gothic"/>
              </a:rPr>
              <a:t>1st Tuesdays, September through June, Kenwood Rec Center, 7PM or Zoom</a:t>
            </a:r>
            <a:endParaRPr lang="en-US" dirty="0"/>
          </a:p>
          <a:p>
            <a:pPr lvl="1"/>
            <a:r>
              <a:rPr lang="en-US" dirty="0"/>
              <a:t>Email us </a:t>
            </a:r>
            <a:r>
              <a:rPr lang="en-US" b="0" u="sng" dirty="0" err="1"/>
              <a:t>lhna@lowryhillneighborhood.org</a:t>
            </a:r>
            <a:endParaRPr lang="en-US" b="0" u="sng" dirty="0"/>
          </a:p>
        </p:txBody>
      </p:sp>
      <p:pic>
        <p:nvPicPr>
          <p:cNvPr id="383" name="Picture 10" descr="Picture 10"/>
          <p:cNvPicPr>
            <a:picLocks noChangeAspect="1"/>
          </p:cNvPicPr>
          <p:nvPr/>
        </p:nvPicPr>
        <p:blipFill>
          <a:blip r:embed="rId2"/>
          <a:stretch>
            <a:fillRect/>
          </a:stretch>
        </p:blipFill>
        <p:spPr>
          <a:xfrm>
            <a:off x="1465499" y="0"/>
            <a:ext cx="5821478" cy="179738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p:cNvSpPr txBox="1">
            <a:spLocks noGrp="1"/>
          </p:cNvSpPr>
          <p:nvPr>
            <p:ph type="title"/>
          </p:nvPr>
        </p:nvSpPr>
        <p:spPr>
          <a:xfrm>
            <a:off x="228600" y="50800"/>
            <a:ext cx="8686800" cy="1066800"/>
          </a:xfrm>
          <a:prstGeom prst="rect">
            <a:avLst/>
          </a:prstGeom>
        </p:spPr>
        <p:txBody>
          <a:bodyPr/>
          <a:lstStyle/>
          <a:p>
            <a:r>
              <a:rPr lang="en-US" dirty="0"/>
              <a:t>Tonight’s </a:t>
            </a:r>
            <a:r>
              <a:rPr dirty="0"/>
              <a:t>Agenda</a:t>
            </a:r>
          </a:p>
        </p:txBody>
      </p:sp>
      <p:sp>
        <p:nvSpPr>
          <p:cNvPr id="99" name="Content Placeholder 2"/>
          <p:cNvSpPr txBox="1">
            <a:spLocks noGrp="1"/>
          </p:cNvSpPr>
          <p:nvPr>
            <p:ph type="body" idx="1"/>
          </p:nvPr>
        </p:nvSpPr>
        <p:spPr>
          <a:xfrm>
            <a:off x="457200" y="1447800"/>
            <a:ext cx="8229600" cy="4779807"/>
          </a:xfrm>
          <a:prstGeom prst="rect">
            <a:avLst/>
          </a:prstGeom>
        </p:spPr>
        <p:txBody>
          <a:bodyPr>
            <a:noAutofit/>
          </a:bodyPr>
          <a:lstStyle/>
          <a:p>
            <a:pPr marL="571500" indent="-571500" defTabSz="732433">
              <a:lnSpc>
                <a:spcPct val="90000"/>
              </a:lnSpc>
              <a:spcBef>
                <a:spcPts val="600"/>
              </a:spcBef>
              <a:buFont typeface="+mj-lt"/>
              <a:buAutoNum type="romanUcPeriod"/>
              <a:defRPr sz="2937"/>
            </a:pPr>
            <a:r>
              <a:rPr sz="2200" dirty="0">
                <a:latin typeface="Palatino"/>
                <a:cs typeface="Palatino"/>
              </a:rPr>
              <a:t>Welcome</a:t>
            </a:r>
            <a:r>
              <a:rPr lang="en-US" sz="2200" dirty="0">
                <a:latin typeface="Palatino"/>
                <a:cs typeface="Palatino"/>
              </a:rPr>
              <a:t> – </a:t>
            </a:r>
            <a:r>
              <a:rPr lang="en-US" sz="2200" b="1" dirty="0">
                <a:latin typeface="Palatino"/>
                <a:cs typeface="Palatino"/>
              </a:rPr>
              <a:t>Jennifer Breitinger</a:t>
            </a:r>
            <a:r>
              <a:rPr lang="en-US" sz="2200" dirty="0">
                <a:latin typeface="Palatino"/>
                <a:cs typeface="Palatino"/>
              </a:rPr>
              <a:t>, LHNA President</a:t>
            </a:r>
          </a:p>
          <a:p>
            <a:pPr marL="571500" indent="-571500" defTabSz="732433">
              <a:lnSpc>
                <a:spcPct val="90000"/>
              </a:lnSpc>
              <a:spcBef>
                <a:spcPts val="600"/>
              </a:spcBef>
              <a:buFont typeface="+mj-lt"/>
              <a:buAutoNum type="romanUcPeriod"/>
              <a:defRPr sz="2937"/>
            </a:pPr>
            <a:r>
              <a:rPr lang="en-US" sz="2200" dirty="0">
                <a:latin typeface="Palatino"/>
                <a:cs typeface="Palatino"/>
              </a:rPr>
              <a:t>Guest Speakers</a:t>
            </a:r>
            <a:endParaRPr sz="2200" dirty="0">
              <a:latin typeface="Palatino"/>
              <a:cs typeface="Palatino"/>
            </a:endParaRPr>
          </a:p>
          <a:p>
            <a:pPr marL="1003300" lvl="1" indent="-571500" defTabSz="732433">
              <a:lnSpc>
                <a:spcPct val="90000"/>
              </a:lnSpc>
              <a:spcBef>
                <a:spcPts val="600"/>
              </a:spcBef>
              <a:defRPr sz="2937"/>
            </a:pPr>
            <a:r>
              <a:rPr lang="en-US" sz="2200" b="1" dirty="0"/>
              <a:t>Lisa Goodman </a:t>
            </a:r>
            <a:r>
              <a:rPr lang="en-US" sz="2200" dirty="0"/>
              <a:t>– City of Minneapolis Council Member</a:t>
            </a:r>
          </a:p>
          <a:p>
            <a:pPr marL="1003300" lvl="1" indent="-571500" defTabSz="732433">
              <a:lnSpc>
                <a:spcPct val="90000"/>
              </a:lnSpc>
              <a:spcBef>
                <a:spcPts val="600"/>
              </a:spcBef>
              <a:defRPr sz="2937"/>
            </a:pPr>
            <a:r>
              <a:rPr lang="en-US" sz="2200" b="1" dirty="0"/>
              <a:t>Marion Greene </a:t>
            </a:r>
            <a:r>
              <a:rPr lang="en-US" sz="2200" dirty="0"/>
              <a:t>- Hennepin County Commissioner and Commission Chair</a:t>
            </a:r>
          </a:p>
          <a:p>
            <a:pPr marL="1003300" lvl="1" indent="-571500" defTabSz="732433">
              <a:lnSpc>
                <a:spcPct val="90000"/>
              </a:lnSpc>
              <a:spcBef>
                <a:spcPts val="600"/>
              </a:spcBef>
              <a:defRPr sz="2937"/>
            </a:pPr>
            <a:r>
              <a:rPr lang="en-US" sz="2200" b="1" dirty="0"/>
              <a:t>Katie Blackwell </a:t>
            </a:r>
            <a:r>
              <a:rPr lang="en-US" sz="2200" dirty="0"/>
              <a:t>– City of Minneapolis 5th Precinct Police Inspector</a:t>
            </a:r>
          </a:p>
          <a:p>
            <a:pPr marL="1003300" lvl="1" indent="-571500" defTabSz="732433">
              <a:lnSpc>
                <a:spcPct val="90000"/>
              </a:lnSpc>
              <a:spcBef>
                <a:spcPts val="600"/>
              </a:spcBef>
              <a:defRPr sz="2937"/>
            </a:pPr>
            <a:r>
              <a:rPr lang="en-US" sz="2200" b="1" dirty="0"/>
              <a:t>Rebecca Hughes </a:t>
            </a:r>
            <a:r>
              <a:rPr lang="en-US" sz="2200" dirty="0"/>
              <a:t>– City of Minneapolis Hennepin Reconstruction Project Lead + </a:t>
            </a:r>
            <a:r>
              <a:rPr lang="en-US" sz="2200" b="1" dirty="0" err="1"/>
              <a:t>JoNette</a:t>
            </a:r>
            <a:r>
              <a:rPr lang="en-US" sz="2200" b="1" dirty="0"/>
              <a:t> </a:t>
            </a:r>
            <a:r>
              <a:rPr lang="en-US" sz="2200" b="1" dirty="0" err="1"/>
              <a:t>Kuhnau</a:t>
            </a:r>
            <a:r>
              <a:rPr lang="en-US" sz="2200" b="1" dirty="0"/>
              <a:t> </a:t>
            </a:r>
            <a:r>
              <a:rPr lang="en-US" sz="2200" dirty="0"/>
              <a:t>Project Consultant, Kimley-Horn</a:t>
            </a:r>
          </a:p>
          <a:p>
            <a:pPr marL="1003300" lvl="1" indent="-571500" defTabSz="732433">
              <a:lnSpc>
                <a:spcPct val="90000"/>
              </a:lnSpc>
              <a:spcBef>
                <a:spcPts val="600"/>
              </a:spcBef>
              <a:defRPr sz="2937"/>
            </a:pPr>
            <a:r>
              <a:rPr lang="en-US" sz="2200" b="1" dirty="0"/>
              <a:t>Elizabeth Schaffer </a:t>
            </a:r>
            <a:r>
              <a:rPr lang="en-US" sz="2200" dirty="0"/>
              <a:t>– President Friends of Thomas Lowry Park</a:t>
            </a:r>
          </a:p>
          <a:p>
            <a:pPr marL="571500" indent="-571500" defTabSz="732433">
              <a:lnSpc>
                <a:spcPct val="90000"/>
              </a:lnSpc>
              <a:spcBef>
                <a:spcPts val="600"/>
              </a:spcBef>
              <a:buAutoNum type="romanUcPeriod" startAt="3"/>
              <a:defRPr sz="2937"/>
            </a:pPr>
            <a:r>
              <a:rPr lang="en-US" sz="2200" dirty="0"/>
              <a:t>About LHNA – </a:t>
            </a:r>
            <a:r>
              <a:rPr lang="en-US" sz="2200" b="1" dirty="0"/>
              <a:t>Jennifer Breitinger</a:t>
            </a:r>
          </a:p>
          <a:p>
            <a:pPr marL="571500" indent="-571500" defTabSz="732433">
              <a:lnSpc>
                <a:spcPct val="90000"/>
              </a:lnSpc>
              <a:spcBef>
                <a:spcPts val="600"/>
              </a:spcBef>
              <a:buAutoNum type="romanUcPeriod" startAt="3"/>
              <a:defRPr sz="2937"/>
            </a:pPr>
            <a:r>
              <a:rPr lang="en-US" sz="2200" dirty="0"/>
              <a:t>Treasurer Report – </a:t>
            </a:r>
            <a:r>
              <a:rPr lang="en-US" sz="2200" b="1" dirty="0"/>
              <a:t>Toni </a:t>
            </a:r>
            <a:r>
              <a:rPr lang="en-US" sz="2200" b="1" dirty="0" err="1"/>
              <a:t>D’Eramo</a:t>
            </a:r>
            <a:endParaRPr lang="en-US" sz="2200" b="1" dirty="0"/>
          </a:p>
          <a:p>
            <a:pPr marL="571500" indent="-571500" defTabSz="732433">
              <a:lnSpc>
                <a:spcPct val="90000"/>
              </a:lnSpc>
              <a:spcBef>
                <a:spcPts val="600"/>
              </a:spcBef>
              <a:buAutoNum type="romanUcPeriod" startAt="3"/>
              <a:defRPr sz="2937"/>
            </a:pPr>
            <a:r>
              <a:rPr lang="en-US" sz="2200" dirty="0"/>
              <a:t>Election of Board Members – </a:t>
            </a:r>
            <a:r>
              <a:rPr lang="en-US" sz="2200" b="1" dirty="0"/>
              <a:t>Janet </a:t>
            </a:r>
            <a:r>
              <a:rPr lang="en-US" sz="2200" b="1" dirty="0" err="1"/>
              <a:t>Hallaway</a:t>
            </a:r>
            <a:endParaRPr lang="en-US" sz="2200" b="1" dirty="0"/>
          </a:p>
          <a:p>
            <a:pPr marL="431800" lvl="1" indent="0" defTabSz="732433">
              <a:lnSpc>
                <a:spcPct val="90000"/>
              </a:lnSpc>
              <a:spcBef>
                <a:spcPts val="600"/>
              </a:spcBef>
              <a:buNone/>
              <a:defRPr sz="2937"/>
            </a:pPr>
            <a:endParaRPr lang="en-US" sz="2400" dirty="0"/>
          </a:p>
          <a:p>
            <a:pPr marL="1003300" lvl="1" indent="-571500" defTabSz="732433">
              <a:lnSpc>
                <a:spcPct val="90000"/>
              </a:lnSpc>
              <a:spcBef>
                <a:spcPts val="600"/>
              </a:spcBef>
              <a:defRPr sz="2937"/>
            </a:pPr>
            <a:endParaRPr lang="en-US" sz="2600" dirty="0"/>
          </a:p>
        </p:txBody>
      </p:sp>
      <p:pic>
        <p:nvPicPr>
          <p:cNvPr id="5"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Oval 1"/>
          <p:cNvSpPr/>
          <p:nvPr/>
        </p:nvSpPr>
        <p:spPr>
          <a:xfrm>
            <a:off x="8456613" y="6499225"/>
            <a:ext cx="85729" cy="84141"/>
          </a:xfrm>
          <a:prstGeom prst="ellipse">
            <a:avLst/>
          </a:prstGeom>
          <a:solidFill>
            <a:schemeClr val="accent1"/>
          </a:solidFill>
          <a:ln w="12700">
            <a:miter lim="400000"/>
          </a:ln>
        </p:spPr>
        <p:txBody>
          <a:bodyPr lIns="45718" tIns="45718" rIns="45718" bIns="45718"/>
          <a:lstStyle/>
          <a:p>
            <a:pPr algn="ctr">
              <a:defRPr sz="4200">
                <a:solidFill>
                  <a:srgbClr val="000000"/>
                </a:solidFill>
                <a:latin typeface="Gill Sans"/>
                <a:ea typeface="Gill Sans"/>
                <a:cs typeface="Gill Sans"/>
                <a:sym typeface="Gill Sans"/>
              </a:defRPr>
            </a:pPr>
            <a:endParaRPr/>
          </a:p>
        </p:txBody>
      </p:sp>
      <p:sp>
        <p:nvSpPr>
          <p:cNvPr id="386" name="Rectangle 3"/>
          <p:cNvSpPr txBox="1">
            <a:spLocks noGrp="1"/>
          </p:cNvSpPr>
          <p:nvPr>
            <p:ph type="title"/>
          </p:nvPr>
        </p:nvSpPr>
        <p:spPr>
          <a:xfrm>
            <a:off x="533400" y="228600"/>
            <a:ext cx="8140700" cy="1841500"/>
          </a:xfrm>
          <a:prstGeom prst="rect">
            <a:avLst/>
          </a:prstGeom>
        </p:spPr>
        <p:txBody>
          <a:bodyPr>
            <a:normAutofit fontScale="90000"/>
          </a:bodyPr>
          <a:lstStyle/>
          <a:p>
            <a:r>
              <a:rPr dirty="0"/>
              <a:t>LHNA </a:t>
            </a:r>
            <a:r>
              <a:rPr u="sng" dirty="0"/>
              <a:t>always</a:t>
            </a:r>
            <a:r>
              <a:rPr dirty="0"/>
              <a:t> accepts your tax-deductible contributions</a:t>
            </a:r>
          </a:p>
        </p:txBody>
      </p:sp>
      <p:sp>
        <p:nvSpPr>
          <p:cNvPr id="387" name="Rectangle 4"/>
          <p:cNvSpPr txBox="1">
            <a:spLocks noGrp="1"/>
          </p:cNvSpPr>
          <p:nvPr>
            <p:ph type="body" idx="1"/>
          </p:nvPr>
        </p:nvSpPr>
        <p:spPr>
          <a:xfrm>
            <a:off x="457200" y="2133600"/>
            <a:ext cx="7420708" cy="4449766"/>
          </a:xfrm>
          <a:prstGeom prst="rect">
            <a:avLst/>
          </a:prstGeom>
        </p:spPr>
        <p:txBody>
          <a:bodyPr>
            <a:normAutofit fontScale="85000" lnSpcReduction="20000"/>
          </a:bodyPr>
          <a:lstStyle/>
          <a:p>
            <a:pPr>
              <a:lnSpc>
                <a:spcPct val="80000"/>
              </a:lnSpc>
              <a:spcBef>
                <a:spcPts val="700"/>
              </a:spcBef>
              <a:defRPr sz="3000"/>
            </a:pPr>
            <a:r>
              <a:rPr dirty="0"/>
              <a:t>We value and welcome everyone in our community!</a:t>
            </a:r>
            <a:endParaRPr sz="2800" dirty="0"/>
          </a:p>
          <a:p>
            <a:pPr>
              <a:lnSpc>
                <a:spcPct val="80000"/>
              </a:lnSpc>
              <a:spcBef>
                <a:spcPts val="700"/>
              </a:spcBef>
              <a:defRPr sz="3000"/>
            </a:pPr>
            <a:r>
              <a:rPr dirty="0"/>
              <a:t>Thanks for your interest</a:t>
            </a:r>
            <a:endParaRPr sz="2800" dirty="0"/>
          </a:p>
          <a:p>
            <a:pPr>
              <a:lnSpc>
                <a:spcPct val="80000"/>
              </a:lnSpc>
              <a:spcBef>
                <a:spcPts val="700"/>
              </a:spcBef>
              <a:defRPr sz="3000"/>
            </a:pPr>
            <a:r>
              <a:rPr dirty="0"/>
              <a:t>Thanks for your participation</a:t>
            </a:r>
            <a:endParaRPr sz="2800" dirty="0"/>
          </a:p>
          <a:p>
            <a:pPr>
              <a:lnSpc>
                <a:spcPct val="80000"/>
              </a:lnSpc>
              <a:spcBef>
                <a:spcPts val="700"/>
              </a:spcBef>
              <a:defRPr sz="3000"/>
            </a:pPr>
            <a:r>
              <a:rPr dirty="0"/>
              <a:t>Thanks for your continued Financial support</a:t>
            </a:r>
            <a:endParaRPr sz="2800" dirty="0"/>
          </a:p>
          <a:p>
            <a:pPr marL="0" indent="0" algn="ctr">
              <a:lnSpc>
                <a:spcPct val="80000"/>
              </a:lnSpc>
              <a:spcBef>
                <a:spcPts val="700"/>
              </a:spcBef>
              <a:buSzTx/>
              <a:buNone/>
              <a:defRPr sz="3000"/>
            </a:pPr>
            <a:r>
              <a:rPr dirty="0"/>
              <a:t>-And-</a:t>
            </a:r>
            <a:endParaRPr sz="2800" dirty="0"/>
          </a:p>
          <a:p>
            <a:pPr>
              <a:lnSpc>
                <a:spcPct val="80000"/>
              </a:lnSpc>
              <a:spcBef>
                <a:spcPts val="700"/>
              </a:spcBef>
              <a:defRPr sz="3000"/>
            </a:pPr>
            <a:r>
              <a:rPr dirty="0"/>
              <a:t>THANK YOU for your presence </a:t>
            </a:r>
            <a:r>
              <a:rPr sz="2800" dirty="0"/>
              <a:t>here tonight!</a:t>
            </a:r>
            <a:endParaRPr lang="en-US" sz="2800" dirty="0"/>
          </a:p>
          <a:p>
            <a:pPr marL="0" indent="0">
              <a:lnSpc>
                <a:spcPct val="80000"/>
              </a:lnSpc>
              <a:spcBef>
                <a:spcPts val="700"/>
              </a:spcBef>
              <a:buNone/>
              <a:defRPr sz="3000"/>
            </a:pPr>
            <a:endParaRPr lang="en-US" sz="2800" dirty="0"/>
          </a:p>
          <a:p>
            <a:pPr marL="0" indent="0">
              <a:lnSpc>
                <a:spcPct val="80000"/>
              </a:lnSpc>
              <a:spcBef>
                <a:spcPts val="700"/>
              </a:spcBef>
              <a:buNone/>
              <a:defRPr sz="3000"/>
            </a:pPr>
            <a:r>
              <a:rPr lang="en-US" sz="2800" dirty="0"/>
              <a:t>LHNA</a:t>
            </a:r>
          </a:p>
          <a:p>
            <a:pPr marL="0" indent="0">
              <a:lnSpc>
                <a:spcPct val="80000"/>
              </a:lnSpc>
              <a:spcBef>
                <a:spcPts val="700"/>
              </a:spcBef>
              <a:buNone/>
              <a:defRPr sz="3000"/>
            </a:pPr>
            <a:r>
              <a:rPr lang="en-US" sz="2800" dirty="0"/>
              <a:t>P.O. Box 3978</a:t>
            </a:r>
          </a:p>
          <a:p>
            <a:pPr marL="0" indent="0">
              <a:lnSpc>
                <a:spcPct val="80000"/>
              </a:lnSpc>
              <a:spcBef>
                <a:spcPts val="700"/>
              </a:spcBef>
              <a:buNone/>
              <a:defRPr sz="3000"/>
            </a:pPr>
            <a:r>
              <a:rPr lang="en-US" sz="2800" dirty="0"/>
              <a:t>Minneapolis, MN 55403</a:t>
            </a:r>
          </a:p>
          <a:p>
            <a:pPr marL="0" indent="0">
              <a:lnSpc>
                <a:spcPct val="80000"/>
              </a:lnSpc>
              <a:spcBef>
                <a:spcPts val="700"/>
              </a:spcBef>
              <a:buNone/>
              <a:defRPr sz="3000"/>
            </a:pPr>
            <a:endParaRPr lang="en-US" sz="2800" dirty="0"/>
          </a:p>
          <a:p>
            <a:pPr marL="0" indent="0">
              <a:lnSpc>
                <a:spcPct val="80000"/>
              </a:lnSpc>
              <a:spcBef>
                <a:spcPts val="700"/>
              </a:spcBef>
              <a:buNone/>
              <a:defRPr sz="3000"/>
            </a:pPr>
            <a:r>
              <a:rPr lang="en-US" sz="2800" dirty="0"/>
              <a:t>Or visit </a:t>
            </a:r>
            <a:r>
              <a:rPr lang="en-US" sz="2800" dirty="0">
                <a:hlinkClick r:id="rId2"/>
              </a:rPr>
              <a:t>www.lowryhillneighborhood.org</a:t>
            </a:r>
            <a:endParaRPr lang="en-US" sz="2800" dirty="0"/>
          </a:p>
          <a:p>
            <a:pPr marL="0" indent="0">
              <a:lnSpc>
                <a:spcPct val="80000"/>
              </a:lnSpc>
              <a:spcBef>
                <a:spcPts val="700"/>
              </a:spcBef>
              <a:buNone/>
              <a:defRPr sz="3000"/>
            </a:pPr>
            <a:endParaRPr sz="28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itle 3"/>
          <p:cNvSpPr txBox="1">
            <a:spLocks noGrp="1"/>
          </p:cNvSpPr>
          <p:nvPr>
            <p:ph type="title"/>
          </p:nvPr>
        </p:nvSpPr>
        <p:spPr>
          <a:xfrm>
            <a:off x="1066800" y="457200"/>
            <a:ext cx="7772400" cy="5867400"/>
          </a:xfrm>
          <a:prstGeom prst="rect">
            <a:avLst/>
          </a:prstGeom>
        </p:spPr>
        <p:txBody>
          <a:bodyPr anchor="ctr"/>
          <a:lstStyle/>
          <a:p>
            <a:pPr>
              <a:defRPr sz="7000"/>
            </a:pPr>
            <a:r>
              <a:rPr dirty="0"/>
              <a:t>    Thank You!</a:t>
            </a:r>
            <a:br>
              <a:rPr dirty="0"/>
            </a:br>
            <a:br>
              <a:rPr dirty="0"/>
            </a:br>
            <a:r>
              <a:rPr sz="4000" dirty="0"/>
              <a:t>and please…</a:t>
            </a:r>
            <a:br>
              <a:rPr sz="4000" dirty="0"/>
            </a:br>
            <a:r>
              <a:rPr sz="5000" dirty="0"/>
              <a:t>Remember to </a:t>
            </a:r>
            <a:br>
              <a:rPr sz="5000" dirty="0"/>
            </a:br>
            <a:r>
              <a:rPr sz="5000" dirty="0"/>
              <a:t>Leave a </a:t>
            </a:r>
            <a:br>
              <a:rPr sz="5000" dirty="0"/>
            </a:br>
            <a:r>
              <a:rPr sz="5000" dirty="0"/>
              <a:t>Light On!</a:t>
            </a:r>
          </a:p>
        </p:txBody>
      </p:sp>
      <p:pic>
        <p:nvPicPr>
          <p:cNvPr id="391" name="Picture 4" descr="Picture 4"/>
          <p:cNvPicPr>
            <a:picLocks noChangeAspect="1"/>
          </p:cNvPicPr>
          <p:nvPr/>
        </p:nvPicPr>
        <p:blipFill>
          <a:blip r:embed="rId2"/>
          <a:stretch>
            <a:fillRect/>
          </a:stretch>
        </p:blipFill>
        <p:spPr>
          <a:xfrm>
            <a:off x="711200" y="2578100"/>
            <a:ext cx="1831115" cy="189247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cott Dibble…"/>
          <p:cNvSpPr txBox="1">
            <a:spLocks noGrp="1"/>
          </p:cNvSpPr>
          <p:nvPr>
            <p:ph type="title"/>
          </p:nvPr>
        </p:nvSpPr>
        <p:spPr>
          <a:xfrm>
            <a:off x="1707777" y="434042"/>
            <a:ext cx="4760259" cy="1313329"/>
          </a:xfrm>
          <a:prstGeom prst="rect">
            <a:avLst/>
          </a:prstGeom>
        </p:spPr>
        <p:txBody>
          <a:bodyPr>
            <a:normAutofit fontScale="90000"/>
          </a:bodyPr>
          <a:lstStyle/>
          <a:p>
            <a:pPr marL="1003300" lvl="1" indent="-571500" defTabSz="732433">
              <a:lnSpc>
                <a:spcPct val="90000"/>
              </a:lnSpc>
              <a:spcBef>
                <a:spcPts val="600"/>
              </a:spcBef>
              <a:defRPr sz="2937"/>
            </a:pPr>
            <a:r>
              <a:rPr lang="en-US" sz="2600" b="1" dirty="0"/>
              <a:t>        Lisa Goodman</a:t>
            </a:r>
            <a:br>
              <a:rPr lang="en-US" sz="2600" b="1" dirty="0"/>
            </a:br>
            <a:r>
              <a:rPr lang="en-US" sz="2600" dirty="0"/>
              <a:t>City of Minneapolis</a:t>
            </a:r>
            <a:br>
              <a:rPr lang="en-US" sz="2600" dirty="0"/>
            </a:br>
            <a:r>
              <a:rPr lang="en-US" sz="2600" dirty="0"/>
              <a:t>Ward 7 Council Member</a:t>
            </a:r>
            <a:br>
              <a:rPr lang="en-US" sz="2600" dirty="0"/>
            </a:br>
            <a:endParaRPr lang="en-US" sz="2600" dirty="0"/>
          </a:p>
        </p:txBody>
      </p:sp>
      <p:pic>
        <p:nvPicPr>
          <p:cNvPr id="11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
        <p:nvSpPr>
          <p:cNvPr id="8" name="Scott Dibble…"/>
          <p:cNvSpPr txBox="1">
            <a:spLocks/>
          </p:cNvSpPr>
          <p:nvPr/>
        </p:nvSpPr>
        <p:spPr>
          <a:xfrm>
            <a:off x="4622800" y="368300"/>
            <a:ext cx="3352800" cy="1346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9pPr>
          </a:lstStyle>
          <a:p>
            <a:pPr defTabSz="822959">
              <a:lnSpc>
                <a:spcPct val="100000"/>
              </a:lnSpc>
              <a:defRPr sz="4500"/>
            </a:pPr>
            <a:endParaRPr lang="en-US" sz="4100" b="1" dirty="0">
              <a:latin typeface="Palatino"/>
              <a:cs typeface="Palatino"/>
            </a:endParaRPr>
          </a:p>
        </p:txBody>
      </p:sp>
      <p:pic>
        <p:nvPicPr>
          <p:cNvPr id="30722" name="Picture 2" descr="About Lisa Goodman - City of Minneapolis">
            <a:extLst>
              <a:ext uri="{FF2B5EF4-FFF2-40B4-BE49-F238E27FC236}">
                <a16:creationId xmlns:a16="http://schemas.microsoft.com/office/drawing/2014/main" id="{C83D1B43-E609-174F-89F7-75E99B2E56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07" r="21869" b="551"/>
          <a:stretch/>
        </p:blipFill>
        <p:spPr bwMode="auto">
          <a:xfrm>
            <a:off x="2876550" y="1813113"/>
            <a:ext cx="3429000" cy="4454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3649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cott Dibble…"/>
          <p:cNvSpPr txBox="1">
            <a:spLocks noGrp="1"/>
          </p:cNvSpPr>
          <p:nvPr>
            <p:ph type="title"/>
          </p:nvPr>
        </p:nvSpPr>
        <p:spPr>
          <a:xfrm>
            <a:off x="40344" y="368300"/>
            <a:ext cx="8471647" cy="1124324"/>
          </a:xfrm>
          <a:prstGeom prst="rect">
            <a:avLst/>
          </a:prstGeom>
        </p:spPr>
        <p:txBody>
          <a:bodyPr>
            <a:normAutofit fontScale="90000"/>
          </a:bodyPr>
          <a:lstStyle/>
          <a:p>
            <a:pPr marL="1003300" lvl="1" indent="-571500" defTabSz="732433">
              <a:lnSpc>
                <a:spcPct val="90000"/>
              </a:lnSpc>
              <a:spcBef>
                <a:spcPts val="600"/>
              </a:spcBef>
              <a:defRPr sz="2937"/>
            </a:pPr>
            <a:r>
              <a:rPr lang="en-US" sz="2600" b="1" dirty="0"/>
              <a:t>       Marion Greene</a:t>
            </a:r>
            <a:br>
              <a:rPr lang="en-US" sz="2600" b="1" dirty="0"/>
            </a:br>
            <a:r>
              <a:rPr lang="en-US" sz="2600" dirty="0"/>
              <a:t>Hennepin County</a:t>
            </a:r>
            <a:br>
              <a:rPr lang="en-US" sz="2600" dirty="0"/>
            </a:br>
            <a:r>
              <a:rPr lang="en-US" sz="2600" dirty="0"/>
              <a:t>District 3 Commissioner + Board Chair</a:t>
            </a:r>
          </a:p>
        </p:txBody>
      </p:sp>
      <p:pic>
        <p:nvPicPr>
          <p:cNvPr id="11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
        <p:nvSpPr>
          <p:cNvPr id="8" name="Scott Dibble…"/>
          <p:cNvSpPr txBox="1">
            <a:spLocks/>
          </p:cNvSpPr>
          <p:nvPr/>
        </p:nvSpPr>
        <p:spPr>
          <a:xfrm>
            <a:off x="4622800" y="368300"/>
            <a:ext cx="3352800" cy="1346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9pPr>
          </a:lstStyle>
          <a:p>
            <a:pPr defTabSz="822959">
              <a:lnSpc>
                <a:spcPct val="100000"/>
              </a:lnSpc>
              <a:defRPr sz="4500"/>
            </a:pPr>
            <a:endParaRPr lang="en-US" sz="4100" b="1" dirty="0">
              <a:latin typeface="Palatino"/>
              <a:cs typeface="Palatino"/>
            </a:endParaRPr>
          </a:p>
        </p:txBody>
      </p:sp>
      <p:pic>
        <p:nvPicPr>
          <p:cNvPr id="29698" name="Picture 2" descr="Marion Greene - Wikipedia">
            <a:extLst>
              <a:ext uri="{FF2B5EF4-FFF2-40B4-BE49-F238E27FC236}">
                <a16:creationId xmlns:a16="http://schemas.microsoft.com/office/drawing/2014/main" id="{C0CEA551-FB90-3F48-BFC8-5F2F1BCA2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71" y="1896036"/>
            <a:ext cx="3134758" cy="47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820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cott Dibble…"/>
          <p:cNvSpPr txBox="1">
            <a:spLocks noGrp="1"/>
          </p:cNvSpPr>
          <p:nvPr>
            <p:ph type="title"/>
          </p:nvPr>
        </p:nvSpPr>
        <p:spPr>
          <a:xfrm>
            <a:off x="1199779" y="368300"/>
            <a:ext cx="5752352" cy="1358900"/>
          </a:xfrm>
          <a:prstGeom prst="rect">
            <a:avLst/>
          </a:prstGeom>
        </p:spPr>
        <p:txBody>
          <a:bodyPr>
            <a:normAutofit fontScale="90000"/>
          </a:bodyPr>
          <a:lstStyle/>
          <a:p>
            <a:pPr marL="1003300" lvl="1" indent="-571500" defTabSz="732433">
              <a:lnSpc>
                <a:spcPct val="90000"/>
              </a:lnSpc>
              <a:spcBef>
                <a:spcPts val="600"/>
              </a:spcBef>
              <a:defRPr sz="2937"/>
            </a:pPr>
            <a:r>
              <a:rPr lang="en-US" sz="2600" b="1" dirty="0"/>
              <a:t>       Katie Blackwell</a:t>
            </a:r>
            <a:br>
              <a:rPr lang="en-US" sz="2600" b="1" dirty="0"/>
            </a:br>
            <a:r>
              <a:rPr lang="en-US" sz="2600" dirty="0"/>
              <a:t>City of Minneapolis</a:t>
            </a:r>
            <a:br>
              <a:rPr lang="en-US" sz="2600" dirty="0"/>
            </a:br>
            <a:r>
              <a:rPr lang="en-US" sz="2600" dirty="0"/>
              <a:t>5th Precinct Police Inspector</a:t>
            </a:r>
            <a:br>
              <a:rPr lang="en-US" sz="2600" dirty="0"/>
            </a:br>
            <a:endParaRPr lang="en-US" sz="2600" dirty="0"/>
          </a:p>
        </p:txBody>
      </p:sp>
      <p:pic>
        <p:nvPicPr>
          <p:cNvPr id="11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
        <p:nvSpPr>
          <p:cNvPr id="8" name="Scott Dibble…"/>
          <p:cNvSpPr txBox="1">
            <a:spLocks/>
          </p:cNvSpPr>
          <p:nvPr/>
        </p:nvSpPr>
        <p:spPr>
          <a:xfrm>
            <a:off x="4622800" y="368300"/>
            <a:ext cx="3352800" cy="1346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9pPr>
          </a:lstStyle>
          <a:p>
            <a:pPr defTabSz="822959">
              <a:lnSpc>
                <a:spcPct val="100000"/>
              </a:lnSpc>
              <a:defRPr sz="4500"/>
            </a:pPr>
            <a:endParaRPr lang="en-US" sz="4100" b="1" dirty="0">
              <a:latin typeface="Palatino"/>
              <a:cs typeface="Palatino"/>
            </a:endParaRPr>
          </a:p>
        </p:txBody>
      </p:sp>
      <p:pic>
        <p:nvPicPr>
          <p:cNvPr id="31746" name="Picture 2" descr="Police Chief &amp; Administration - City of Minneapolis">
            <a:extLst>
              <a:ext uri="{FF2B5EF4-FFF2-40B4-BE49-F238E27FC236}">
                <a16:creationId xmlns:a16="http://schemas.microsoft.com/office/drawing/2014/main" id="{6F64D438-E9A1-DD45-8409-CF4965C2C0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203" r="19130" b="27011"/>
          <a:stretch/>
        </p:blipFill>
        <p:spPr bwMode="auto">
          <a:xfrm>
            <a:off x="2946400" y="1492250"/>
            <a:ext cx="3352800" cy="499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9430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cott Dibble…"/>
          <p:cNvSpPr txBox="1">
            <a:spLocks noGrp="1"/>
          </p:cNvSpPr>
          <p:nvPr>
            <p:ph type="title"/>
          </p:nvPr>
        </p:nvSpPr>
        <p:spPr>
          <a:xfrm>
            <a:off x="298823" y="906927"/>
            <a:ext cx="8361083" cy="2347259"/>
          </a:xfrm>
          <a:prstGeom prst="rect">
            <a:avLst/>
          </a:prstGeom>
        </p:spPr>
        <p:txBody>
          <a:bodyPr>
            <a:normAutofit fontScale="90000"/>
          </a:bodyPr>
          <a:lstStyle/>
          <a:p>
            <a:pPr marL="1003300" lvl="1" indent="-571500" defTabSz="732433">
              <a:lnSpc>
                <a:spcPct val="90000"/>
              </a:lnSpc>
              <a:spcBef>
                <a:spcPts val="600"/>
              </a:spcBef>
              <a:defRPr sz="2937"/>
            </a:pPr>
            <a:r>
              <a:rPr lang="en-US" sz="2600" b="1" dirty="0"/>
              <a:t>       Rebecca Hughes</a:t>
            </a:r>
            <a:br>
              <a:rPr lang="en-US" sz="2600" dirty="0"/>
            </a:br>
            <a:r>
              <a:rPr lang="en-US" sz="2600" dirty="0"/>
              <a:t>City of Minneapolis</a:t>
            </a:r>
            <a:br>
              <a:rPr lang="en-US" sz="2600" dirty="0"/>
            </a:br>
            <a:r>
              <a:rPr lang="en-US" sz="2600" dirty="0"/>
              <a:t>Hennepin Reconstruction Project Lead</a:t>
            </a:r>
            <a:br>
              <a:rPr lang="en-US" sz="2600" dirty="0"/>
            </a:br>
            <a:r>
              <a:rPr lang="en-US" sz="2600" dirty="0"/>
              <a:t>+</a:t>
            </a:r>
            <a:br>
              <a:rPr lang="en-US" sz="2600" dirty="0"/>
            </a:br>
            <a:r>
              <a:rPr lang="en-US" sz="2600" b="1" dirty="0" err="1"/>
              <a:t>JoNette</a:t>
            </a:r>
            <a:r>
              <a:rPr lang="en-US" sz="2600" b="1" dirty="0"/>
              <a:t> </a:t>
            </a:r>
            <a:r>
              <a:rPr lang="en-US" sz="2600" b="1" dirty="0" err="1"/>
              <a:t>Kuhnau</a:t>
            </a:r>
            <a:br>
              <a:rPr lang="en-US" sz="2600" b="1" dirty="0"/>
            </a:br>
            <a:r>
              <a:rPr lang="en-US" sz="2600" dirty="0"/>
              <a:t>Kimley-Horn</a:t>
            </a:r>
            <a:br>
              <a:rPr lang="en-US" sz="2600" dirty="0"/>
            </a:br>
            <a:r>
              <a:rPr lang="en-US" sz="2600" dirty="0"/>
              <a:t>Project Consultant, Traffic Engineer </a:t>
            </a:r>
            <a:br>
              <a:rPr lang="en-US" sz="2600" dirty="0"/>
            </a:br>
            <a:br>
              <a:rPr lang="en-US" sz="2600" dirty="0"/>
            </a:br>
            <a:endParaRPr lang="en-US" sz="2600" dirty="0"/>
          </a:p>
        </p:txBody>
      </p:sp>
      <p:pic>
        <p:nvPicPr>
          <p:cNvPr id="11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
        <p:nvSpPr>
          <p:cNvPr id="8" name="Scott Dibble…"/>
          <p:cNvSpPr txBox="1">
            <a:spLocks/>
          </p:cNvSpPr>
          <p:nvPr/>
        </p:nvSpPr>
        <p:spPr>
          <a:xfrm>
            <a:off x="4622800" y="368300"/>
            <a:ext cx="3352800" cy="1346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9pPr>
          </a:lstStyle>
          <a:p>
            <a:pPr defTabSz="822959">
              <a:lnSpc>
                <a:spcPct val="100000"/>
              </a:lnSpc>
              <a:defRPr sz="4500"/>
            </a:pPr>
            <a:endParaRPr lang="en-US" sz="4100" b="1" dirty="0">
              <a:latin typeface="Palatino"/>
              <a:cs typeface="Palatino"/>
            </a:endParaRPr>
          </a:p>
        </p:txBody>
      </p:sp>
      <p:pic>
        <p:nvPicPr>
          <p:cNvPr id="33794" name="Picture 2" descr="Becca Hughes | National Association of City Transportation Officials">
            <a:extLst>
              <a:ext uri="{FF2B5EF4-FFF2-40B4-BE49-F238E27FC236}">
                <a16:creationId xmlns:a16="http://schemas.microsoft.com/office/drawing/2014/main" id="{52E578C6-4AB2-BD40-8F61-DC6C01EDA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378" y="3275912"/>
            <a:ext cx="2475158" cy="26967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erson smiling for the camera&#10;&#10;Description automatically generated with medium confidence">
            <a:extLst>
              <a:ext uri="{FF2B5EF4-FFF2-40B4-BE49-F238E27FC236}">
                <a16:creationId xmlns:a16="http://schemas.microsoft.com/office/drawing/2014/main" id="{4CC99A08-D232-C945-B73E-1EC757D6EF26}"/>
              </a:ext>
            </a:extLst>
          </p:cNvPr>
          <p:cNvPicPr>
            <a:picLocks noChangeAspect="1"/>
          </p:cNvPicPr>
          <p:nvPr/>
        </p:nvPicPr>
        <p:blipFill rotWithShape="1">
          <a:blip r:embed="rId4">
            <a:extLst>
              <a:ext uri="{28A0092B-C50C-407E-A947-70E740481C1C}">
                <a14:useLocalDpi xmlns:a14="http://schemas.microsoft.com/office/drawing/2010/main" val="0"/>
              </a:ext>
            </a:extLst>
          </a:blip>
          <a:srcRect r="8965"/>
          <a:stretch/>
        </p:blipFill>
        <p:spPr>
          <a:xfrm>
            <a:off x="5002302" y="3270742"/>
            <a:ext cx="2378425" cy="2709370"/>
          </a:xfrm>
          <a:prstGeom prst="rect">
            <a:avLst/>
          </a:prstGeom>
        </p:spPr>
      </p:pic>
    </p:spTree>
    <p:extLst>
      <p:ext uri="{BB962C8B-B14F-4D97-AF65-F5344CB8AC3E}">
        <p14:creationId xmlns:p14="http://schemas.microsoft.com/office/powerpoint/2010/main" val="13067071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cott Dibble…"/>
          <p:cNvSpPr txBox="1">
            <a:spLocks noGrp="1"/>
          </p:cNvSpPr>
          <p:nvPr>
            <p:ph type="title"/>
          </p:nvPr>
        </p:nvSpPr>
        <p:spPr>
          <a:xfrm>
            <a:off x="419847" y="355600"/>
            <a:ext cx="7563381" cy="1346200"/>
          </a:xfrm>
          <a:prstGeom prst="rect">
            <a:avLst/>
          </a:prstGeom>
        </p:spPr>
        <p:txBody>
          <a:bodyPr>
            <a:normAutofit/>
          </a:bodyPr>
          <a:lstStyle/>
          <a:p>
            <a:pPr marL="1003300" lvl="1" indent="-571500" defTabSz="732433">
              <a:lnSpc>
                <a:spcPct val="90000"/>
              </a:lnSpc>
              <a:spcBef>
                <a:spcPts val="600"/>
              </a:spcBef>
              <a:defRPr sz="2937"/>
            </a:pPr>
            <a:r>
              <a:rPr lang="en-US" sz="2600" b="1" dirty="0"/>
              <a:t>      Elizabeth Schaffer</a:t>
            </a:r>
            <a:br>
              <a:rPr lang="en-US" sz="2600" dirty="0"/>
            </a:br>
            <a:r>
              <a:rPr lang="en-US" sz="2600" dirty="0"/>
              <a:t>Friends of Thomas Lowry Park</a:t>
            </a:r>
            <a:br>
              <a:rPr lang="en-US" sz="2600" dirty="0"/>
            </a:br>
            <a:r>
              <a:rPr lang="en-US" sz="2600" dirty="0"/>
              <a:t>President</a:t>
            </a:r>
          </a:p>
        </p:txBody>
      </p:sp>
      <p:pic>
        <p:nvPicPr>
          <p:cNvPr id="11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sp>
        <p:nvSpPr>
          <p:cNvPr id="8" name="Scott Dibble…"/>
          <p:cNvSpPr txBox="1">
            <a:spLocks/>
          </p:cNvSpPr>
          <p:nvPr/>
        </p:nvSpPr>
        <p:spPr>
          <a:xfrm>
            <a:off x="4622800" y="368300"/>
            <a:ext cx="3352800" cy="13462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b">
            <a:normAutofit/>
          </a:bodyPr>
          <a:lstStyle>
            <a:lvl1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1pPr>
            <a:lvl2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2pPr>
            <a:lvl3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3pPr>
            <a:lvl4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4pPr>
            <a:lvl5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5pPr>
            <a:lvl6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6pPr>
            <a:lvl7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7pPr>
            <a:lvl8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8pPr>
            <a:lvl9pPr marL="0" marR="0" indent="0" algn="ctr" defTabSz="914400" rtl="0" latinLnBrk="0">
              <a:lnSpc>
                <a:spcPts val="5800"/>
              </a:lnSpc>
              <a:spcBef>
                <a:spcPts val="0"/>
              </a:spcBef>
              <a:spcAft>
                <a:spcPts val="0"/>
              </a:spcAft>
              <a:buClrTx/>
              <a:buSzTx/>
              <a:buFontTx/>
              <a:buNone/>
              <a:tabLst/>
              <a:defRPr sz="5000" b="0" i="0" u="none" strike="noStrike" cap="none" spc="0" baseline="0">
                <a:ln>
                  <a:noFill/>
                </a:ln>
                <a:solidFill>
                  <a:srgbClr val="67281D"/>
                </a:solidFill>
                <a:uFillTx/>
                <a:latin typeface="Palatino Linotype"/>
                <a:ea typeface="Palatino Linotype"/>
                <a:cs typeface="Palatino Linotype"/>
                <a:sym typeface="Palatino Linotype"/>
              </a:defRPr>
            </a:lvl9pPr>
          </a:lstStyle>
          <a:p>
            <a:pPr defTabSz="822959">
              <a:lnSpc>
                <a:spcPct val="100000"/>
              </a:lnSpc>
              <a:defRPr sz="4500"/>
            </a:pPr>
            <a:endParaRPr lang="en-US" sz="4100" b="1" dirty="0">
              <a:latin typeface="Palatino"/>
              <a:cs typeface="Palatino"/>
            </a:endParaRPr>
          </a:p>
        </p:txBody>
      </p:sp>
      <p:pic>
        <p:nvPicPr>
          <p:cNvPr id="32770" name="Picture 2" descr="Elizabeth Shaffer for Parks">
            <a:extLst>
              <a:ext uri="{FF2B5EF4-FFF2-40B4-BE49-F238E27FC236}">
                <a16:creationId xmlns:a16="http://schemas.microsoft.com/office/drawing/2014/main" id="{EDC19A0B-0CF2-7646-AEA3-1E0225E97A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45" t="10278" r="13889" b="3332"/>
          <a:stretch/>
        </p:blipFill>
        <p:spPr bwMode="auto">
          <a:xfrm>
            <a:off x="2910424" y="1974849"/>
            <a:ext cx="3745438" cy="451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65886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228600" y="495300"/>
            <a:ext cx="8686800" cy="1460500"/>
          </a:xfrm>
          <a:prstGeom prst="rect">
            <a:avLst/>
          </a:prstGeom>
        </p:spPr>
        <p:txBody>
          <a:bodyPr>
            <a:noAutofit/>
          </a:bodyPr>
          <a:lstStyle/>
          <a:p>
            <a:pPr>
              <a:lnSpc>
                <a:spcPct val="100000"/>
              </a:lnSpc>
            </a:pPr>
            <a:r>
              <a:rPr lang="en-US" sz="4500" dirty="0"/>
              <a:t>About </a:t>
            </a:r>
            <a:r>
              <a:rPr sz="4500" dirty="0"/>
              <a:t>LHNA</a:t>
            </a:r>
            <a:br>
              <a:rPr lang="en-US" sz="4500" dirty="0"/>
            </a:br>
            <a:r>
              <a:rPr lang="en-US" sz="2600" b="1" dirty="0"/>
              <a:t>Jennifer Breitinger</a:t>
            </a:r>
            <a:br>
              <a:rPr lang="en-US" sz="2600" b="1" dirty="0"/>
            </a:br>
            <a:r>
              <a:rPr lang="en-US" sz="2600" dirty="0"/>
              <a:t>LHNA Board President</a:t>
            </a:r>
            <a:endParaRPr sz="2600" dirty="0"/>
          </a:p>
        </p:txBody>
      </p:sp>
      <p:pic>
        <p:nvPicPr>
          <p:cNvPr id="7" name="Picture 4" descr="Picture 4"/>
          <p:cNvPicPr>
            <a:picLocks noChangeAspect="1"/>
          </p:cNvPicPr>
          <p:nvPr/>
        </p:nvPicPr>
        <p:blipFill>
          <a:blip r:embed="rId2"/>
          <a:stretch>
            <a:fillRect/>
          </a:stretch>
        </p:blipFill>
        <p:spPr>
          <a:xfrm>
            <a:off x="8198381" y="5410201"/>
            <a:ext cx="712958" cy="1219200"/>
          </a:xfrm>
          <a:prstGeom prst="rect">
            <a:avLst/>
          </a:prstGeom>
          <a:ln w="12700">
            <a:miter lim="400000"/>
          </a:ln>
        </p:spPr>
      </p:pic>
      <p:pic>
        <p:nvPicPr>
          <p:cNvPr id="5" name="Picture 4" descr="Screen Shot 2019-05-14 at 12.15.04 PM.png">
            <a:extLst>
              <a:ext uri="{FF2B5EF4-FFF2-40B4-BE49-F238E27FC236}">
                <a16:creationId xmlns:a16="http://schemas.microsoft.com/office/drawing/2014/main" id="{5CFEC7F5-4912-3142-87AD-31E1E69912D9}"/>
              </a:ext>
            </a:extLst>
          </p:cNvPr>
          <p:cNvPicPr>
            <a:picLocks noChangeAspect="1"/>
          </p:cNvPicPr>
          <p:nvPr/>
        </p:nvPicPr>
        <p:blipFill rotWithShape="1">
          <a:blip r:embed="rId3">
            <a:extLst>
              <a:ext uri="{28A0092B-C50C-407E-A947-70E740481C1C}">
                <a14:useLocalDpi xmlns:a14="http://schemas.microsoft.com/office/drawing/2010/main" val="0"/>
              </a:ext>
            </a:extLst>
          </a:blip>
          <a:srcRect r="8414"/>
          <a:stretch/>
        </p:blipFill>
        <p:spPr>
          <a:xfrm>
            <a:off x="3162029" y="2285412"/>
            <a:ext cx="2819941" cy="3936846"/>
          </a:xfrm>
          <a:prstGeom prst="rect">
            <a:avLst/>
          </a:prstGeom>
        </p:spPr>
      </p:pic>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1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2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2.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36.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37.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3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3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4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4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5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4.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5.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0.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1.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2.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66.xml><?xml version="1.0" encoding="utf-8"?>
<p:tagLst xmlns:a="http://schemas.openxmlformats.org/drawingml/2006/main" xmlns:r="http://schemas.openxmlformats.org/officeDocument/2006/relationships" xmlns:p="http://schemas.openxmlformats.org/presentationml/2006/main">
  <p:tag name="EE4P_MASTERWIZARD" val="TitleAndEndLogos"/>
</p:tagLst>
</file>

<file path=ppt/tags/tag6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INTELLIGENT_ELEMENT" val="{Name}"/>
</p:tagLst>
</file>

<file path=ppt/theme/theme1.xml><?xml version="1.0" encoding="utf-8"?>
<a:theme xmlns:a="http://schemas.openxmlformats.org/drawingml/2006/main" name="Executive">
  <a:themeElements>
    <a:clrScheme name="Executive">
      <a:dk1>
        <a:srgbClr val="292934"/>
      </a:dk1>
      <a:lt1>
        <a:srgbClr val="F3F2DC"/>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Executive">
      <a:majorFont>
        <a:latin typeface="Calibri"/>
        <a:ea typeface="Calibri"/>
        <a:cs typeface="Calibri"/>
      </a:majorFont>
      <a:minorFont>
        <a:latin typeface="Helvetica"/>
        <a:ea typeface="Helvetica"/>
        <a:cs typeface="Helvetica"/>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3F2DC"/>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CG Grid 16:9">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CG_Grid_16x9.pptx" id="{6741F1D1-726F-4F5C-AF82-6A4B030D48FC}" vid="{32BB820F-5679-4F98-8B04-67B27827A899}"/>
    </a:ext>
  </a:extLst>
</a:theme>
</file>

<file path=ppt/theme/theme3.xml><?xml version="1.0" encoding="utf-8"?>
<a:theme xmlns:a="http://schemas.openxmlformats.org/drawingml/2006/main" name="Executive">
  <a:themeElements>
    <a:clrScheme name="Executive">
      <a:dk1>
        <a:srgbClr val="000000"/>
      </a:dk1>
      <a:lt1>
        <a:srgbClr val="FFFFFF"/>
      </a:lt1>
      <a:dk2>
        <a:srgbClr val="A7A7A7"/>
      </a:dk2>
      <a:lt2>
        <a:srgbClr val="535353"/>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FF00FF"/>
      </a:folHlink>
    </a:clrScheme>
    <a:fontScheme name="Executive">
      <a:majorFont>
        <a:latin typeface="Calibri"/>
        <a:ea typeface="Calibri"/>
        <a:cs typeface="Calibri"/>
      </a:majorFont>
      <a:minorFont>
        <a:latin typeface="Helvetica"/>
        <a:ea typeface="Helvetica"/>
        <a:cs typeface="Helvetica"/>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3F2DC"/>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9293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15491</TotalTime>
  <Words>1280</Words>
  <Application>Microsoft Macintosh PowerPoint</Application>
  <PresentationFormat>On-screen Show (4:3)</PresentationFormat>
  <Paragraphs>252</Paragraphs>
  <Slides>31</Slides>
  <Notes>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Century Gothic</vt:lpstr>
      <vt:lpstr>Gill Sans</vt:lpstr>
      <vt:lpstr>Helvetica</vt:lpstr>
      <vt:lpstr>Palatino</vt:lpstr>
      <vt:lpstr>Palatino Linotype</vt:lpstr>
      <vt:lpstr>Trebuchet MS</vt:lpstr>
      <vt:lpstr>Executive</vt:lpstr>
      <vt:lpstr>BCG Grid 16:9</vt:lpstr>
      <vt:lpstr>think-cell Slide</vt:lpstr>
      <vt:lpstr>PowerPoint Presentation</vt:lpstr>
      <vt:lpstr>Welcome! Jennifer Breitinger LHNA Board President</vt:lpstr>
      <vt:lpstr>Tonight’s Agenda</vt:lpstr>
      <vt:lpstr>        Lisa Goodman City of Minneapolis Ward 7 Council Member </vt:lpstr>
      <vt:lpstr>       Marion Greene Hennepin County District 3 Commissioner + Board Chair</vt:lpstr>
      <vt:lpstr>       Katie Blackwell City of Minneapolis 5th Precinct Police Inspector </vt:lpstr>
      <vt:lpstr>       Rebecca Hughes City of Minneapolis Hennepin Reconstruction Project Lead + JoNette Kuhnau Kimley-Horn Project Consultant, Traffic Engineer   </vt:lpstr>
      <vt:lpstr>      Elizabeth Schaffer Friends of Thomas Lowry Park President</vt:lpstr>
      <vt:lpstr>About LHNA Jennifer Breitinger LHNA Board President</vt:lpstr>
      <vt:lpstr>Who is LHNA?</vt:lpstr>
      <vt:lpstr>Current Board</vt:lpstr>
      <vt:lpstr>What is LHNA?</vt:lpstr>
      <vt:lpstr>Why LHNA?</vt:lpstr>
      <vt:lpstr>Why LHNA?</vt:lpstr>
      <vt:lpstr>Where is Lowry Hill?</vt:lpstr>
      <vt:lpstr>Treasurer’s Report Toni D’Eramo Fiscal Year 2020 - 2021 May 1, 2020 – April 30, 2021 </vt:lpstr>
      <vt:lpstr>LHNA Funding</vt:lpstr>
      <vt:lpstr>LHNA Funding </vt:lpstr>
      <vt:lpstr>PowerPoint Presentation</vt:lpstr>
      <vt:lpstr>PowerPoint Presentation</vt:lpstr>
      <vt:lpstr>PowerPoint Presentation</vt:lpstr>
      <vt:lpstr>LHNA Future Funding </vt:lpstr>
      <vt:lpstr>LHNA Future Funding </vt:lpstr>
      <vt:lpstr>Election: LHNA Board</vt:lpstr>
      <vt:lpstr>Elections &amp; Terms</vt:lpstr>
      <vt:lpstr>Returning board members</vt:lpstr>
      <vt:lpstr>Proposed Slate for New Term</vt:lpstr>
      <vt:lpstr>A few things before adjourning…  Jennifer Breitinger LHNA Board President</vt:lpstr>
      <vt:lpstr>PowerPoint Presentation</vt:lpstr>
      <vt:lpstr>LHNA always accepts your tax-deductible contributions</vt:lpstr>
      <vt:lpstr>    Thank You!  and please… Remember to  Leave a  Light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66</cp:revision>
  <cp:lastPrinted>2019-05-10T19:12:50Z</cp:lastPrinted>
  <dcterms:modified xsi:type="dcterms:W3CDTF">2021-05-21T01:38:36Z</dcterms:modified>
</cp:coreProperties>
</file>