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embeddings/oleObject2.bin" ContentType="application/vnd.openxmlformats-officedocument.oleObject"/>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embeddings/oleObject3.bin" ContentType="application/vnd.openxmlformats-officedocument.oleObject"/>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embeddings/oleObject4.bin" ContentType="application/vnd.openxmlformats-officedocument.oleObject"/>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embeddings/oleObject5.bin" ContentType="application/vnd.openxmlformats-officedocument.oleObject"/>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embeddings/oleObject6.bin" ContentType="application/vnd.openxmlformats-officedocument.oleObject"/>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embeddings/oleObject7.bin" ContentType="application/vnd.openxmlformats-officedocument.oleObject"/>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embeddings/oleObject8.bin" ContentType="application/vnd.openxmlformats-officedocument.oleObject"/>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embeddings/oleObject9.bin" ContentType="application/vnd.openxmlformats-officedocument.oleObject"/>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embeddings/oleObject10.bin" ContentType="application/vnd.openxmlformats-officedocument.oleObject"/>
  <Override PartName="/ppt/tags/tag70.xml" ContentType="application/vnd.openxmlformats-officedocument.presentationml.tags+xml"/>
  <Override PartName="/ppt/embeddings/oleObject11.bin" ContentType="application/vnd.openxmlformats-officedocument.oleObject"/>
  <Override PartName="/ppt/tags/tag71.xml" ContentType="application/vnd.openxmlformats-officedocument.presentationml.tags+xml"/>
  <Override PartName="/ppt/embeddings/oleObject12.bin" ContentType="application/vnd.openxmlformats-officedocument.oleObject"/>
  <Override PartName="/ppt/tags/tag72.xml" ContentType="application/vnd.openxmlformats-officedocument.presentationml.tags+xml"/>
  <Override PartName="/ppt/tags/tag73.xml" ContentType="application/vnd.openxmlformats-officedocument.presentationml.tags+xml"/>
  <Override PartName="/ppt/embeddings/oleObject13.bin" ContentType="application/vnd.openxmlformats-officedocument.oleObject"/>
  <Override PartName="/ppt/tags/tag74.xml" ContentType="application/vnd.openxmlformats-officedocument.presentationml.tags+xml"/>
  <Override PartName="/ppt/tags/tag75.xml" ContentType="application/vnd.openxmlformats-officedocument.presentationml.tags+xml"/>
  <Override PartName="/ppt/embeddings/oleObject14.bin" ContentType="application/vnd.openxmlformats-officedocument.oleObject"/>
  <Override PartName="/ppt/tags/tag76.xml" ContentType="application/vnd.openxmlformats-officedocument.presentationml.tags+xml"/>
  <Override PartName="/ppt/embeddings/oleObject15.bin" ContentType="application/vnd.openxmlformats-officedocument.oleObject"/>
  <Override PartName="/ppt/tags/tag77.xml" ContentType="application/vnd.openxmlformats-officedocument.presentationml.tags+xml"/>
  <Override PartName="/ppt/embeddings/oleObject16.bin" ContentType="application/vnd.openxmlformats-officedocument.oleObject"/>
  <Override PartName="/ppt/tags/tag78.xml" ContentType="application/vnd.openxmlformats-officedocument.presentationml.tags+xml"/>
  <Override PartName="/ppt/tags/tag79.xml" ContentType="application/vnd.openxmlformats-officedocument.presentationml.tags+xml"/>
  <Override PartName="/ppt/embeddings/oleObject17.bin" ContentType="application/vnd.openxmlformats-officedocument.oleObject"/>
  <Override PartName="/ppt/tags/tag80.xml" ContentType="application/vnd.openxmlformats-officedocument.presentationml.tags+xml"/>
  <Override PartName="/ppt/embeddings/oleObject18.bin" ContentType="application/vnd.openxmlformats-officedocument.oleObject"/>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tags/tag81.xml" ContentType="application/vnd.openxmlformats-officedocument.presentationml.tags+xml"/>
  <Override PartName="/ppt/embeddings/oleObject19.bin" ContentType="application/vnd.openxmlformats-officedocument.oleObject"/>
  <Override PartName="/ppt/tags/tag82.xml" ContentType="application/vnd.openxmlformats-officedocument.presentationml.tags+xml"/>
  <Override PartName="/ppt/embeddings/oleObject20.bin" ContentType="application/vnd.openxmlformats-officedocument.oleObject"/>
  <Override PartName="/ppt/tags/tag83.xml" ContentType="application/vnd.openxmlformats-officedocument.presentationml.tags+xml"/>
  <Override PartName="/ppt/embeddings/oleObject21.bin" ContentType="application/vnd.openxmlformats-officedocument.oleObject"/>
  <Override PartName="/ppt/tags/tag84.xml" ContentType="application/vnd.openxmlformats-officedocument.presentationml.tags+xml"/>
  <Override PartName="/ppt/embeddings/oleObject22.bin" ContentType="application/vnd.openxmlformats-officedocument.oleObject"/>
  <Override PartName="/ppt/tags/tag85.xml" ContentType="application/vnd.openxmlformats-officedocument.presentationml.tags+xml"/>
  <Override PartName="/ppt/embeddings/oleObject2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74"/>
  </p:notesMasterIdLst>
  <p:sldIdLst>
    <p:sldId id="256" r:id="rId3"/>
    <p:sldId id="257" r:id="rId4"/>
    <p:sldId id="258" r:id="rId5"/>
    <p:sldId id="261" r:id="rId6"/>
    <p:sldId id="263" r:id="rId7"/>
    <p:sldId id="264" r:id="rId8"/>
    <p:sldId id="265" r:id="rId9"/>
    <p:sldId id="266" r:id="rId10"/>
    <p:sldId id="321" r:id="rId11"/>
    <p:sldId id="267" r:id="rId12"/>
    <p:sldId id="268" r:id="rId13"/>
    <p:sldId id="349" r:id="rId14"/>
    <p:sldId id="269" r:id="rId15"/>
    <p:sldId id="270" r:id="rId16"/>
    <p:sldId id="271" r:id="rId17"/>
    <p:sldId id="272" r:id="rId18"/>
    <p:sldId id="273" r:id="rId19"/>
    <p:sldId id="330" r:id="rId20"/>
    <p:sldId id="331" r:id="rId21"/>
    <p:sldId id="275" r:id="rId22"/>
    <p:sldId id="276" r:id="rId23"/>
    <p:sldId id="277" r:id="rId24"/>
    <p:sldId id="278" r:id="rId25"/>
    <p:sldId id="279" r:id="rId26"/>
    <p:sldId id="280" r:id="rId27"/>
    <p:sldId id="283" r:id="rId28"/>
    <p:sldId id="282" r:id="rId29"/>
    <p:sldId id="284" r:id="rId30"/>
    <p:sldId id="285" r:id="rId31"/>
    <p:sldId id="287" r:id="rId32"/>
    <p:sldId id="288" r:id="rId33"/>
    <p:sldId id="289" r:id="rId34"/>
    <p:sldId id="290" r:id="rId35"/>
    <p:sldId id="291" r:id="rId36"/>
    <p:sldId id="339" r:id="rId37"/>
    <p:sldId id="340" r:id="rId38"/>
    <p:sldId id="341" r:id="rId39"/>
    <p:sldId id="342" r:id="rId40"/>
    <p:sldId id="343" r:id="rId41"/>
    <p:sldId id="344" r:id="rId42"/>
    <p:sldId id="345" r:id="rId43"/>
    <p:sldId id="346" r:id="rId44"/>
    <p:sldId id="347" r:id="rId45"/>
    <p:sldId id="348" r:id="rId46"/>
    <p:sldId id="328" r:id="rId47"/>
    <p:sldId id="332" r:id="rId48"/>
    <p:sldId id="333" r:id="rId49"/>
    <p:sldId id="334" r:id="rId50"/>
    <p:sldId id="335" r:id="rId51"/>
    <p:sldId id="336" r:id="rId52"/>
    <p:sldId id="337" r:id="rId53"/>
    <p:sldId id="338" r:id="rId54"/>
    <p:sldId id="302" r:id="rId55"/>
    <p:sldId id="303" r:id="rId56"/>
    <p:sldId id="304" r:id="rId57"/>
    <p:sldId id="309" r:id="rId58"/>
    <p:sldId id="310" r:id="rId59"/>
    <p:sldId id="311" r:id="rId60"/>
    <p:sldId id="314" r:id="rId61"/>
    <p:sldId id="315" r:id="rId62"/>
    <p:sldId id="317" r:id="rId63"/>
    <p:sldId id="316" r:id="rId64"/>
    <p:sldId id="318" r:id="rId65"/>
    <p:sldId id="319" r:id="rId66"/>
    <p:sldId id="320" r:id="rId67"/>
    <p:sldId id="322" r:id="rId68"/>
    <p:sldId id="323" r:id="rId69"/>
    <p:sldId id="324" r:id="rId70"/>
    <p:sldId id="325" r:id="rId71"/>
    <p:sldId id="326" r:id="rId72"/>
    <p:sldId id="327" r:id="rId7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0000"/>
    <a:srgbClr val="672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BDFDD"/>
          </a:solidFill>
        </a:fill>
      </a:tcStyle>
    </a:wholeTbl>
    <a:band2H>
      <a:tcTxStyle/>
      <a:tcStyle>
        <a:tcBdr/>
        <a:fill>
          <a:solidFill>
            <a:srgbClr val="EEF0EF"/>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1"/>
          </a:solidFill>
        </a:fill>
      </a:tcStyle>
    </a:firstRow>
  </a:tblStyle>
  <a:tblStyle styleId="{C7B018BB-80A7-4F77-B60F-C8B233D01FF8}"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4D1D0"/>
          </a:solidFill>
        </a:fill>
      </a:tcStyle>
    </a:wholeTbl>
    <a:band2H>
      <a:tcTxStyle/>
      <a:tcStyle>
        <a:tcBdr/>
        <a:fill>
          <a:solidFill>
            <a:srgbClr val="EBE9E9"/>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3"/>
          </a:solidFill>
        </a:fill>
      </a:tcStyle>
    </a:firstRow>
  </a:tblStyle>
  <a:tblStyle styleId="{EEE7283C-3CF3-47DC-8721-378D4A62B228}"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D6CECD"/>
          </a:solidFill>
        </a:fill>
      </a:tcStyle>
    </a:wholeTbl>
    <a:band2H>
      <a:tcTxStyle/>
      <a:tcStyle>
        <a:tcBdr/>
        <a:fill>
          <a:solidFill>
            <a:srgbClr val="EBE8E8"/>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chemeClr val="accent6"/>
          </a:solidFill>
        </a:fill>
      </a:tcStyle>
    </a:firstRow>
  </a:tblStyle>
  <a:tblStyle styleId="{CF821DB8-F4EB-4A41-A1BA-3FCAFE7338EE}" styleName="">
    <a:tblBg/>
    <a:wholeTbl>
      <a:tcTxStyle b="off" i="off">
        <a:fontRef idx="minor">
          <a:srgbClr val="292934"/>
        </a:fontRef>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3F2DC"/>
          </a:solidFill>
        </a:fill>
      </a:tcStyle>
    </a:band2H>
    <a:firstCol>
      <a:tcTxStyle b="on" i="off">
        <a:fontRef idx="minor">
          <a:srgbClr val="F3F2DC"/>
        </a:fontRef>
        <a:srgbClr val="F3F2D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92934"/>
        </a:fontRef>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3F2DC"/>
          </a:solidFill>
        </a:fill>
      </a:tcStyle>
    </a:lastRow>
    <a:firstRow>
      <a:tcTxStyle b="on" i="off">
        <a:fontRef idx="minor">
          <a:srgbClr val="F3F2DC"/>
        </a:fontRef>
        <a:srgbClr val="F3F2DC"/>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292934"/>
        </a:fontRef>
        <a:srgbClr val="292934"/>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CBCBCC"/>
          </a:solidFill>
        </a:fill>
      </a:tcStyle>
    </a:wholeTbl>
    <a:band2H>
      <a:tcTxStyle/>
      <a:tcStyle>
        <a:tcBdr/>
        <a:fill>
          <a:solidFill>
            <a:srgbClr val="E7E7E7"/>
          </a:solidFill>
        </a:fill>
      </a:tcStyle>
    </a:band2H>
    <a:firstCol>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firstCol>
    <a:la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38100" cap="flat">
              <a:solidFill>
                <a:srgbClr val="F3F2DC"/>
              </a:solidFill>
              <a:prstDash val="solid"/>
              <a:round/>
            </a:ln>
          </a:top>
          <a:bottom>
            <a:ln w="127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lastRow>
    <a:firstRow>
      <a:tcTxStyle b="on" i="off">
        <a:fontRef idx="minor">
          <a:srgbClr val="F3F2DC"/>
        </a:fontRef>
        <a:srgbClr val="F3F2DC"/>
      </a:tcTxStyle>
      <a:tcStyle>
        <a:tcBdr>
          <a:left>
            <a:ln w="12700" cap="flat">
              <a:solidFill>
                <a:srgbClr val="F3F2DC"/>
              </a:solidFill>
              <a:prstDash val="solid"/>
              <a:round/>
            </a:ln>
          </a:left>
          <a:right>
            <a:ln w="12700" cap="flat">
              <a:solidFill>
                <a:srgbClr val="F3F2DC"/>
              </a:solidFill>
              <a:prstDash val="solid"/>
              <a:round/>
            </a:ln>
          </a:right>
          <a:top>
            <a:ln w="12700" cap="flat">
              <a:solidFill>
                <a:srgbClr val="F3F2DC"/>
              </a:solidFill>
              <a:prstDash val="solid"/>
              <a:round/>
            </a:ln>
          </a:top>
          <a:bottom>
            <a:ln w="38100" cap="flat">
              <a:solidFill>
                <a:srgbClr val="F3F2DC"/>
              </a:solidFill>
              <a:prstDash val="solid"/>
              <a:round/>
            </a:ln>
          </a:bottom>
          <a:insideH>
            <a:ln w="12700" cap="flat">
              <a:solidFill>
                <a:srgbClr val="F3F2DC"/>
              </a:solidFill>
              <a:prstDash val="solid"/>
              <a:round/>
            </a:ln>
          </a:insideH>
          <a:insideV>
            <a:ln w="12700" cap="flat">
              <a:solidFill>
                <a:srgbClr val="F3F2DC"/>
              </a:solidFill>
              <a:prstDash val="solid"/>
              <a:round/>
            </a:ln>
          </a:insideV>
        </a:tcBdr>
        <a:fill>
          <a:solidFill>
            <a:srgbClr val="292934"/>
          </a:solidFill>
        </a:fill>
      </a:tcStyle>
    </a:firstRow>
  </a:tblStyle>
  <a:tblStyle styleId="{2708684C-4D16-4618-839F-0558EEFCDFE6}" styleName="">
    <a:tblBg/>
    <a:wholeTbl>
      <a:tcTxStyle b="off"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a:tcStyle>
        <a:tcBdr/>
        <a:fill>
          <a:solidFill>
            <a:srgbClr val="FFFFFF"/>
          </a:solidFill>
        </a:fill>
      </a:tcStyle>
    </a:band2H>
    <a:firstCol>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Ref idx="min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98827" autoAdjust="0"/>
  </p:normalViewPr>
  <p:slideViewPr>
    <p:cSldViewPr snapToGrid="0" snapToObjects="1">
      <p:cViewPr>
        <p:scale>
          <a:sx n="80" d="100"/>
          <a:sy n="80" d="100"/>
        </p:scale>
        <p:origin x="-1624" y="-968"/>
      </p:cViewPr>
      <p:guideLst>
        <p:guide orient="horz" pos="2160"/>
        <p:guide pos="2880"/>
      </p:guideLst>
    </p:cSldViewPr>
  </p:slideViewPr>
  <p:outlineViewPr>
    <p:cViewPr>
      <p:scale>
        <a:sx n="33" d="100"/>
        <a:sy n="33" d="100"/>
      </p:scale>
      <p:origin x="0" y="50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2100" b="1" i="0" u="none" strike="noStrike">
                <a:solidFill>
                  <a:srgbClr val="292934"/>
                </a:solidFill>
                <a:latin typeface="Palatino Linotype"/>
              </a:defRPr>
            </a:pPr>
            <a:r>
              <a:rPr lang="en-US" sz="2100" b="1" i="0" u="none" strike="noStrike" dirty="0">
                <a:solidFill>
                  <a:srgbClr val="292934"/>
                </a:solidFill>
                <a:latin typeface="Palatino Linotype"/>
              </a:rPr>
              <a:t>Lowry Hill Crime Stats
No cases of homicide nor arson, so not shown below</a:t>
            </a:r>
          </a:p>
        </c:rich>
      </c:tx>
      <c:layout>
        <c:manualLayout>
          <c:xMode val="edge"/>
          <c:yMode val="edge"/>
          <c:x val="0.0282337"/>
          <c:y val="0.0"/>
          <c:w val="0.943533"/>
          <c:h val="0.161156"/>
        </c:manualLayout>
      </c:layout>
      <c:overlay val="1"/>
      <c:spPr>
        <a:noFill/>
        <a:effectLst/>
      </c:spPr>
    </c:title>
    <c:autoTitleDeleted val="0"/>
    <c:plotArea>
      <c:layout>
        <c:manualLayout>
          <c:layoutTarget val="inner"/>
          <c:xMode val="edge"/>
          <c:yMode val="edge"/>
          <c:x val="0.0361920445019659"/>
          <c:y val="0.152784246100137"/>
          <c:w val="0.834919776858837"/>
          <c:h val="0.751429210844896"/>
        </c:manualLayout>
      </c:layout>
      <c:barChart>
        <c:barDir val="col"/>
        <c:grouping val="clustered"/>
        <c:varyColors val="0"/>
        <c:ser>
          <c:idx val="0"/>
          <c:order val="0"/>
          <c:tx>
            <c:strRef>
              <c:f>Sheet1!$B$1</c:f>
              <c:strCache>
                <c:ptCount val="1"/>
                <c:pt idx="0">
                  <c:v>2016</c:v>
                </c:pt>
              </c:strCache>
            </c:strRef>
          </c:tx>
          <c:spPr>
            <a:solidFill>
              <a:srgbClr val="6D7472"/>
            </a:solidFill>
            <a:ln w="12700" cap="flat">
              <a:noFill/>
              <a:miter lim="400000"/>
            </a:ln>
            <a:effectLst>
              <a:outerShdw blurRad="38100" dist="23000" dir="5400000" algn="tl">
                <a:srgbClr val="000000">
                  <a:alpha val="35000"/>
                </a:srgbClr>
              </a:outerShdw>
            </a:effectLst>
          </c:spPr>
          <c:invertIfNegative val="0"/>
          <c:dLbls>
            <c:numFmt formatCode="0" sourceLinked="0"/>
            <c:txPr>
              <a:bodyPr/>
              <a:lstStyle/>
              <a:p>
                <a:pPr>
                  <a:defRPr sz="1800" b="0" i="0" u="none" strike="noStrike">
                    <a:solidFill>
                      <a:srgbClr val="292934"/>
                    </a:solidFill>
                    <a:latin typeface="Palatino Linotype"/>
                  </a:defRPr>
                </a:pPr>
                <a:endParaRPr lang="en-US"/>
              </a:p>
            </c:txPr>
            <c:dLblPos val="outEnd"/>
            <c:showLegendKey val="0"/>
            <c:showVal val="1"/>
            <c:showCatName val="0"/>
            <c:showSerName val="0"/>
            <c:showPercent val="0"/>
            <c:showBubbleSize val="0"/>
            <c:showLeaderLines val="0"/>
          </c:dLbls>
          <c:cat>
            <c:strRef>
              <c:f>Sheet1!$A$2:$A$7</c:f>
              <c:strCache>
                <c:ptCount val="6"/>
                <c:pt idx="0">
                  <c:v>Rape</c:v>
                </c:pt>
                <c:pt idx="1">
                  <c:v>Robbery</c:v>
                </c:pt>
                <c:pt idx="2">
                  <c:v>Agg Assault</c:v>
                </c:pt>
                <c:pt idx="3">
                  <c:v>Burglary</c:v>
                </c:pt>
                <c:pt idx="4">
                  <c:v>Auto Theft</c:v>
                </c:pt>
                <c:pt idx="5">
                  <c:v>Theft</c:v>
                </c:pt>
              </c:strCache>
            </c:strRef>
          </c:cat>
          <c:val>
            <c:numRef>
              <c:f>Sheet1!$B$2:$B$7</c:f>
              <c:numCache>
                <c:formatCode>General</c:formatCode>
                <c:ptCount val="6"/>
                <c:pt idx="0">
                  <c:v>0.0</c:v>
                </c:pt>
                <c:pt idx="1">
                  <c:v>1.0</c:v>
                </c:pt>
                <c:pt idx="2">
                  <c:v>3.0</c:v>
                </c:pt>
                <c:pt idx="3">
                  <c:v>17.0</c:v>
                </c:pt>
                <c:pt idx="4">
                  <c:v>7.0</c:v>
                </c:pt>
                <c:pt idx="5">
                  <c:v>101.0</c:v>
                </c:pt>
              </c:numCache>
            </c:numRef>
          </c:val>
        </c:ser>
        <c:ser>
          <c:idx val="1"/>
          <c:order val="1"/>
          <c:tx>
            <c:strRef>
              <c:f>Sheet1!$C$1</c:f>
              <c:strCache>
                <c:ptCount val="1"/>
                <c:pt idx="0">
                  <c:v>2017</c:v>
                </c:pt>
              </c:strCache>
            </c:strRef>
          </c:tx>
          <c:spPr>
            <a:solidFill>
              <a:srgbClr val="980605"/>
            </a:solidFill>
            <a:ln w="12700" cap="flat">
              <a:noFill/>
              <a:miter lim="400000"/>
            </a:ln>
            <a:effectLst>
              <a:outerShdw blurRad="38100" dist="23000" dir="5400000" algn="tl">
                <a:srgbClr val="000000">
                  <a:alpha val="35000"/>
                </a:srgbClr>
              </a:outerShdw>
            </a:effectLst>
          </c:spPr>
          <c:invertIfNegative val="0"/>
          <c:dLbls>
            <c:numFmt formatCode="0" sourceLinked="0"/>
            <c:txPr>
              <a:bodyPr/>
              <a:lstStyle/>
              <a:p>
                <a:pPr>
                  <a:defRPr sz="1800" b="0" i="0" u="none" strike="noStrike">
                    <a:solidFill>
                      <a:srgbClr val="292934"/>
                    </a:solidFill>
                    <a:latin typeface="Palatino Linotype"/>
                  </a:defRPr>
                </a:pPr>
                <a:endParaRPr lang="en-US"/>
              </a:p>
            </c:txPr>
            <c:dLblPos val="outEnd"/>
            <c:showLegendKey val="0"/>
            <c:showVal val="1"/>
            <c:showCatName val="0"/>
            <c:showSerName val="0"/>
            <c:showPercent val="0"/>
            <c:showBubbleSize val="0"/>
            <c:showLeaderLines val="0"/>
          </c:dLbls>
          <c:cat>
            <c:strRef>
              <c:f>Sheet1!$A$2:$A$7</c:f>
              <c:strCache>
                <c:ptCount val="6"/>
                <c:pt idx="0">
                  <c:v>Rape</c:v>
                </c:pt>
                <c:pt idx="1">
                  <c:v>Robbery</c:v>
                </c:pt>
                <c:pt idx="2">
                  <c:v>Agg Assault</c:v>
                </c:pt>
                <c:pt idx="3">
                  <c:v>Burglary</c:v>
                </c:pt>
                <c:pt idx="4">
                  <c:v>Auto Theft</c:v>
                </c:pt>
                <c:pt idx="5">
                  <c:v>Theft</c:v>
                </c:pt>
              </c:strCache>
            </c:strRef>
          </c:cat>
          <c:val>
            <c:numRef>
              <c:f>Sheet1!$C$2:$C$7</c:f>
              <c:numCache>
                <c:formatCode>General</c:formatCode>
                <c:ptCount val="6"/>
                <c:pt idx="0">
                  <c:v>2.0</c:v>
                </c:pt>
                <c:pt idx="1">
                  <c:v>3.0</c:v>
                </c:pt>
                <c:pt idx="2">
                  <c:v>4.0</c:v>
                </c:pt>
                <c:pt idx="3">
                  <c:v>49.0</c:v>
                </c:pt>
                <c:pt idx="4">
                  <c:v>8.0</c:v>
                </c:pt>
                <c:pt idx="5">
                  <c:v>96.0</c:v>
                </c:pt>
              </c:numCache>
            </c:numRef>
          </c:val>
        </c:ser>
        <c:dLbls>
          <c:showLegendKey val="0"/>
          <c:showVal val="0"/>
          <c:showCatName val="0"/>
          <c:showSerName val="0"/>
          <c:showPercent val="0"/>
          <c:showBubbleSize val="0"/>
        </c:dLbls>
        <c:gapWidth val="150"/>
        <c:overlap val="-25"/>
        <c:axId val="-2114948232"/>
        <c:axId val="-2114962440"/>
      </c:barChart>
      <c:catAx>
        <c:axId val="-2114948232"/>
        <c:scaling>
          <c:orientation val="minMax"/>
        </c:scaling>
        <c:delete val="0"/>
        <c:axPos val="b"/>
        <c:numFmt formatCode="General" sourceLinked="0"/>
        <c:majorTickMark val="none"/>
        <c:minorTickMark val="none"/>
        <c:tickLblPos val="low"/>
        <c:spPr>
          <a:ln w="12700" cap="flat">
            <a:solidFill>
              <a:srgbClr val="8B8B8D"/>
            </a:solidFill>
            <a:prstDash val="solid"/>
            <a:round/>
          </a:ln>
        </c:spPr>
        <c:txPr>
          <a:bodyPr rot="0"/>
          <a:lstStyle/>
          <a:p>
            <a:pPr>
              <a:defRPr sz="2400" b="1" i="0" u="none" strike="noStrike">
                <a:solidFill>
                  <a:srgbClr val="292934"/>
                </a:solidFill>
                <a:latin typeface="Arial Narrow"/>
              </a:defRPr>
            </a:pPr>
            <a:endParaRPr lang="en-US"/>
          </a:p>
        </c:txPr>
        <c:crossAx val="-2114962440"/>
        <c:crosses val="autoZero"/>
        <c:auto val="1"/>
        <c:lblAlgn val="ctr"/>
        <c:lblOffset val="100"/>
        <c:noMultiLvlLbl val="1"/>
      </c:catAx>
      <c:valAx>
        <c:axId val="-2114962440"/>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sz="1800" b="0" i="0" u="none" strike="noStrike">
                <a:solidFill>
                  <a:srgbClr val="292934"/>
                </a:solidFill>
                <a:latin typeface="Palatino Linotype"/>
              </a:defRPr>
            </a:pPr>
            <a:endParaRPr lang="en-US"/>
          </a:p>
        </c:txPr>
        <c:crossAx val="-2114948232"/>
        <c:crosses val="autoZero"/>
        <c:crossBetween val="between"/>
        <c:majorUnit val="30.0"/>
        <c:minorUnit val="15.0"/>
      </c:valAx>
      <c:spPr>
        <a:noFill/>
        <a:ln w="12700" cap="flat">
          <a:noFill/>
          <a:miter lim="400000"/>
        </a:ln>
        <a:effectLst/>
      </c:spPr>
    </c:plotArea>
    <c:legend>
      <c:legendPos val="r"/>
      <c:layout>
        <c:manualLayout>
          <c:xMode val="edge"/>
          <c:yMode val="edge"/>
          <c:x val="0.403773"/>
          <c:y val="0.237305"/>
          <c:w val="0.10421489349762"/>
          <c:h val="0.125460898867739"/>
        </c:manualLayout>
      </c:layout>
      <c:overlay val="1"/>
      <c:spPr>
        <a:noFill/>
        <a:ln w="12700" cap="flat">
          <a:noFill/>
          <a:miter lim="400000"/>
        </a:ln>
        <a:effectLst/>
      </c:spPr>
      <c:txPr>
        <a:bodyPr rot="0"/>
        <a:lstStyle/>
        <a:p>
          <a:pPr>
            <a:defRPr sz="1800" b="0" i="0" u="none" strike="noStrike">
              <a:solidFill>
                <a:srgbClr val="292934"/>
              </a:solidFill>
              <a:latin typeface="Palatino Linotype"/>
            </a:defRPr>
          </a:pPr>
          <a:endParaRPr lang="en-US"/>
        </a:p>
      </c:txPr>
    </c:legend>
    <c:plotVisOnly val="1"/>
    <c:dispBlanksAs val="gap"/>
    <c:showDLblsOverMax val="1"/>
  </c:chart>
  <c:spPr>
    <a:noFill/>
    <a:ln>
      <a:noFill/>
    </a:ln>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endParaRPr/>
          </a:p>
        </p:txBody>
      </p:sp>
      <p:sp>
        <p:nvSpPr>
          <p:cNvPr id="93" name="Shape 9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6716879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defRPr sz="3800">
                <a:solidFill>
                  <a:srgbClr val="9F221E"/>
                </a:solidFill>
              </a:defRPr>
            </a:pPr>
            <a:r>
              <a:t>4,000 people </a:t>
            </a:r>
          </a:p>
          <a:p>
            <a:pPr lvl="1" indent="457200"/>
            <a:r>
              <a:t>Approx 2,000 are </a:t>
            </a:r>
            <a:r>
              <a:rPr sz="3600">
                <a:solidFill>
                  <a:srgbClr val="9F221E"/>
                </a:solidFill>
              </a:rPr>
              <a:t>25-44 years old</a:t>
            </a:r>
          </a:p>
          <a:p>
            <a:pPr lvl="1" indent="457200"/>
            <a:r>
              <a:t>Approx 1,500 are 45-64 years old</a:t>
            </a:r>
          </a:p>
          <a:p>
            <a:pPr lvl="1" indent="457200">
              <a:defRPr sz="3600"/>
            </a:pPr>
            <a:r>
              <a:t>Approx </a:t>
            </a:r>
            <a:r>
              <a:rPr>
                <a:solidFill>
                  <a:srgbClr val="9F221E"/>
                </a:solidFill>
              </a:rPr>
              <a:t>500 are 65+ years old </a:t>
            </a:r>
          </a:p>
          <a:p>
            <a:pPr>
              <a:defRPr sz="3800">
                <a:solidFill>
                  <a:srgbClr val="9F221E"/>
                </a:solidFill>
              </a:defRPr>
            </a:pPr>
            <a:r>
              <a:t>70% renters</a:t>
            </a:r>
          </a:p>
          <a:p>
            <a:pPr>
              <a:defRPr sz="3800">
                <a:solidFill>
                  <a:srgbClr val="9F221E"/>
                </a:solidFill>
              </a:defRPr>
            </a:pPr>
            <a:r>
              <a:t>30% homeowner occupancy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We also post on Next Door,</a:t>
            </a:r>
          </a:p>
          <a:p>
            <a:endParaRPr/>
          </a:p>
          <a:p>
            <a:r>
              <a:t> </a:t>
            </a:r>
            <a:r>
              <a:rPr i="1"/>
              <a:t>a </a:t>
            </a:r>
            <a:r>
              <a:t>free private social network for your neighborhood community.</a:t>
            </a:r>
          </a:p>
          <a:p>
            <a:endParaRPr/>
          </a:p>
          <a:p>
            <a:r>
              <a:t>And now back to our president Phil Hallaway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defRPr sz="3800">
                <a:solidFill>
                  <a:srgbClr val="9F221E"/>
                </a:solidFill>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882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 July 16 2019 at Thomas Lowry</a:t>
            </a:r>
            <a:r>
              <a:rPr lang="en-US" baseline="0" dirty="0" smtClean="0"/>
              <a:t> Park </a:t>
            </a:r>
            <a:r>
              <a:rPr lang="mr-IN" baseline="0" dirty="0" smtClean="0"/>
              <a:t>–</a:t>
            </a:r>
            <a:r>
              <a:rPr lang="en-US" baseline="0" dirty="0" smtClean="0"/>
              <a:t> save the date. Free ice cream and root beer floats for Lowry Hill residents</a:t>
            </a:r>
            <a:endParaRPr lang="en-US" dirty="0"/>
          </a:p>
        </p:txBody>
      </p:sp>
    </p:spTree>
    <p:extLst>
      <p:ext uri="{BB962C8B-B14F-4D97-AF65-F5344CB8AC3E}">
        <p14:creationId xmlns:p14="http://schemas.microsoft.com/office/powerpoint/2010/main" val="259741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lvl="1" indent="457200">
              <a:defRPr sz="1400">
                <a:solidFill>
                  <a:srgbClr val="6C2A1F"/>
                </a:solidFill>
                <a:latin typeface="Palatino Linotype (Body)"/>
                <a:ea typeface="Palatino Linotype (Body)"/>
                <a:cs typeface="Palatino Linotype (Body)"/>
                <a:sym typeface="Palatino Linotype (Body)"/>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Our areas of focus are to </a:t>
            </a:r>
          </a:p>
          <a:p>
            <a:endParaRPr/>
          </a:p>
          <a:p>
            <a:r>
              <a:t>encourage neighborhood involvement </a:t>
            </a:r>
          </a:p>
          <a:p>
            <a:endParaRPr/>
          </a:p>
          <a:p>
            <a:r>
              <a:t>share information with residents</a:t>
            </a:r>
          </a:p>
          <a:p>
            <a:endParaRPr/>
          </a:p>
          <a:p>
            <a:r>
              <a:t>How do we share information?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Monthly emails – </a:t>
            </a:r>
          </a:p>
          <a:p>
            <a:endParaRPr/>
          </a:p>
          <a:p>
            <a:r>
              <a:t>Upcoming events, environmental news, construction updates, board meeetings and more</a:t>
            </a:r>
          </a:p>
          <a:p>
            <a:endParaRPr/>
          </a:p>
          <a:p>
            <a:r>
              <a:t>if you do not receive these, sign up at our web site lowryhillneiighborhood.org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5" Type="http://schemas.openxmlformats.org/officeDocument/2006/relationships/oleObject" Target="../embeddings/oleObject3.bin"/><Relationship Id="rId6" Type="http://schemas.openxmlformats.org/officeDocument/2006/relationships/image" Target="../media/image8.emf"/><Relationship Id="rId7"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tags" Target="../tags/tag16.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4.bin"/><Relationship Id="rId5" Type="http://schemas.openxmlformats.org/officeDocument/2006/relationships/image" Target="../media/image8.emf"/><Relationship Id="rId6" Type="http://schemas.openxmlformats.org/officeDocument/2006/relationships/image" Target="../media/image4.png"/><Relationship Id="rId1" Type="http://schemas.openxmlformats.org/officeDocument/2006/relationships/vmlDrawing" Target="../drawings/vmlDrawing4.vml"/><Relationship Id="rId2" Type="http://schemas.openxmlformats.org/officeDocument/2006/relationships/tags" Target="../tags/tag25.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slideMaster" Target="../slideMasters/slideMaster2.xml"/><Relationship Id="rId6" Type="http://schemas.openxmlformats.org/officeDocument/2006/relationships/oleObject" Target="../embeddings/oleObject5.bin"/><Relationship Id="rId7" Type="http://schemas.openxmlformats.org/officeDocument/2006/relationships/image" Target="../media/image3.emf"/><Relationship Id="rId8" Type="http://schemas.openxmlformats.org/officeDocument/2006/relationships/image" Target="../media/image5.jpg"/><Relationship Id="rId1" Type="http://schemas.openxmlformats.org/officeDocument/2006/relationships/vmlDrawing" Target="../drawings/vmlDrawing5.vml"/><Relationship Id="rId2" Type="http://schemas.openxmlformats.org/officeDocument/2006/relationships/tags" Target="../tags/tag30.xml"/></Relationships>
</file>

<file path=ppt/slideLayouts/_rels/slideLayout36.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tags" Target="../tags/tag37.xml"/><Relationship Id="rId6" Type="http://schemas.openxmlformats.org/officeDocument/2006/relationships/slideMaster" Target="../slideMasters/slideMaster2.xml"/><Relationship Id="rId7" Type="http://schemas.openxmlformats.org/officeDocument/2006/relationships/oleObject" Target="../embeddings/oleObject6.bin"/><Relationship Id="rId8" Type="http://schemas.openxmlformats.org/officeDocument/2006/relationships/image" Target="../media/image3.emf"/><Relationship Id="rId9" Type="http://schemas.openxmlformats.org/officeDocument/2006/relationships/image" Target="../media/image4.png"/><Relationship Id="rId10" Type="http://schemas.openxmlformats.org/officeDocument/2006/relationships/image" Target="../media/image5.jpg"/><Relationship Id="rId1" Type="http://schemas.openxmlformats.org/officeDocument/2006/relationships/vmlDrawing" Target="../drawings/vmlDrawing6.vml"/><Relationship Id="rId2" Type="http://schemas.openxmlformats.org/officeDocument/2006/relationships/tags" Target="../tags/tag34.xml"/></Relationships>
</file>

<file path=ppt/slideLayouts/_rels/slideLayout38.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tags" Target="../tags/tag40.xml"/><Relationship Id="rId2"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tags" Target="../tags/tag41.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tags" Target="../tags/tag46.xml"/><Relationship Id="rId2" Type="http://schemas.openxmlformats.org/officeDocument/2006/relationships/slideMaster" Target="../slideMasters/slideMaster2.xml"/><Relationship Id="rId3"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8.xml"/><Relationship Id="rId4" Type="http://schemas.openxmlformats.org/officeDocument/2006/relationships/slideMaster" Target="../slideMasters/slideMaster2.xml"/><Relationship Id="rId5" Type="http://schemas.openxmlformats.org/officeDocument/2006/relationships/oleObject" Target="../embeddings/oleObject7.bin"/><Relationship Id="rId6" Type="http://schemas.openxmlformats.org/officeDocument/2006/relationships/image" Target="../media/image8.emf"/><Relationship Id="rId7" Type="http://schemas.openxmlformats.org/officeDocument/2006/relationships/image" Target="../media/image6.png"/><Relationship Id="rId1" Type="http://schemas.openxmlformats.org/officeDocument/2006/relationships/vmlDrawing" Target="../drawings/vmlDrawing7.vml"/><Relationship Id="rId2"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ags" Target="../tags/tag49.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Master" Target="../slideMasters/slideMaster2.xml"/><Relationship Id="rId3"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tags" Target="../tags/tag51.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3.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55.xml"/><Relationship Id="rId2" Type="http://schemas.openxmlformats.org/officeDocument/2006/relationships/slideMaster" Target="../slideMasters/slideMaster2.xml"/><Relationship Id="rId3"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8.bin"/><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vmlDrawing" Target="../drawings/vmlDrawing8.vml"/><Relationship Id="rId2"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tags" Target="../tags/tag60.xml"/><Relationship Id="rId2" Type="http://schemas.openxmlformats.org/officeDocument/2006/relationships/slideMaster" Target="../slideMasters/slideMaster2.xml"/><Relationship Id="rId3"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tags" Target="../tags/tag61.xml"/><Relationship Id="rId2"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tags" Target="../tags/tag62.xml"/><Relationship Id="rId2"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tags" Target="../tags/tag63.xml"/><Relationship Id="rId2"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65.xml"/><Relationship Id="rId4" Type="http://schemas.openxmlformats.org/officeDocument/2006/relationships/tags" Target="../tags/tag66.xml"/><Relationship Id="rId5" Type="http://schemas.openxmlformats.org/officeDocument/2006/relationships/slideMaster" Target="../slideMasters/slideMaster2.xml"/><Relationship Id="rId6" Type="http://schemas.openxmlformats.org/officeDocument/2006/relationships/oleObject" Target="../embeddings/oleObject9.bin"/><Relationship Id="rId7" Type="http://schemas.openxmlformats.org/officeDocument/2006/relationships/image" Target="../media/image3.emf"/><Relationship Id="rId8" Type="http://schemas.openxmlformats.org/officeDocument/2006/relationships/image" Target="../media/image5.jpg"/><Relationship Id="rId1" Type="http://schemas.openxmlformats.org/officeDocument/2006/relationships/vmlDrawing" Target="../drawings/vmlDrawing9.vml"/><Relationship Id="rId2" Type="http://schemas.openxmlformats.org/officeDocument/2006/relationships/tags" Target="../tags/tag64.xml"/></Relationships>
</file>

<file path=ppt/slideLayouts/_rels/slideLayout66.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69.xml"/><Relationship Id="rId4" Type="http://schemas.openxmlformats.org/officeDocument/2006/relationships/slideMaster" Target="../slideMasters/slideMaster2.xml"/><Relationship Id="rId5" Type="http://schemas.openxmlformats.org/officeDocument/2006/relationships/oleObject" Target="../embeddings/oleObject10.bin"/><Relationship Id="rId6" Type="http://schemas.openxmlformats.org/officeDocument/2006/relationships/image" Target="../media/image2.emf"/><Relationship Id="rId1" Type="http://schemas.openxmlformats.org/officeDocument/2006/relationships/vmlDrawing" Target="../drawings/vmlDrawing10.vml"/><Relationship Id="rId2"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1.bin"/><Relationship Id="rId5" Type="http://schemas.openxmlformats.org/officeDocument/2006/relationships/image" Target="../media/image2.emf"/><Relationship Id="rId1" Type="http://schemas.openxmlformats.org/officeDocument/2006/relationships/vmlDrawing" Target="../drawings/vmlDrawing11.vml"/><Relationship Id="rId2" Type="http://schemas.openxmlformats.org/officeDocument/2006/relationships/tags" Target="../tags/tag70.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2.bin"/><Relationship Id="rId5" Type="http://schemas.openxmlformats.org/officeDocument/2006/relationships/image" Target="../media/image2.emf"/><Relationship Id="rId1" Type="http://schemas.openxmlformats.org/officeDocument/2006/relationships/vmlDrawing" Target="../drawings/vmlDrawing12.vml"/><Relationship Id="rId2" Type="http://schemas.openxmlformats.org/officeDocument/2006/relationships/tags" Target="../tags/tag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slideMaster" Target="../slideMasters/slideMaster2.xml"/><Relationship Id="rId5" Type="http://schemas.openxmlformats.org/officeDocument/2006/relationships/oleObject" Target="../embeddings/oleObject13.bin"/><Relationship Id="rId6" Type="http://schemas.openxmlformats.org/officeDocument/2006/relationships/image" Target="../media/image2.emf"/><Relationship Id="rId7" Type="http://schemas.openxmlformats.org/officeDocument/2006/relationships/image" Target="../media/image4.png"/><Relationship Id="rId1" Type="http://schemas.openxmlformats.org/officeDocument/2006/relationships/vmlDrawing" Target="../drawings/vmlDrawing13.vml"/><Relationship Id="rId2" Type="http://schemas.openxmlformats.org/officeDocument/2006/relationships/tags" Target="../tags/tag72.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2.xml"/><Relationship Id="rId5" Type="http://schemas.openxmlformats.org/officeDocument/2006/relationships/oleObject" Target="../embeddings/oleObject14.bin"/><Relationship Id="rId6" Type="http://schemas.openxmlformats.org/officeDocument/2006/relationships/image" Target="../media/image2.emf"/><Relationship Id="rId1" Type="http://schemas.openxmlformats.org/officeDocument/2006/relationships/vmlDrawing" Target="../drawings/vmlDrawing14.vml"/><Relationship Id="rId2"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5.bin"/><Relationship Id="rId5" Type="http://schemas.openxmlformats.org/officeDocument/2006/relationships/image" Target="../media/image2.emf"/><Relationship Id="rId1" Type="http://schemas.openxmlformats.org/officeDocument/2006/relationships/vmlDrawing" Target="../drawings/vmlDrawing15.vml"/><Relationship Id="rId2"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6.bin"/><Relationship Id="rId5" Type="http://schemas.openxmlformats.org/officeDocument/2006/relationships/image" Target="../media/image2.emf"/><Relationship Id="rId1" Type="http://schemas.openxmlformats.org/officeDocument/2006/relationships/vmlDrawing" Target="../drawings/vmlDrawing16.vml"/><Relationship Id="rId2"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79.xml"/><Relationship Id="rId4" Type="http://schemas.openxmlformats.org/officeDocument/2006/relationships/slideMaster" Target="../slideMasters/slideMaster2.xml"/><Relationship Id="rId5" Type="http://schemas.openxmlformats.org/officeDocument/2006/relationships/oleObject" Target="../embeddings/oleObject17.bin"/><Relationship Id="rId6" Type="http://schemas.openxmlformats.org/officeDocument/2006/relationships/image" Target="../media/image2.emf"/><Relationship Id="rId7" Type="http://schemas.openxmlformats.org/officeDocument/2006/relationships/image" Target="../media/image4.png"/><Relationship Id="rId1" Type="http://schemas.openxmlformats.org/officeDocument/2006/relationships/vmlDrawing" Target="../drawings/vmlDrawing17.vml"/><Relationship Id="rId2"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8.bin"/><Relationship Id="rId5" Type="http://schemas.openxmlformats.org/officeDocument/2006/relationships/image" Target="../media/image2.emf"/><Relationship Id="rId6" Type="http://schemas.openxmlformats.org/officeDocument/2006/relationships/image" Target="../media/image6.png"/><Relationship Id="rId1" Type="http://schemas.openxmlformats.org/officeDocument/2006/relationships/vmlDrawing" Target="../drawings/vmlDrawing18.vml"/><Relationship Id="rId2"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Master" Target="../slideMasters/slideMaster2.xml"/><Relationship Id="rId7" Type="http://schemas.openxmlformats.org/officeDocument/2006/relationships/oleObject" Target="../embeddings/oleObject2.bin"/><Relationship Id="rId8" Type="http://schemas.openxmlformats.org/officeDocument/2006/relationships/image" Target="../media/image3.emf"/><Relationship Id="rId9" Type="http://schemas.openxmlformats.org/officeDocument/2006/relationships/image" Target="../media/image4.png"/><Relationship Id="rId10" Type="http://schemas.openxmlformats.org/officeDocument/2006/relationships/image" Target="../media/image5.jpg"/><Relationship Id="rId1" Type="http://schemas.openxmlformats.org/officeDocument/2006/relationships/vmlDrawing" Target="../drawings/vmlDrawing2.vml"/><Relationship Id="rId2"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990600"/>
            <a:ext cx="7772400" cy="2590800"/>
          </a:xfrm>
          <a:prstGeom prst="rect">
            <a:avLst/>
          </a:prstGeom>
        </p:spPr>
        <p:txBody>
          <a:bodyPr/>
          <a:lstStyle>
            <a:lvl1pPr>
              <a:lnSpc>
                <a:spcPct val="100000"/>
              </a:lnSpc>
              <a:defRPr sz="7000"/>
            </a:lvl1pPr>
          </a:lstStyle>
          <a:p>
            <a:r>
              <a:t>Title Text</a:t>
            </a:r>
          </a:p>
        </p:txBody>
      </p:sp>
      <p:sp>
        <p:nvSpPr>
          <p:cNvPr id="12" name="Body Level One…"/>
          <p:cNvSpPr txBox="1">
            <a:spLocks noGrp="1"/>
          </p:cNvSpPr>
          <p:nvPr>
            <p:ph type="body" sz="quarter" idx="1"/>
          </p:nvPr>
        </p:nvSpPr>
        <p:spPr>
          <a:xfrm>
            <a:off x="1295400" y="3886200"/>
            <a:ext cx="6400800" cy="1676400"/>
          </a:xfrm>
          <a:prstGeom prst="rect">
            <a:avLst/>
          </a:prstGeom>
        </p:spPr>
        <p:txBody>
          <a:bodyPr/>
          <a:lstStyle>
            <a:lvl1pPr marL="0" indent="0" algn="ctr">
              <a:buSzTx/>
              <a:buFontTx/>
              <a:buNone/>
              <a:defRPr>
                <a:solidFill>
                  <a:srgbClr val="9F221E"/>
                </a:solidFill>
              </a:defRPr>
            </a:lvl1pPr>
            <a:lvl2pPr marL="0" indent="0" algn="ctr">
              <a:buSzTx/>
              <a:buFontTx/>
              <a:buNone/>
              <a:defRPr>
                <a:solidFill>
                  <a:srgbClr val="9F221E"/>
                </a:solidFill>
              </a:defRPr>
            </a:lvl2pPr>
            <a:lvl3pPr marL="0" indent="0" algn="ctr">
              <a:buSzTx/>
              <a:buFontTx/>
              <a:buNone/>
              <a:defRPr>
                <a:solidFill>
                  <a:srgbClr val="9F221E"/>
                </a:solidFill>
              </a:defRPr>
            </a:lvl3pPr>
            <a:lvl4pPr marL="0" indent="0" algn="ctr">
              <a:buSzTx/>
              <a:buFontTx/>
              <a:buNone/>
              <a:defRPr>
                <a:solidFill>
                  <a:srgbClr val="9F221E"/>
                </a:solidFill>
              </a:defRPr>
            </a:lvl4pPr>
            <a:lvl5pPr marL="0" indent="0" algn="ctr">
              <a:buSzTx/>
              <a:buFontTx/>
              <a:buNone/>
              <a:defRPr>
                <a:solidFill>
                  <a:srgbClr val="9F221E"/>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258051" y="6405036"/>
            <a:ext cx="1111538" cy="153888"/>
          </a:xfrm>
          <a:prstGeom prst="rect">
            <a:avLst/>
          </a:prstGeom>
        </p:spPr>
        <p:txBody>
          <a:bodyPr/>
          <a:lstStyle>
            <a:lvl1pPr>
              <a:defRPr>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
        <p:nvSpPr>
          <p:cNvPr id="5" name="Title 4"/>
          <p:cNvSpPr>
            <a:spLocks noGrp="1"/>
          </p:cNvSpPr>
          <p:nvPr>
            <p:ph type="title" hasCustomPrompt="1"/>
          </p:nvPr>
        </p:nvSpPr>
        <p:spPr>
          <a:xfrm>
            <a:off x="472500" y="622800"/>
            <a:ext cx="8199900"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CE4FFF-81B3-4CDA-B0A1-3363FFB22A6A}"/>
              </a:ext>
            </a:extLst>
          </p:cNvPr>
          <p:cNvSpPr>
            <a:spLocks noGrp="1"/>
          </p:cNvSpPr>
          <p:nvPr>
            <p:ph type="title" hasCustomPrompt="1"/>
          </p:nvPr>
        </p:nvSpPr>
        <p:spPr>
          <a:xfrm>
            <a:off x="472500" y="622800"/>
            <a:ext cx="8200013" cy="479619"/>
          </a:xfrm>
        </p:spPr>
        <p:txBody>
          <a:bodyPr/>
          <a:lstStyle>
            <a:lvl1pPr>
              <a:defRPr sz="3400"/>
            </a:lvl1pPr>
          </a:lstStyle>
          <a:p>
            <a:r>
              <a:rPr lang="en-US" dirty="0"/>
              <a:t>Click to add title</a:t>
            </a:r>
          </a:p>
        </p:txBody>
      </p:sp>
      <p:sp>
        <p:nvSpPr>
          <p:cNvPr id="8" name="Text Placeholder 7">
            <a:extLst>
              <a:ext uri="{FF2B5EF4-FFF2-40B4-BE49-F238E27FC236}">
                <a16:creationId xmlns="" xmlns:a16="http://schemas.microsoft.com/office/drawing/2014/main" id="{1F54B2F8-C51F-4566-BAC0-8A0C8E575488}"/>
              </a:ext>
            </a:extLst>
          </p:cNvPr>
          <p:cNvSpPr>
            <a:spLocks noGrp="1"/>
          </p:cNvSpPr>
          <p:nvPr>
            <p:ph type="body" sz="quarter" idx="10"/>
          </p:nvPr>
        </p:nvSpPr>
        <p:spPr>
          <a:xfrm>
            <a:off x="472050" y="2085629"/>
            <a:ext cx="820035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273000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35208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hangingPunct="1">
              <a:lnSpc>
                <a:spcPct val="90000"/>
              </a:lnSpc>
              <a:spcAft>
                <a:spcPts val="1000"/>
              </a:spcAft>
            </a:pPr>
            <a:endParaRPr lang="en-US" sz="1200" kern="1200" dirty="0">
              <a:solidFill>
                <a:prstClr val="white"/>
              </a:solidFill>
              <a:latin typeface="Trebuchet MS"/>
            </a:endParaRPr>
          </a:p>
        </p:txBody>
      </p:sp>
      <p:sp>
        <p:nvSpPr>
          <p:cNvPr id="3" name="Date Placeholder 2"/>
          <p:cNvSpPr>
            <a:spLocks noGrp="1"/>
          </p:cNvSpPr>
          <p:nvPr>
            <p:ph type="dt" sz="half" idx="10"/>
          </p:nvPr>
        </p:nvSpPr>
        <p:spPr>
          <a:xfrm>
            <a:off x="7258051" y="6405036"/>
            <a:ext cx="1111538" cy="153888"/>
          </a:xfrm>
          <a:prstGeom prst="rect">
            <a:avLst/>
          </a:prstGeom>
        </p:spPr>
        <p:txBody>
          <a:bodyPr/>
          <a:lstStyle>
            <a:lvl1pPr>
              <a:defRPr>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9" name="Title 1"/>
          <p:cNvSpPr>
            <a:spLocks noGrp="1"/>
          </p:cNvSpPr>
          <p:nvPr>
            <p:ph type="title" hasCustomPrompt="1"/>
          </p:nvPr>
        </p:nvSpPr>
        <p:spPr bwMode="ltGray">
          <a:xfrm>
            <a:off x="472500" y="1544274"/>
            <a:ext cx="25893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963557" y="2668041"/>
            <a:ext cx="7215368" cy="3201026"/>
          </a:xfrm>
          <a:prstGeom prst="rect">
            <a:avLst/>
          </a:prstGeom>
          <a:ln w="9525">
            <a:solidFill>
              <a:schemeClr val="bg1"/>
            </a:solidFill>
          </a:ln>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3" name="Date Placeholder 2"/>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2"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59" name="Rectangle 58"/>
          <p:cNvSpPr/>
          <p:nvPr userDrawn="1"/>
        </p:nvSpPr>
        <p:spPr bwMode="white">
          <a:xfrm>
            <a:off x="963557" y="1428131"/>
            <a:ext cx="710754"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9"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4" name="Date Placeholder 3"/>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47" name="Title 1"/>
          <p:cNvSpPr>
            <a:spLocks noGrp="1"/>
          </p:cNvSpPr>
          <p:nvPr>
            <p:ph type="title" hasCustomPrompt="1"/>
          </p:nvPr>
        </p:nvSpPr>
        <p:spPr bwMode="blackWhite">
          <a:xfrm>
            <a:off x="472500" y="3826800"/>
            <a:ext cx="82026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4174" y="3680016"/>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3048746" y="0"/>
            <a:ext cx="312713" cy="6858000"/>
          </a:xfrm>
          <a:prstGeom prst="rect">
            <a:avLst/>
          </a:prstGeom>
        </p:spPr>
      </p:pic>
      <p:sp>
        <p:nvSpPr>
          <p:cNvPr id="17" name="Date Placeholder 1"/>
          <p:cNvSpPr>
            <a:spLocks noGrp="1"/>
          </p:cNvSpPr>
          <p:nvPr>
            <p:ph type="dt" sz="half" idx="31"/>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2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20" name="TextBox 19"/>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6" name="Rectangle 25"/>
          <p:cNvSpPr/>
          <p:nvPr userDrawn="1"/>
        </p:nvSpPr>
        <p:spPr bwMode="white">
          <a:xfrm>
            <a:off x="0" y="0"/>
            <a:ext cx="305963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27" name="Title 4"/>
          <p:cNvSpPr>
            <a:spLocks noGrp="1"/>
          </p:cNvSpPr>
          <p:nvPr>
            <p:ph type="title" hasCustomPrompt="1"/>
          </p:nvPr>
        </p:nvSpPr>
        <p:spPr>
          <a:xfrm>
            <a:off x="472500" y="2681103"/>
            <a:ext cx="234591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5374205" y="0"/>
            <a:ext cx="312713" cy="6858000"/>
          </a:xfrm>
          <a:prstGeom prst="rect">
            <a:avLst/>
          </a:prstGeom>
        </p:spPr>
      </p:pic>
      <p:sp>
        <p:nvSpPr>
          <p:cNvPr id="13" name="Rectangle 12"/>
          <p:cNvSpPr/>
          <p:nvPr userDrawn="1"/>
        </p:nvSpPr>
        <p:spPr bwMode="white">
          <a:xfrm>
            <a:off x="0" y="0"/>
            <a:ext cx="53789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6" name="Date Placeholder 2"/>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20"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7" name="TextBox 16"/>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3" name="Title 3"/>
          <p:cNvSpPr>
            <a:spLocks noGrp="1"/>
          </p:cNvSpPr>
          <p:nvPr>
            <p:ph type="title" hasCustomPrompt="1"/>
          </p:nvPr>
        </p:nvSpPr>
        <p:spPr>
          <a:xfrm>
            <a:off x="472500" y="622800"/>
            <a:ext cx="4692600"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2753302" y="0"/>
            <a:ext cx="312713" cy="6858000"/>
          </a:xfrm>
          <a:prstGeom prst="rect">
            <a:avLst/>
          </a:prstGeom>
        </p:spPr>
      </p:pic>
      <p:sp>
        <p:nvSpPr>
          <p:cNvPr id="11" name="Title 4"/>
          <p:cNvSpPr>
            <a:spLocks noGrp="1"/>
          </p:cNvSpPr>
          <p:nvPr>
            <p:ph type="title" hasCustomPrompt="1"/>
          </p:nvPr>
        </p:nvSpPr>
        <p:spPr>
          <a:xfrm>
            <a:off x="472500" y="2681103"/>
            <a:ext cx="234591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3060573" y="-1309"/>
            <a:ext cx="6083428"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6"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2" name="Date Placeholder 1"/>
          <p:cNvSpPr>
            <a:spLocks noGrp="1"/>
          </p:cNvSpPr>
          <p:nvPr>
            <p:ph type="dt" sz="half" idx="29"/>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4"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4267187" y="0"/>
            <a:ext cx="312713" cy="6858000"/>
          </a:xfrm>
          <a:prstGeom prst="rect">
            <a:avLst/>
          </a:prstGeom>
        </p:spPr>
      </p:pic>
      <p:sp>
        <p:nvSpPr>
          <p:cNvPr id="12" name="Rectangle 11"/>
          <p:cNvSpPr/>
          <p:nvPr userDrawn="1"/>
        </p:nvSpPr>
        <p:spPr>
          <a:xfrm>
            <a:off x="4572000" y="0"/>
            <a:ext cx="4572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785600"/>
            <a:ext cx="32913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800" kern="1200" dirty="0">
              <a:solidFill>
                <a:prstClr val="white">
                  <a:lumMod val="50000"/>
                </a:prstClr>
              </a:solidFill>
              <a:latin typeface="Trebuchet MS"/>
              <a:sym typeface="Trebuchet MS" panose="020B0603020202020204" pitchFamily="34" charset="0"/>
            </a:endParaRPr>
          </a:p>
        </p:txBody>
      </p:sp>
      <p:sp>
        <p:nvSpPr>
          <p:cNvPr id="16" name="Date Placeholder 2"/>
          <p:cNvSpPr>
            <a:spLocks noGrp="1"/>
          </p:cNvSpPr>
          <p:nvPr>
            <p:ph type="dt" sz="half" idx="15"/>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2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7"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557387" y="0"/>
            <a:ext cx="312713" cy="6858000"/>
          </a:xfrm>
          <a:prstGeom prst="rect">
            <a:avLst/>
          </a:prstGeom>
        </p:spPr>
      </p:pic>
      <p:sp>
        <p:nvSpPr>
          <p:cNvPr id="10" name="Rectangle 9"/>
          <p:cNvSpPr/>
          <p:nvPr userDrawn="1"/>
        </p:nvSpPr>
        <p:spPr bwMode="gray">
          <a:xfrm>
            <a:off x="5864658" y="0"/>
            <a:ext cx="32793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5" name="Copyright"/>
          <p:cNvSpPr txBox="1"/>
          <p:nvPr userDrawn="1"/>
        </p:nvSpPr>
        <p:spPr>
          <a:xfrm rot="16200000">
            <a:off x="6473429" y="3916395"/>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4" name="Title 1"/>
          <p:cNvSpPr>
            <a:spLocks noGrp="1"/>
          </p:cNvSpPr>
          <p:nvPr>
            <p:ph type="title" hasCustomPrompt="1"/>
          </p:nvPr>
        </p:nvSpPr>
        <p:spPr bwMode="blackWhite">
          <a:xfrm>
            <a:off x="472500" y="1804650"/>
            <a:ext cx="4685664"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800" kern="1200" dirty="0">
              <a:solidFill>
                <a:prstClr val="white">
                  <a:lumMod val="50000"/>
                </a:prstClr>
              </a:solidFill>
              <a:latin typeface="Trebuchet MS"/>
              <a:sym typeface="Trebuchet MS" panose="020B0603020202020204" pitchFamily="34" charset="0"/>
            </a:endParaRPr>
          </a:p>
        </p:txBody>
      </p:sp>
      <p:sp>
        <p:nvSpPr>
          <p:cNvPr id="1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143" y="131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5" name="Date Placeholder 4"/>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2" name="TextBox 11"/>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7" name="Title 2"/>
          <p:cNvSpPr>
            <a:spLocks noGrp="1"/>
          </p:cNvSpPr>
          <p:nvPr>
            <p:ph type="title" hasCustomPrompt="1"/>
          </p:nvPr>
        </p:nvSpPr>
        <p:spPr>
          <a:xfrm>
            <a:off x="472500" y="2764204"/>
            <a:ext cx="1858979"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331" y="3590399"/>
            <a:ext cx="1023938"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3" name="Title 2"/>
          <p:cNvSpPr>
            <a:spLocks noGrp="1"/>
          </p:cNvSpPr>
          <p:nvPr>
            <p:ph type="title" hasCustomPrompt="1"/>
          </p:nvPr>
        </p:nvSpPr>
        <p:spPr>
          <a:xfrm>
            <a:off x="472500" y="2764204"/>
            <a:ext cx="1858979"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4" name="TextBox 13"/>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7"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1630981" y="3402829"/>
            <a:ext cx="2021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8215" name="think-cell Slide" r:id="rId5" imgW="324" imgH="324" progId="TCLayout.ActiveDocument.1">
                  <p:embed/>
                </p:oleObj>
              </mc:Choice>
              <mc:Fallback>
                <p:oleObj name="think-cell Slide" r:id="rId5" imgW="324" imgH="324"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sp>
        <p:nvSpPr>
          <p:cNvPr id="5" name="TextBox 4"/>
          <p:cNvSpPr txBox="1"/>
          <p:nvPr/>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800" kern="1200" dirty="0">
              <a:solidFill>
                <a:prstClr val="white"/>
              </a:solidFill>
              <a:latin typeface="Trebuchet MS"/>
              <a:sym typeface="Trebuchet MS" panose="020B0603020202020204" pitchFamily="34" charset="0"/>
            </a:endParaRPr>
          </a:p>
        </p:txBody>
      </p:sp>
      <p:sp>
        <p:nvSpPr>
          <p:cNvPr id="8" name="Date Placeholder 7"/>
          <p:cNvSpPr>
            <a:spLocks noGrp="1"/>
          </p:cNvSpPr>
          <p:nvPr>
            <p:ph type="dt" sz="half" idx="11"/>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2"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3" name="Pentagon 3"/>
          <p:cNvSpPr/>
          <p:nvPr userDrawn="1"/>
        </p:nvSpPr>
        <p:spPr bwMode="white">
          <a:xfrm>
            <a:off x="1" y="0"/>
            <a:ext cx="407019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4" name="Title 1"/>
          <p:cNvSpPr>
            <a:spLocks noGrp="1"/>
          </p:cNvSpPr>
          <p:nvPr>
            <p:ph type="title" hasCustomPrompt="1"/>
          </p:nvPr>
        </p:nvSpPr>
        <p:spPr>
          <a:xfrm>
            <a:off x="472501" y="1785600"/>
            <a:ext cx="3046676"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36144" y="3394393"/>
            <a:ext cx="973931"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407019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4" name="Title 1"/>
          <p:cNvSpPr>
            <a:spLocks noGrp="1"/>
          </p:cNvSpPr>
          <p:nvPr>
            <p:ph type="title" hasCustomPrompt="1"/>
          </p:nvPr>
        </p:nvSpPr>
        <p:spPr>
          <a:xfrm>
            <a:off x="472501" y="1785600"/>
            <a:ext cx="3046676"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6" name="TextBox 15"/>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2683544" y="3416300"/>
            <a:ext cx="2021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8"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4" name="Pentagon 8"/>
          <p:cNvSpPr/>
          <p:nvPr userDrawn="1"/>
        </p:nvSpPr>
        <p:spPr bwMode="white">
          <a:xfrm>
            <a:off x="0" y="0"/>
            <a:ext cx="477266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6" name="Title 2"/>
          <p:cNvSpPr>
            <a:spLocks noGrp="1"/>
          </p:cNvSpPr>
          <p:nvPr>
            <p:ph type="title" hasCustomPrompt="1"/>
          </p:nvPr>
        </p:nvSpPr>
        <p:spPr>
          <a:xfrm>
            <a:off x="472500" y="622800"/>
            <a:ext cx="3505235"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48354" y="3589606"/>
            <a:ext cx="1023938"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xmlns=""/>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477266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6" name="Title 2"/>
          <p:cNvSpPr>
            <a:spLocks noGrp="1"/>
          </p:cNvSpPr>
          <p:nvPr>
            <p:ph type="title" hasCustomPrompt="1"/>
          </p:nvPr>
        </p:nvSpPr>
        <p:spPr>
          <a:xfrm>
            <a:off x="472500" y="622800"/>
            <a:ext cx="3505235"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3" name="TextBox 12"/>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2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3345129" y="3407804"/>
            <a:ext cx="2021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xmlns=""/>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633467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3" name="Date Placeholder 4"/>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1" name="Title 3"/>
          <p:cNvSpPr>
            <a:spLocks noGrp="1"/>
          </p:cNvSpPr>
          <p:nvPr>
            <p:ph type="title" hasCustomPrompt="1"/>
          </p:nvPr>
        </p:nvSpPr>
        <p:spPr>
          <a:xfrm>
            <a:off x="472500" y="622800"/>
            <a:ext cx="4692600"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6"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7754" y="3589606"/>
            <a:ext cx="1023938"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633467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1" name="Title 3"/>
          <p:cNvSpPr>
            <a:spLocks noGrp="1"/>
          </p:cNvSpPr>
          <p:nvPr>
            <p:ph type="title" hasCustomPrompt="1"/>
          </p:nvPr>
        </p:nvSpPr>
        <p:spPr>
          <a:xfrm>
            <a:off x="472500" y="622800"/>
            <a:ext cx="4692600" cy="47961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8" name="TextBox 17"/>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2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925721" y="3407804"/>
            <a:ext cx="2021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4" name="Date Placeholder 3"/>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8" name="Title 1"/>
          <p:cNvSpPr>
            <a:spLocks noGrp="1"/>
          </p:cNvSpPr>
          <p:nvPr>
            <p:ph type="title" hasCustomPrompt="1"/>
          </p:nvPr>
        </p:nvSpPr>
        <p:spPr>
          <a:xfrm>
            <a:off x="472500" y="3826333"/>
            <a:ext cx="81999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6" name="Rectangle 5"/>
          <p:cNvSpPr/>
          <p:nvPr userDrawn="1"/>
        </p:nvSpPr>
        <p:spPr bwMode="white">
          <a:xfrm>
            <a:off x="472500" y="625475"/>
            <a:ext cx="699516"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7" name="Title 1"/>
          <p:cNvSpPr>
            <a:spLocks noGrp="1"/>
          </p:cNvSpPr>
          <p:nvPr>
            <p:ph type="title" hasCustomPrompt="1"/>
          </p:nvPr>
        </p:nvSpPr>
        <p:spPr>
          <a:xfrm>
            <a:off x="472500" y="3826333"/>
            <a:ext cx="81999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1371600"/>
            <a:ext cx="7772401" cy="1752600"/>
          </a:xfrm>
          <a:prstGeom prst="rect">
            <a:avLst/>
          </a:prstGeom>
        </p:spPr>
        <p:txBody>
          <a:bodyPr/>
          <a:lstStyle>
            <a:lvl1pPr>
              <a:lnSpc>
                <a:spcPct val="100000"/>
              </a:lnSpc>
              <a:defRPr sz="4800">
                <a:solidFill>
                  <a:srgbClr val="762E22"/>
                </a:solidFill>
              </a:defRPr>
            </a:lvl1pPr>
          </a:lstStyle>
          <a:p>
            <a:r>
              <a:t>Title Text</a:t>
            </a:r>
          </a:p>
        </p:txBody>
      </p:sp>
      <p:sp>
        <p:nvSpPr>
          <p:cNvPr id="30" name="Body Level One…"/>
          <p:cNvSpPr txBox="1">
            <a:spLocks noGrp="1"/>
          </p:cNvSpPr>
          <p:nvPr>
            <p:ph type="body" sz="quarter" idx="1"/>
          </p:nvPr>
        </p:nvSpPr>
        <p:spPr>
          <a:xfrm>
            <a:off x="722312" y="4068762"/>
            <a:ext cx="7772401" cy="1131889"/>
          </a:xfrm>
          <a:prstGeom prst="rect">
            <a:avLst/>
          </a:prstGeom>
        </p:spPr>
        <p:txBody>
          <a:bodyPr/>
          <a:lstStyle>
            <a:lvl1pPr marL="0" indent="0" algn="ctr">
              <a:buSzTx/>
              <a:buFontTx/>
              <a:buNone/>
              <a:defRPr>
                <a:solidFill>
                  <a:srgbClr val="8B8B8D"/>
                </a:solidFill>
              </a:defRPr>
            </a:lvl1pPr>
            <a:lvl2pPr marL="0" indent="0" algn="ctr">
              <a:buSzTx/>
              <a:buFontTx/>
              <a:buNone/>
              <a:defRPr>
                <a:solidFill>
                  <a:srgbClr val="8B8B8D"/>
                </a:solidFill>
              </a:defRPr>
            </a:lvl2pPr>
            <a:lvl3pPr marL="0" indent="0" algn="ctr">
              <a:buSzTx/>
              <a:buFontTx/>
              <a:buNone/>
              <a:defRPr>
                <a:solidFill>
                  <a:srgbClr val="8B8B8D"/>
                </a:solidFill>
              </a:defRPr>
            </a:lvl3pPr>
            <a:lvl4pPr marL="0" indent="0" algn="ctr">
              <a:buSzTx/>
              <a:buFontTx/>
              <a:buNone/>
              <a:defRPr>
                <a:solidFill>
                  <a:srgbClr val="8B8B8D"/>
                </a:solidFill>
              </a:defRPr>
            </a:lvl4pPr>
            <a:lvl5pPr marL="0" indent="0" algn="ctr">
              <a:buSzTx/>
              <a:buFontTx/>
              <a:buNone/>
              <a:defRPr>
                <a:solidFill>
                  <a:srgbClr val="8B8B8D"/>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9239" name="think-cell Slide" r:id="rId4" imgW="324" imgH="324" progId="TCLayout.ActiveDocument.1">
                  <p:embed/>
                </p:oleObj>
              </mc:Choice>
              <mc:Fallback>
                <p:oleObj name="think-cell Slide" r:id="rId4" imgW="324" imgH="324"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6" name="TextBox 5"/>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01939" y="1353921"/>
            <a:ext cx="76925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hangingPunct="1"/>
            <a:endParaRPr lang="en-US" kern="1200" dirty="0">
              <a:solidFill>
                <a:srgbClr val="575757"/>
              </a:solidFill>
              <a:latin typeface="Trebuchet MS"/>
              <a:sym typeface="Trebuchet MS" panose="020B0603020202020204" pitchFamily="34" charset="0"/>
            </a:endParaRPr>
          </a:p>
        </p:txBody>
      </p:sp>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 name="Date Placeholder 1"/>
          <p:cNvSpPr>
            <a:spLocks noGrp="1"/>
          </p:cNvSpPr>
          <p:nvPr>
            <p:ph type="dt" sz="half" idx="14"/>
          </p:nvPr>
        </p:nvSpPr>
        <p:spPr bwMode="white">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4" name="Title 3"/>
          <p:cNvSpPr>
            <a:spLocks noGrp="1"/>
          </p:cNvSpPr>
          <p:nvPr>
            <p:ph type="title" hasCustomPrompt="1"/>
          </p:nvPr>
        </p:nvSpPr>
        <p:spPr>
          <a:xfrm>
            <a:off x="472500" y="622800"/>
            <a:ext cx="8199900" cy="479619"/>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 name="Date Placeholder 1"/>
          <p:cNvSpPr>
            <a:spLocks noGrp="1"/>
          </p:cNvSpPr>
          <p:nvPr>
            <p:ph type="dt" sz="half" idx="12"/>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3766370" y="1110260"/>
            <a:ext cx="4656804" cy="4431982"/>
          </a:xfrm>
          <a:prstGeom prst="rect">
            <a:avLst/>
          </a:prstGeom>
        </p:spPr>
        <p:txBody>
          <a:bodyPr wrap="square" lIns="0" tIns="0" rIns="0" bIns="0" anchor="ctr">
            <a:spAutoFit/>
          </a:bodyPr>
          <a:lstStyle/>
          <a:p>
            <a:pPr hangingPunct="1"/>
            <a:r>
              <a:rPr lang="en-US" sz="900" kern="1200" dirty="0">
                <a:solidFill>
                  <a:srgbClr val="575757"/>
                </a:solidFill>
                <a:latin typeface="Trebuchet MS"/>
                <a:sym typeface="Trebuchet MS" panose="020B0603020202020204" pitchFamily="34" charset="0"/>
              </a:rPr>
              <a:t>The services and materials provided by Boston Consulting Group (BCG) are subject to BCG's Standard Terms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to update these materials after the date hereof, notwithstanding that such information may become outdated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or inaccurate.</a:t>
            </a:r>
          </a:p>
          <a:p>
            <a:pPr hangingPunct="1"/>
            <a:r>
              <a:rPr lang="en-US" sz="900" kern="1200" dirty="0">
                <a:solidFill>
                  <a:srgbClr val="575757"/>
                </a:solidFill>
                <a:latin typeface="Trebuchet MS"/>
                <a:sym typeface="Trebuchet MS" panose="020B0603020202020204" pitchFamily="34" charset="0"/>
              </a:rPr>
              <a:t> </a:t>
            </a:r>
          </a:p>
          <a:p>
            <a:pPr hangingPunct="1"/>
            <a:r>
              <a:rPr lang="en-US" sz="900" kern="1200" dirty="0">
                <a:solidFill>
                  <a:srgbClr val="575757"/>
                </a:solidFill>
                <a:latin typeface="Trebuchet M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hangingPunct="1"/>
            <a:endParaRPr lang="en-US" sz="900" kern="1200" dirty="0">
              <a:solidFill>
                <a:srgbClr val="575757"/>
              </a:solidFill>
              <a:latin typeface="Trebuchet MS"/>
              <a:sym typeface="Trebuchet MS" panose="020B0603020202020204" pitchFamily="34" charset="0"/>
            </a:endParaRPr>
          </a:p>
          <a:p>
            <a:pPr hangingPunct="1">
              <a:defRPr/>
            </a:pPr>
            <a:r>
              <a:rPr lang="en-US" sz="900" kern="1200" dirty="0">
                <a:solidFill>
                  <a:srgbClr val="575757"/>
                </a:solidFill>
                <a:latin typeface="Trebuchet MS"/>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479283" y="2613363"/>
            <a:ext cx="2399647" cy="1425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rgbClr val="29BA74"/>
                    </a:gs>
                    <a:gs pos="2000">
                      <a:srgbClr val="197A56"/>
                    </a:gs>
                  </a:gsLst>
                  <a:lin ang="2700000" scaled="0"/>
                </a:gradFill>
                <a:latin typeface="Trebuchet MS"/>
                <a:sym typeface="Trebuchet MS" panose="020B0603020202020204" pitchFamily="34" charset="0"/>
              </a:rPr>
              <a:t>Disclaimer</a:t>
            </a:r>
          </a:p>
        </p:txBody>
      </p:sp>
      <p:cxnSp>
        <p:nvCxnSpPr>
          <p:cNvPr id="9" name="Straight Connector 8"/>
          <p:cNvCxnSpPr/>
          <p:nvPr/>
        </p:nvCxnSpPr>
        <p:spPr>
          <a:xfrm>
            <a:off x="3275924" y="1630186"/>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0"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1"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0263" name="think-cell Slide" r:id="rId6" imgW="384" imgH="384" progId="TCLayout.ActiveDocument.1">
                  <p:embed/>
                </p:oleObj>
              </mc:Choice>
              <mc:Fallback>
                <p:oleObj name="think-cell Slide" r:id="rId6" imgW="384" imgH="384" progId="TCLayout.ActiveDocument.1">
                  <p:embed/>
                  <p:pic>
                    <p:nvPicPr>
                      <p:cNvPr id="0" name=""/>
                      <p:cNvPicPr/>
                      <p:nvPr/>
                    </p:nvPicPr>
                    <p:blipFill>
                      <a:blip r:embed="rId7"/>
                      <a:stretch>
                        <a:fillRect/>
                      </a:stretch>
                    </p:blipFill>
                    <p:spPr>
                      <a:xfrm>
                        <a:off x="1192" y="1589"/>
                        <a:ext cx="1190"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8" name="Rectangle 7"/>
          <p:cNvSpPr/>
          <p:nvPr userDrawn="1"/>
        </p:nvSpPr>
        <p:spPr bwMode="black">
          <a:xfrm>
            <a:off x="473202" y="626200"/>
            <a:ext cx="60939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a:sym typeface="Trebuchet MS" panose="020B0603020202020204" pitchFamily="34" charset="0"/>
            </a:endParaRPr>
          </a:p>
        </p:txBody>
      </p:sp>
      <p:sp>
        <p:nvSpPr>
          <p:cNvPr id="15" name="TextBox 14"/>
          <p:cNvSpPr txBox="1"/>
          <p:nvPr/>
        </p:nvSpPr>
        <p:spPr bwMode="white">
          <a:xfrm>
            <a:off x="693735" y="5715178"/>
            <a:ext cx="630601" cy="170110"/>
          </a:xfrm>
          <a:prstGeom prst="rect">
            <a:avLst/>
          </a:prstGeom>
          <a:noFill/>
        </p:spPr>
        <p:txBody>
          <a:bodyPr wrap="none" lIns="0" tIns="0" rIns="0" bIns="0" rtlCol="0" anchor="b">
            <a:noAutofit/>
          </a:bodyPr>
          <a:lstStyle/>
          <a:p>
            <a:pPr hangingPunct="1">
              <a:lnSpc>
                <a:spcPct val="90000"/>
              </a:lnSpc>
              <a:spcAft>
                <a:spcPts val="600"/>
              </a:spcAft>
            </a:pPr>
            <a:r>
              <a:rPr lang="en-US" sz="1200" kern="1200" dirty="0">
                <a:solidFill>
                  <a:prstClr val="white"/>
                </a:solidFill>
                <a:latin typeface="Trebuchet MS"/>
                <a:sym typeface="Trebuchet MS" panose="020B0603020202020204" pitchFamily="34" charset="0"/>
              </a:rPr>
              <a:t>bcg.com</a:t>
            </a:r>
          </a:p>
        </p:txBody>
      </p:sp>
      <p:sp>
        <p:nvSpPr>
          <p:cNvPr id="7" name="Freeform 6"/>
          <p:cNvSpPr>
            <a:spLocks noChangeAspect="1"/>
          </p:cNvSpPr>
          <p:nvPr userDrawn="1">
            <p:custDataLst>
              <p:tags r:id="rId4"/>
            </p:custDataLst>
          </p:nvPr>
        </p:nvSpPr>
        <p:spPr bwMode="auto">
          <a:xfrm>
            <a:off x="2007644" y="2969513"/>
            <a:ext cx="3025018"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hangingPunct="1"/>
            <a:endParaRPr lang="en-US" kern="1200">
              <a:solidFill>
                <a:srgbClr val="575757"/>
              </a:solidFill>
              <a:latin typeface="Trebuchet MS"/>
            </a:endParaRPr>
          </a:p>
        </p:txBody>
      </p:sp>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450" y="-1"/>
            <a:ext cx="914535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hangingPunct="1">
                <a:defRPr/>
              </a:pPr>
              <a:endParaRPr lang="en-US" kern="1200" dirty="0">
                <a:solidFill>
                  <a:srgbClr val="575757"/>
                </a:solidFill>
                <a:latin typeface="Trebuchet M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endParaRPr>
            </a:p>
          </p:txBody>
        </p:sp>
        <p:sp>
          <p:nvSpPr>
            <p:cNvPr id="60" name="Footnote example"/>
            <p:cNvSpPr txBox="1"/>
            <p:nvPr/>
          </p:nvSpPr>
          <p:spPr>
            <a:xfrm>
              <a:off x="630000" y="6003377"/>
              <a:ext cx="9030915" cy="556563"/>
            </a:xfrm>
            <a:prstGeom prst="rect">
              <a:avLst/>
            </a:prstGeom>
            <a:noFill/>
          </p:spPr>
          <p:txBody>
            <a:bodyPr wrap="square" lIns="0" tIns="0" rIns="0" bIns="0" rtlCol="0" anchor="b">
              <a:spAutoFit/>
            </a:bodyPr>
            <a:lstStyle/>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1. xxxx  2. xxxx  3. List footnotes in numerical order. Footnote numbers are not bracketed. Use 10pt font</a:t>
              </a:r>
            </a:p>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Note: Do not put a period at the end of the note or the source</a:t>
              </a:r>
            </a:p>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56"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55"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489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1287" name="think-cell Slide" r:id="rId7" imgW="384" imgH="384" progId="TCLayout.ActiveDocument.1">
                  <p:embed/>
                </p:oleObj>
              </mc:Choice>
              <mc:Fallback>
                <p:oleObj name="think-cell Slide" r:id="rId7" imgW="384" imgH="384" progId="TCLayout.ActiveDocument.1">
                  <p:embed/>
                  <p:pic>
                    <p:nvPicPr>
                      <p:cNvPr id="0" name=""/>
                      <p:cNvPicPr/>
                      <p:nvPr/>
                    </p:nvPicPr>
                    <p:blipFill>
                      <a:blip r:embed="rId8"/>
                      <a:stretch>
                        <a:fillRect/>
                      </a:stretch>
                    </p:blipFill>
                    <p:spPr>
                      <a:xfrm>
                        <a:off x="1191" y="1588"/>
                        <a:ext cx="1191"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19063"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hangingPunct="1">
              <a:lnSpc>
                <a:spcPct val="93000"/>
              </a:lnSpc>
              <a:spcBef>
                <a:spcPct val="0"/>
              </a:spcBef>
              <a:spcAft>
                <a:spcPct val="0"/>
              </a:spcAft>
            </a:pPr>
            <a:endParaRPr lang="en-US" sz="5400" kern="1200" dirty="0">
              <a:solidFill>
                <a:srgbClr val="FFFFFF"/>
              </a:solidFill>
              <a:latin typeface="Trebuchet MS" panose="020B0603020202020204" pitchFamily="34" charset="0"/>
              <a:sym typeface="Trebuchet MS" panose="020B0603020202020204" pitchFamily="34" charset="0"/>
            </a:endParaRPr>
          </a:p>
        </p:txBody>
      </p:sp>
      <p:sp>
        <p:nvSpPr>
          <p:cNvPr id="14" name="Rectangle 13"/>
          <p:cNvSpPr/>
          <p:nvPr userDrawn="1"/>
        </p:nvSpPr>
        <p:spPr>
          <a:xfrm>
            <a:off x="0" y="5279184"/>
            <a:ext cx="9144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6281370" y="2830522"/>
            <a:ext cx="580573" cy="51435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9144000" cy="5276850"/>
          </a:xfrm>
          <a:prstGeom prst="rect">
            <a:avLst/>
          </a:prstGeom>
        </p:spPr>
      </p:pic>
      <p:sp>
        <p:nvSpPr>
          <p:cNvPr id="20" name="Picture Placeholder 8"/>
          <p:cNvSpPr>
            <a:spLocks noGrp="1"/>
          </p:cNvSpPr>
          <p:nvPr>
            <p:ph type="pic" sz="quarter" idx="13" hasCustomPrompt="1"/>
          </p:nvPr>
        </p:nvSpPr>
        <p:spPr>
          <a:xfrm>
            <a:off x="7024921" y="5570643"/>
            <a:ext cx="1400951"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473202" y="626200"/>
            <a:ext cx="60939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838061" y="6207842"/>
            <a:ext cx="51516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838061" y="5495707"/>
            <a:ext cx="51516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838061" y="1886243"/>
            <a:ext cx="51516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sp>
        <p:nvSpPr>
          <p:cNvPr id="13" name="Freeform 12"/>
          <p:cNvSpPr>
            <a:spLocks noChangeAspect="1"/>
          </p:cNvSpPr>
          <p:nvPr userDrawn="1">
            <p:custDataLst>
              <p:tags r:id="rId5"/>
            </p:custDataLst>
          </p:nvPr>
        </p:nvSpPr>
        <p:spPr bwMode="auto">
          <a:xfrm>
            <a:off x="838061" y="1112680"/>
            <a:ext cx="1745733"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hangingPunct="1"/>
            <a:endParaRPr lang="en-US" kern="1200">
              <a:solidFill>
                <a:srgbClr val="575757"/>
              </a:solidFill>
              <a:latin typeface="Trebuchet MS"/>
            </a:endParaRP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xmlns=""/>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8" name="Title 7"/>
          <p:cNvSpPr>
            <a:spLocks noGrp="1"/>
          </p:cNvSpPr>
          <p:nvPr>
            <p:ph type="title" hasCustomPrompt="1"/>
          </p:nvPr>
        </p:nvSpPr>
        <p:spPr>
          <a:xfrm>
            <a:off x="472500" y="622801"/>
            <a:ext cx="8200013" cy="338554"/>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xmlns="">
        <p15:guide id="1" orient="horz" pos="432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 xmlns:a16="http://schemas.microsoft.com/office/drawing/2014/main" id="{FAD1DA01-0E73-44DE-A132-B4FF1E70A315}"/>
              </a:ext>
            </a:extLst>
          </p:cNvPr>
          <p:cNvSpPr>
            <a:spLocks noGrp="1"/>
          </p:cNvSpPr>
          <p:nvPr>
            <p:ph type="body" sz="quarter" idx="10"/>
          </p:nvPr>
        </p:nvSpPr>
        <p:spPr>
          <a:xfrm>
            <a:off x="472050" y="2085628"/>
            <a:ext cx="8200463"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40434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365758" y="1600200"/>
            <a:ext cx="4041651" cy="4526280"/>
          </a:xfrm>
          <a:prstGeom prst="rect">
            <a:avLst/>
          </a:prstGeom>
        </p:spPr>
        <p:txBody>
          <a:bodyPr/>
          <a:lstStyle>
            <a:lvl1pPr>
              <a:spcBef>
                <a:spcPts val="700"/>
              </a:spcBef>
              <a:defRPr sz="3200"/>
            </a:lvl1pPr>
            <a:lvl2pPr marL="783771" indent="-326571">
              <a:spcBef>
                <a:spcPts val="700"/>
              </a:spcBef>
              <a:defRPr sz="3200"/>
            </a:lvl2pPr>
            <a:lvl3pPr marL="1143000" indent="-228600">
              <a:spcBef>
                <a:spcPts val="700"/>
              </a:spcBef>
              <a:defRPr sz="3200"/>
            </a:lvl3pPr>
            <a:lvl4pPr marL="1600200" indent="-228600">
              <a:spcBef>
                <a:spcPts val="700"/>
              </a:spcBef>
              <a:buChar char="o"/>
              <a:defRPr sz="3200"/>
            </a:lvl4pPr>
            <a:lvl5pPr marL="2057400" indent="-22860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4495800" y="6324600"/>
            <a:ext cx="332738" cy="38353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7" name="Rectangle 6"/>
          <p:cNvSpPr/>
          <p:nvPr userDrawn="1"/>
        </p:nvSpPr>
        <p:spPr bwMode="white">
          <a:xfrm>
            <a:off x="1" y="-1309"/>
            <a:ext cx="35208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8" name="Subtitle 2"/>
          <p:cNvSpPr>
            <a:spLocks noGrp="1"/>
          </p:cNvSpPr>
          <p:nvPr>
            <p:ph type="subTitle" idx="13" hasCustomPrompt="1"/>
          </p:nvPr>
        </p:nvSpPr>
        <p:spPr>
          <a:xfrm>
            <a:off x="472500" y="2158988"/>
            <a:ext cx="2808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472500" y="1227049"/>
            <a:ext cx="2808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2"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8" name="Title 1"/>
          <p:cNvSpPr>
            <a:spLocks noGrp="1"/>
          </p:cNvSpPr>
          <p:nvPr>
            <p:ph type="title" hasCustomPrompt="1"/>
          </p:nvPr>
        </p:nvSpPr>
        <p:spPr bwMode="blackWhite">
          <a:xfrm>
            <a:off x="963557" y="2668041"/>
            <a:ext cx="7215368"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960520" y="1424082"/>
            <a:ext cx="71379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7" name="Title 1"/>
          <p:cNvSpPr>
            <a:spLocks noGrp="1"/>
          </p:cNvSpPr>
          <p:nvPr>
            <p:ph type="title" hasCustomPrompt="1"/>
          </p:nvPr>
        </p:nvSpPr>
        <p:spPr bwMode="blackWhite">
          <a:xfrm>
            <a:off x="472500" y="3826800"/>
            <a:ext cx="82026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72501" y="3680016"/>
            <a:ext cx="8668940"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3048746" y="0"/>
            <a:ext cx="312713" cy="6858000"/>
          </a:xfrm>
          <a:prstGeom prst="rect">
            <a:avLst/>
          </a:prstGeom>
        </p:spPr>
      </p:pic>
      <p:sp>
        <p:nvSpPr>
          <p:cNvPr id="18" name="Date Placeholder 1"/>
          <p:cNvSpPr>
            <a:spLocks noGrp="1"/>
          </p:cNvSpPr>
          <p:nvPr>
            <p:ph type="dt" sz="half" idx="31"/>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20" name="TextBox 19"/>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2"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24" name="Rectangle 23"/>
          <p:cNvSpPr/>
          <p:nvPr userDrawn="1"/>
        </p:nvSpPr>
        <p:spPr bwMode="white">
          <a:xfrm>
            <a:off x="0" y="0"/>
            <a:ext cx="30596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25" name="Title 4"/>
          <p:cNvSpPr>
            <a:spLocks noGrp="1"/>
          </p:cNvSpPr>
          <p:nvPr>
            <p:ph type="title" hasCustomPrompt="1"/>
          </p:nvPr>
        </p:nvSpPr>
        <p:spPr>
          <a:xfrm>
            <a:off x="472500" y="2681103"/>
            <a:ext cx="234591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5374205" y="0"/>
            <a:ext cx="312713" cy="6858000"/>
          </a:xfrm>
          <a:prstGeom prst="rect">
            <a:avLst/>
          </a:prstGeom>
        </p:spPr>
      </p:pic>
      <p:sp>
        <p:nvSpPr>
          <p:cNvPr id="14" name="Rectangle 13"/>
          <p:cNvSpPr/>
          <p:nvPr userDrawn="1"/>
        </p:nvSpPr>
        <p:spPr bwMode="white">
          <a:xfrm>
            <a:off x="0" y="0"/>
            <a:ext cx="53789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8" name="Date Placeholder 2"/>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9" name="TextBox 18"/>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2" name="Title 1"/>
          <p:cNvSpPr>
            <a:spLocks noGrp="1"/>
          </p:cNvSpPr>
          <p:nvPr>
            <p:ph type="title" hasCustomPrompt="1"/>
          </p:nvPr>
        </p:nvSpPr>
        <p:spPr>
          <a:xfrm>
            <a:off x="472500" y="622801"/>
            <a:ext cx="4707397" cy="338554"/>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V="1">
            <a:off x="6771935" y="0"/>
            <a:ext cx="312713" cy="6858000"/>
          </a:xfrm>
          <a:prstGeom prst="rect">
            <a:avLst/>
          </a:prstGeom>
        </p:spPr>
      </p:pic>
      <p:sp>
        <p:nvSpPr>
          <p:cNvPr id="10" name="Rectangle 9"/>
          <p:cNvSpPr/>
          <p:nvPr userDrawn="1"/>
        </p:nvSpPr>
        <p:spPr bwMode="white">
          <a:xfrm>
            <a:off x="0" y="0"/>
            <a:ext cx="67757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3"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22"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 name="Title 1"/>
          <p:cNvSpPr>
            <a:spLocks noGrp="1"/>
          </p:cNvSpPr>
          <p:nvPr>
            <p:ph type="title" hasCustomPrompt="1"/>
          </p:nvPr>
        </p:nvSpPr>
        <p:spPr>
          <a:xfrm>
            <a:off x="472500" y="622801"/>
            <a:ext cx="6076188" cy="338554"/>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2753302" y="0"/>
            <a:ext cx="312713" cy="6858000"/>
          </a:xfrm>
          <a:prstGeom prst="rect">
            <a:avLst/>
          </a:prstGeom>
        </p:spPr>
      </p:pic>
      <p:sp>
        <p:nvSpPr>
          <p:cNvPr id="24" name="Title 4"/>
          <p:cNvSpPr>
            <a:spLocks noGrp="1"/>
          </p:cNvSpPr>
          <p:nvPr>
            <p:ph type="title" hasCustomPrompt="1"/>
          </p:nvPr>
        </p:nvSpPr>
        <p:spPr>
          <a:xfrm>
            <a:off x="472500" y="2681103"/>
            <a:ext cx="234591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3060573" y="-1309"/>
            <a:ext cx="6083428"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25" name="Date Placeholder 1"/>
          <p:cNvSpPr>
            <a:spLocks noGrp="1"/>
          </p:cNvSpPr>
          <p:nvPr>
            <p:ph type="dt" sz="half" idx="29"/>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2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28" name="TextBox 27"/>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1"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4267187" y="0"/>
            <a:ext cx="312713" cy="6858000"/>
          </a:xfrm>
          <a:prstGeom prst="rect">
            <a:avLst/>
          </a:prstGeom>
        </p:spPr>
      </p:pic>
      <p:sp>
        <p:nvSpPr>
          <p:cNvPr id="11" name="Rectangle 10"/>
          <p:cNvSpPr/>
          <p:nvPr userDrawn="1"/>
        </p:nvSpPr>
        <p:spPr>
          <a:xfrm>
            <a:off x="4572000" y="0"/>
            <a:ext cx="4572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785600"/>
            <a:ext cx="32913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800" kern="1200" dirty="0">
              <a:solidFill>
                <a:prstClr val="white">
                  <a:lumMod val="50000"/>
                </a:prstClr>
              </a:solidFill>
              <a:latin typeface="Trebuchet MS"/>
              <a:sym typeface="Trebuchet MS" panose="020B0603020202020204" pitchFamily="34" charset="0"/>
            </a:endParaRPr>
          </a:p>
        </p:txBody>
      </p:sp>
      <p:sp>
        <p:nvSpPr>
          <p:cNvPr id="15" name="Date Placeholder 2"/>
          <p:cNvSpPr>
            <a:spLocks noGrp="1"/>
          </p:cNvSpPr>
          <p:nvPr>
            <p:ph type="dt" sz="half" idx="15"/>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9398" t="8741" r="101" b="27"/>
          <a:stretch/>
        </p:blipFill>
        <p:spPr bwMode="ltGray">
          <a:xfrm flipH="1">
            <a:off x="5557387" y="0"/>
            <a:ext cx="312713" cy="6858000"/>
          </a:xfrm>
          <a:prstGeom prst="rect">
            <a:avLst/>
          </a:prstGeom>
        </p:spPr>
      </p:pic>
      <p:sp>
        <p:nvSpPr>
          <p:cNvPr id="11" name="Rectangle 10"/>
          <p:cNvSpPr/>
          <p:nvPr userDrawn="1"/>
        </p:nvSpPr>
        <p:spPr bwMode="gray">
          <a:xfrm>
            <a:off x="5864658" y="0"/>
            <a:ext cx="3279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7258051" y="6405036"/>
            <a:ext cx="1111538"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5" name="Title 1"/>
          <p:cNvSpPr>
            <a:spLocks noGrp="1"/>
          </p:cNvSpPr>
          <p:nvPr>
            <p:ph type="title" hasCustomPrompt="1"/>
          </p:nvPr>
        </p:nvSpPr>
        <p:spPr bwMode="black">
          <a:xfrm>
            <a:off x="473202" y="1785600"/>
            <a:ext cx="4685664"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800" kern="1200" dirty="0">
              <a:solidFill>
                <a:prstClr val="white">
                  <a:lumMod val="50000"/>
                </a:prstClr>
              </a:solidFill>
              <a:latin typeface="Trebuchet MS"/>
              <a:sym typeface="Trebuchet MS" panose="020B0603020202020204" pitchFamily="34" charset="0"/>
            </a:endParaRPr>
          </a:p>
        </p:txBody>
      </p:sp>
      <p:sp>
        <p:nvSpPr>
          <p:cNvPr id="1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2311" name="think-cell Slide" r:id="rId5" imgW="324" imgH="324" progId="TCLayout.ActiveDocument.1">
                  <p:embed/>
                </p:oleObj>
              </mc:Choice>
              <mc:Fallback>
                <p:oleObj name="think-cell Slide" r:id="rId5" imgW="324" imgH="324"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sp>
        <p:nvSpPr>
          <p:cNvPr id="10" name="Freeform 14"/>
          <p:cNvSpPr/>
          <p:nvPr userDrawn="1"/>
        </p:nvSpPr>
        <p:spPr bwMode="ltGray">
          <a:xfrm>
            <a:off x="1143" y="131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3" name="Date Placeholder 4"/>
          <p:cNvSpPr>
            <a:spLocks noGrp="1"/>
          </p:cNvSpPr>
          <p:nvPr>
            <p:ph type="dt" sz="half" idx="10"/>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8" name="TextBox 17"/>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0" name="Title 2"/>
          <p:cNvSpPr>
            <a:spLocks noGrp="1"/>
          </p:cNvSpPr>
          <p:nvPr>
            <p:ph type="title" hasCustomPrompt="1"/>
          </p:nvPr>
        </p:nvSpPr>
        <p:spPr>
          <a:xfrm>
            <a:off x="472500" y="2764204"/>
            <a:ext cx="1858979"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49331" y="3590399"/>
            <a:ext cx="1023938"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xfrm>
            <a:off x="4495800" y="6324600"/>
            <a:ext cx="332738" cy="38353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143" y="131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5" name="Title 4"/>
          <p:cNvSpPr>
            <a:spLocks noGrp="1"/>
          </p:cNvSpPr>
          <p:nvPr>
            <p:ph type="title" hasCustomPrompt="1"/>
          </p:nvPr>
        </p:nvSpPr>
        <p:spPr>
          <a:xfrm>
            <a:off x="472500" y="2764204"/>
            <a:ext cx="1858979"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6" name="TextBox 15"/>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9"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216" b="7716"/>
          <a:stretch/>
        </p:blipFill>
        <p:spPr>
          <a:xfrm rot="120000">
            <a:off x="1630981" y="3402829"/>
            <a:ext cx="2021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800" kern="1200" dirty="0">
              <a:solidFill>
                <a:prstClr val="white"/>
              </a:solidFill>
              <a:latin typeface="Trebuchet MS"/>
              <a:sym typeface="Trebuchet MS" panose="020B0603020202020204" pitchFamily="34" charset="0"/>
            </a:endParaRPr>
          </a:p>
        </p:txBody>
      </p:sp>
      <p:sp>
        <p:nvSpPr>
          <p:cNvPr id="10" name="Date Placeholder 7"/>
          <p:cNvSpPr>
            <a:spLocks noGrp="1"/>
          </p:cNvSpPr>
          <p:nvPr>
            <p:ph type="dt" sz="half" idx="11"/>
          </p:nvPr>
        </p:nvSpPr>
        <p:spPr>
          <a:xfrm>
            <a:off x="7258051" y="6405036"/>
            <a:ext cx="1111538"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7"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9" name="Pentagon 3"/>
          <p:cNvSpPr/>
          <p:nvPr userDrawn="1"/>
        </p:nvSpPr>
        <p:spPr bwMode="white">
          <a:xfrm>
            <a:off x="1" y="0"/>
            <a:ext cx="407019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20" name="Title 1"/>
          <p:cNvSpPr>
            <a:spLocks noGrp="1"/>
          </p:cNvSpPr>
          <p:nvPr>
            <p:ph type="title" hasCustomPrompt="1"/>
          </p:nvPr>
        </p:nvSpPr>
        <p:spPr>
          <a:xfrm>
            <a:off x="472501" y="1785600"/>
            <a:ext cx="3046676"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6144" y="3394393"/>
            <a:ext cx="973931"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407019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20" name="Title 1"/>
          <p:cNvSpPr>
            <a:spLocks noGrp="1"/>
          </p:cNvSpPr>
          <p:nvPr>
            <p:ph type="title" hasCustomPrompt="1"/>
          </p:nvPr>
        </p:nvSpPr>
        <p:spPr>
          <a:xfrm>
            <a:off x="472501" y="1785600"/>
            <a:ext cx="3046676"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4" name="TextBox 13"/>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7562" b="6867"/>
          <a:stretch/>
        </p:blipFill>
        <p:spPr>
          <a:xfrm>
            <a:off x="2683544" y="3416300"/>
            <a:ext cx="2021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477266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3" name="Title 2"/>
          <p:cNvSpPr>
            <a:spLocks noGrp="1"/>
          </p:cNvSpPr>
          <p:nvPr>
            <p:ph type="title" hasCustomPrompt="1"/>
          </p:nvPr>
        </p:nvSpPr>
        <p:spPr>
          <a:xfrm>
            <a:off x="472500" y="622801"/>
            <a:ext cx="3560867" cy="338554"/>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8"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6" name="TextBox 15"/>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2"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48354" y="3589606"/>
            <a:ext cx="1023938"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477266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3" name="Title 2"/>
          <p:cNvSpPr>
            <a:spLocks noGrp="1"/>
          </p:cNvSpPr>
          <p:nvPr>
            <p:ph type="title" hasCustomPrompt="1"/>
          </p:nvPr>
        </p:nvSpPr>
        <p:spPr>
          <a:xfrm>
            <a:off x="472500" y="622801"/>
            <a:ext cx="3560867" cy="338554"/>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4" name="TextBox 13"/>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7"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3345129" y="3407804"/>
            <a:ext cx="2021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633467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3"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 name="Title 1"/>
          <p:cNvSpPr>
            <a:spLocks noGrp="1"/>
          </p:cNvSpPr>
          <p:nvPr>
            <p:ph type="title" hasCustomPrompt="1"/>
          </p:nvPr>
        </p:nvSpPr>
        <p:spPr>
          <a:xfrm>
            <a:off x="472500" y="622801"/>
            <a:ext cx="4690872" cy="338554"/>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7754" y="3589606"/>
            <a:ext cx="1023938"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633467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2" name="Title 1"/>
          <p:cNvSpPr>
            <a:spLocks noGrp="1"/>
          </p:cNvSpPr>
          <p:nvPr>
            <p:ph type="title" hasCustomPrompt="1"/>
          </p:nvPr>
        </p:nvSpPr>
        <p:spPr>
          <a:xfrm>
            <a:off x="472500" y="622801"/>
            <a:ext cx="4690872" cy="338554"/>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8" name="TextBox 17"/>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20"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9052" b="6867"/>
          <a:stretch/>
        </p:blipFill>
        <p:spPr>
          <a:xfrm rot="120000">
            <a:off x="4925721" y="3407804"/>
            <a:ext cx="2021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0" name="TextBox 9"/>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1" name="Title 1"/>
          <p:cNvSpPr>
            <a:spLocks noGrp="1"/>
          </p:cNvSpPr>
          <p:nvPr>
            <p:ph type="title" hasCustomPrompt="1"/>
          </p:nvPr>
        </p:nvSpPr>
        <p:spPr>
          <a:xfrm>
            <a:off x="472500" y="3826333"/>
            <a:ext cx="81999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6" name="Rectangle 5"/>
          <p:cNvSpPr/>
          <p:nvPr userDrawn="1"/>
        </p:nvSpPr>
        <p:spPr bwMode="white">
          <a:xfrm>
            <a:off x="472500" y="625475"/>
            <a:ext cx="699516"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7" name="Title 1"/>
          <p:cNvSpPr>
            <a:spLocks noGrp="1"/>
          </p:cNvSpPr>
          <p:nvPr>
            <p:ph type="title" hasCustomPrompt="1"/>
          </p:nvPr>
        </p:nvSpPr>
        <p:spPr>
          <a:xfrm>
            <a:off x="472500" y="3826333"/>
            <a:ext cx="81999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3335" name="think-cell Slide" r:id="rId4" imgW="384" imgH="384" progId="TCLayout.ActiveDocument.1">
                  <p:embed/>
                </p:oleObj>
              </mc:Choice>
              <mc:Fallback>
                <p:oleObj name="think-cell Slide" r:id="rId4" imgW="384" imgH="384"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6" name="TextBox 5"/>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01939" y="1353921"/>
            <a:ext cx="769257"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hangingPunct="1"/>
            <a:endParaRPr lang="en-US" kern="1200" dirty="0">
              <a:solidFill>
                <a:srgbClr val="575757"/>
              </a:solidFill>
              <a:latin typeface="Trebuchet MS"/>
              <a:sym typeface="Trebuchet MS" panose="020B0603020202020204" pitchFamily="34" charset="0"/>
            </a:endParaRPr>
          </a:p>
        </p:txBody>
      </p:sp>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xfrm>
            <a:off x="4495800" y="6324600"/>
            <a:ext cx="332738" cy="38353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11"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2" name="Title 1"/>
          <p:cNvSpPr>
            <a:spLocks noGrp="1"/>
          </p:cNvSpPr>
          <p:nvPr>
            <p:ph type="title" hasCustomPrompt="1"/>
          </p:nvPr>
        </p:nvSpPr>
        <p:spPr>
          <a:xfrm>
            <a:off x="472500" y="622801"/>
            <a:ext cx="8199900" cy="338554"/>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17" name="Freeform 12"/>
          <p:cNvSpPr/>
          <p:nvPr userDrawn="1"/>
        </p:nvSpPr>
        <p:spPr bwMode="ltGray">
          <a:xfrm>
            <a:off x="0" y="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sp>
        <p:nvSpPr>
          <p:cNvPr id="20" name="TextBox 19"/>
          <p:cNvSpPr txBox="1"/>
          <p:nvPr userDrawn="1"/>
        </p:nvSpPr>
        <p:spPr>
          <a:xfrm>
            <a:off x="472500" y="1701258"/>
            <a:ext cx="2114550" cy="3515116"/>
          </a:xfrm>
          <a:prstGeom prst="rect">
            <a:avLst/>
          </a:prstGeom>
          <a:noFill/>
        </p:spPr>
        <p:txBody>
          <a:bodyPr wrap="square" lIns="0" tIns="0" rIns="0" bIns="0" rtlCol="0" anchor="ctr">
            <a:spAutoFit/>
          </a:bodyPr>
          <a:lstStyle/>
          <a:p>
            <a:pPr hangingPunct="1">
              <a:lnSpc>
                <a:spcPct val="106000"/>
              </a:lnSpc>
              <a:spcAft>
                <a:spcPts val="700"/>
              </a:spcAft>
            </a:pPr>
            <a:r>
              <a:rPr lang="en-US" sz="5400" kern="1200" dirty="0">
                <a:solidFill>
                  <a:srgbClr val="29BA74"/>
                </a:solidFill>
                <a:latin typeface="Trebuchet MS"/>
                <a:sym typeface="Trebuchet MS" panose="020B0603020202020204" pitchFamily="34" charset="0"/>
              </a:rPr>
              <a:t>Table of contents</a:t>
            </a:r>
          </a:p>
        </p:txBody>
      </p:sp>
      <p:sp>
        <p:nvSpPr>
          <p:cNvPr id="15"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24"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9" name="TextBox 18"/>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14"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1478" y="3586748"/>
            <a:ext cx="1023938"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7258051" y="6405036"/>
            <a:ext cx="1111538"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latin typeface="Trebuchet MS"/>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Copyright © 2019 by Boston Consulting Group. All rights reserved.</a:t>
            </a:r>
            <a:endParaRPr lang="en-US" sz="700" kern="1200" dirty="0">
              <a:solidFill>
                <a:prstClr val="white"/>
              </a:solidFill>
              <a:latin typeface="Trebuchet MS"/>
              <a:sym typeface="Trebuchet MS" panose="020B0603020202020204" pitchFamily="34" charset="0"/>
            </a:endParaRPr>
          </a:p>
        </p:txBody>
      </p:sp>
      <p:sp>
        <p:nvSpPr>
          <p:cNvPr id="11" name="TextBox 10"/>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a:sym typeface="Trebuchet MS" panose="020B0603020202020204" pitchFamily="34" charset="0"/>
              </a:rPr>
              <a:pPr algn="r" hangingPunct="1">
                <a:defRPr/>
              </a:pPr>
              <a:t>‹#›</a:t>
            </a:fld>
            <a:endParaRPr lang="en-US" sz="1000" kern="1200" dirty="0">
              <a:solidFill>
                <a:prstClr val="white"/>
              </a:solidFill>
              <a:latin typeface="Trebuchet MS"/>
              <a:sym typeface="Trebuchet MS" panose="020B0603020202020204" pitchFamily="34" charset="0"/>
            </a:endParaRPr>
          </a:p>
        </p:txBody>
      </p:sp>
      <p:sp>
        <p:nvSpPr>
          <p:cNvPr id="8"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solidFill>
                <a:latin typeface="Trebuchet MS"/>
                <a:sym typeface="Trebuchet MS" panose="020B0603020202020204" pitchFamily="34" charset="0"/>
              </a:rPr>
              <a:t>Lowry Hill board meeting - v03.pptx</a:t>
            </a:r>
            <a:endParaRPr lang="en-US" sz="700" kern="1200" dirty="0">
              <a:solidFill>
                <a:prstClr val="white"/>
              </a:solidFill>
              <a:latin typeface="Trebuchet MS"/>
              <a:sym typeface="Trebuchet MS" panose="020B0603020202020204" pitchFamily="34" charset="0"/>
            </a:endParaRPr>
          </a:p>
        </p:txBody>
      </p:sp>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6"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3766370" y="1041010"/>
            <a:ext cx="4656804" cy="4570481"/>
          </a:xfrm>
          <a:prstGeom prst="rect">
            <a:avLst/>
          </a:prstGeom>
        </p:spPr>
        <p:txBody>
          <a:bodyPr wrap="square" lIns="0" tIns="0" rIns="0" bIns="0" anchor="ctr">
            <a:spAutoFit/>
          </a:bodyPr>
          <a:lstStyle/>
          <a:p>
            <a:pPr hangingPunct="1"/>
            <a:r>
              <a:rPr lang="en-US" sz="900" kern="1200" dirty="0">
                <a:solidFill>
                  <a:srgbClr val="575757"/>
                </a:solidFill>
                <a:latin typeface="Trebuchet MS"/>
                <a:sym typeface="Trebuchet MS" panose="020B0603020202020204" pitchFamily="34" charset="0"/>
              </a:rPr>
              <a:t>The services and materials provided by Boston Consulting Group (BCG) are subject to BCG's Standard Terms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to update these materials after the date hereof, notwithstanding that such information may become outdated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or inaccurate.</a:t>
            </a:r>
          </a:p>
          <a:p>
            <a:pPr hangingPunct="1"/>
            <a:r>
              <a:rPr lang="en-US" sz="900" kern="1200" dirty="0">
                <a:solidFill>
                  <a:srgbClr val="575757"/>
                </a:solidFill>
                <a:latin typeface="Trebuchet MS"/>
                <a:sym typeface="Trebuchet MS" panose="020B0603020202020204" pitchFamily="34" charset="0"/>
              </a:rPr>
              <a:t> </a:t>
            </a:r>
          </a:p>
          <a:p>
            <a:pPr hangingPunct="1"/>
            <a:r>
              <a:rPr lang="en-US" sz="900" kern="1200" dirty="0">
                <a:solidFill>
                  <a:srgbClr val="575757"/>
                </a:solidFill>
                <a:latin typeface="Trebuchet M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of this document shall be deemed agreement with and consideration for the foregoing.</a:t>
            </a:r>
          </a:p>
          <a:p>
            <a:pPr hangingPunct="1"/>
            <a:endParaRPr lang="en-US" sz="900" kern="1200" dirty="0">
              <a:solidFill>
                <a:srgbClr val="575757"/>
              </a:solidFill>
              <a:latin typeface="Trebuchet MS"/>
              <a:sym typeface="Trebuchet MS" panose="020B0603020202020204" pitchFamily="34" charset="0"/>
            </a:endParaRPr>
          </a:p>
          <a:p>
            <a:pPr hangingPunct="1">
              <a:defRPr/>
            </a:pPr>
            <a:r>
              <a:rPr lang="en-US" sz="900" kern="1200" dirty="0">
                <a:solidFill>
                  <a:srgbClr val="575757"/>
                </a:solidFill>
                <a:latin typeface="Trebuchet MS"/>
                <a:sym typeface="Trebuchet MS" panose="020B0603020202020204" pitchFamily="34" charset="0"/>
              </a:rPr>
              <a:t>BCG does not provide fairness opinions or valuations of market transactions, and these materials should not be relied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kern="1200" dirty="0">
                <a:solidFill>
                  <a:srgbClr val="575757"/>
                </a:solidFill>
                <a:latin typeface="Trebuchet MS"/>
                <a:sym typeface="Trebuchet MS" panose="020B0603020202020204" pitchFamily="34" charset="0"/>
              </a:rPr>
            </a:br>
            <a:r>
              <a:rPr lang="en-US" sz="900" kern="1200" dirty="0">
                <a:solidFill>
                  <a:srgbClr val="575757"/>
                </a:solidFill>
                <a:latin typeface="Trebuchet MS"/>
                <a:sym typeface="Trebuchet MS" panose="020B0603020202020204" pitchFamily="34" charset="0"/>
              </a:rPr>
              <a:t>or operating assumptions will clearly impact the analyses and conclusions.</a:t>
            </a:r>
          </a:p>
        </p:txBody>
      </p:sp>
      <p:sp>
        <p:nvSpPr>
          <p:cNvPr id="7" name="Title 6"/>
          <p:cNvSpPr txBox="1">
            <a:spLocks/>
          </p:cNvSpPr>
          <p:nvPr/>
        </p:nvSpPr>
        <p:spPr>
          <a:xfrm>
            <a:off x="479283" y="2613363"/>
            <a:ext cx="2399647" cy="142577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rgbClr val="29BA74"/>
                    </a:gs>
                    <a:gs pos="2000">
                      <a:srgbClr val="197A56"/>
                    </a:gs>
                  </a:gsLst>
                  <a:lin ang="2700000" scaled="0"/>
                </a:gradFill>
                <a:latin typeface="Trebuchet MS"/>
                <a:sym typeface="Trebuchet MS" panose="020B0603020202020204" pitchFamily="34" charset="0"/>
              </a:rPr>
              <a:t>Disclaimer</a:t>
            </a:r>
          </a:p>
        </p:txBody>
      </p:sp>
      <p:cxnSp>
        <p:nvCxnSpPr>
          <p:cNvPr id="9" name="Straight Connector 8"/>
          <p:cNvCxnSpPr/>
          <p:nvPr/>
        </p:nvCxnSpPr>
        <p:spPr>
          <a:xfrm>
            <a:off x="3275924" y="1630186"/>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10"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1"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538226"/>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4359" name="think-cell Slide" r:id="rId6" imgW="384" imgH="384" progId="TCLayout.ActiveDocument.1">
                  <p:embed/>
                </p:oleObj>
              </mc:Choice>
              <mc:Fallback>
                <p:oleObj name="think-cell Slide" r:id="rId6" imgW="384" imgH="384" progId="TCLayout.ActiveDocument.1">
                  <p:embed/>
                  <p:pic>
                    <p:nvPicPr>
                      <p:cNvPr id="0" name=""/>
                      <p:cNvPicPr/>
                      <p:nvPr/>
                    </p:nvPicPr>
                    <p:blipFill>
                      <a:blip r:embed="rId7"/>
                      <a:stretch>
                        <a:fillRect/>
                      </a:stretch>
                    </p:blipFill>
                    <p:spPr>
                      <a:xfrm>
                        <a:off x="1192" y="1589"/>
                        <a:ext cx="1190"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8" name="Rectangle 7"/>
          <p:cNvSpPr/>
          <p:nvPr userDrawn="1"/>
        </p:nvSpPr>
        <p:spPr bwMode="black">
          <a:xfrm>
            <a:off x="473202" y="626200"/>
            <a:ext cx="60939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a:sym typeface="Trebuchet MS" panose="020B0603020202020204" pitchFamily="34" charset="0"/>
            </a:endParaRPr>
          </a:p>
        </p:txBody>
      </p:sp>
      <p:sp>
        <p:nvSpPr>
          <p:cNvPr id="15" name="TextBox 14"/>
          <p:cNvSpPr txBox="1"/>
          <p:nvPr/>
        </p:nvSpPr>
        <p:spPr bwMode="white">
          <a:xfrm>
            <a:off x="693735" y="5715178"/>
            <a:ext cx="630601" cy="170110"/>
          </a:xfrm>
          <a:prstGeom prst="rect">
            <a:avLst/>
          </a:prstGeom>
          <a:noFill/>
        </p:spPr>
        <p:txBody>
          <a:bodyPr wrap="none" lIns="0" tIns="0" rIns="0" bIns="0" rtlCol="0" anchor="b">
            <a:noAutofit/>
          </a:bodyPr>
          <a:lstStyle/>
          <a:p>
            <a:pPr hangingPunct="1">
              <a:lnSpc>
                <a:spcPct val="90000"/>
              </a:lnSpc>
              <a:spcAft>
                <a:spcPts val="600"/>
              </a:spcAft>
            </a:pPr>
            <a:r>
              <a:rPr lang="en-US" sz="1200" kern="1200" dirty="0">
                <a:solidFill>
                  <a:prstClr val="white"/>
                </a:solidFill>
                <a:latin typeface="Trebuchet MS"/>
                <a:sym typeface="Trebuchet MS" panose="020B0603020202020204" pitchFamily="34" charset="0"/>
              </a:rPr>
              <a:t>bcg.com</a:t>
            </a:r>
          </a:p>
        </p:txBody>
      </p:sp>
      <p:sp>
        <p:nvSpPr>
          <p:cNvPr id="10" name="Freeform 9"/>
          <p:cNvSpPr>
            <a:spLocks noChangeAspect="1"/>
          </p:cNvSpPr>
          <p:nvPr userDrawn="1">
            <p:custDataLst>
              <p:tags r:id="rId4"/>
            </p:custDataLst>
          </p:nvPr>
        </p:nvSpPr>
        <p:spPr bwMode="auto">
          <a:xfrm>
            <a:off x="2007643" y="2969513"/>
            <a:ext cx="3025018"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hangingPunct="1"/>
            <a:endParaRPr lang="en-US" kern="1200">
              <a:solidFill>
                <a:srgbClr val="575757"/>
              </a:solidFill>
              <a:latin typeface="Trebuchet MS"/>
            </a:endParaRPr>
          </a:p>
        </p:txBody>
      </p:sp>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450" y="-1"/>
            <a:ext cx="914535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hangingPunct="1">
                <a:defRPr/>
              </a:pPr>
              <a:endParaRPr lang="en-US" kern="1200" dirty="0">
                <a:solidFill>
                  <a:srgbClr val="575757"/>
                </a:solidFill>
                <a:latin typeface="Trebuchet M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1"/>
                <a:endParaRPr lang="en-US" kern="1200" dirty="0">
                  <a:solidFill>
                    <a:srgbClr val="575757"/>
                  </a:solidFill>
                  <a:latin typeface="Trebuchet M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endParaRPr>
            </a:p>
          </p:txBody>
        </p:sp>
        <p:sp>
          <p:nvSpPr>
            <p:cNvPr id="153" name="Footnote example"/>
            <p:cNvSpPr txBox="1"/>
            <p:nvPr/>
          </p:nvSpPr>
          <p:spPr>
            <a:xfrm>
              <a:off x="630000" y="6003377"/>
              <a:ext cx="9030915" cy="556563"/>
            </a:xfrm>
            <a:prstGeom prst="rect">
              <a:avLst/>
            </a:prstGeom>
            <a:noFill/>
          </p:spPr>
          <p:txBody>
            <a:bodyPr wrap="square" lIns="0" tIns="0" rIns="0" bIns="0" rtlCol="0" anchor="b">
              <a:spAutoFit/>
            </a:bodyPr>
            <a:lstStyle/>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1. xxxx  2. xxxx  3. List footnotes in numerical order. Footnote numbers are not bracketed. Use 10pt font</a:t>
              </a:r>
            </a:p>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Note: Do not put a period at the end of the note or the source</a:t>
              </a:r>
            </a:p>
            <a:p>
              <a:pPr hangingPunct="1">
                <a:lnSpc>
                  <a:spcPct val="90000"/>
                </a:lnSpc>
                <a:defRPr/>
              </a:pPr>
              <a:r>
                <a:rPr lang="en-US" sz="1000" kern="1200" dirty="0">
                  <a:solidFill>
                    <a:prstClr val="white">
                      <a:lumMod val="50000"/>
                    </a:prstClr>
                  </a:solidFill>
                  <a:latin typeface="Trebuchet M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latin typeface="Trebuchet MS"/>
            </a:endParaRPr>
          </a:p>
        </p:txBody>
      </p:sp>
      <p:sp>
        <p:nvSpPr>
          <p:cNvPr id="56"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55" name="FooterSimple" hidden="1"/>
          <p:cNvSpPr txBox="1"/>
          <p:nvPr userDrawn="1">
            <p:custDataLst>
              <p:tags r:id="rId1"/>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538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sp>
        <p:nvSpPr>
          <p:cNvPr id="7" name="TextBox 6"/>
          <p:cNvSpPr txBox="1"/>
          <p:nvPr userDrawn="1"/>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panose="020B0603020202020204" pitchFamily="34" charset="0"/>
                <a:sym typeface="Trebuchet MS" panose="020B0603020202020204" pitchFamily="34" charset="0"/>
              </a:rPr>
              <a:pPr algn="r" hangingPunct="1">
                <a:defRPr/>
              </a:pPr>
              <a:t>‹#›</a:t>
            </a:fld>
            <a:endParaRPr lang="en-US" sz="1000" kern="1200" dirty="0">
              <a:solidFill>
                <a:prstClr val="white"/>
              </a:solidFill>
              <a:latin typeface="Trebuchet MS" panose="020B0603020202020204" pitchFamily="34" charset="0"/>
              <a:sym typeface="Trebuchet MS" panose="020B0603020202020204" pitchFamily="34" charset="0"/>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041109" y="4691187"/>
            <a:ext cx="697003"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1882112" y="4691187"/>
            <a:ext cx="1177614"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hangingPunct="1">
              <a:lnSpc>
                <a:spcPct val="95000"/>
              </a:lnSpc>
            </a:pPr>
            <a:endParaRPr lang="en-US" sz="1200" kern="1200" dirty="0">
              <a:solidFill>
                <a:srgbClr val="FFFFFF"/>
              </a:solidFill>
              <a:latin typeface="Trebuchet MS" panose="020B0603020202020204" pitchFamily="34" charset="0"/>
            </a:endParaRPr>
          </a:p>
        </p:txBody>
      </p:sp>
      <p:sp>
        <p:nvSpPr>
          <p:cNvPr id="2" name="TextBox 1"/>
          <p:cNvSpPr txBox="1"/>
          <p:nvPr userDrawn="1"/>
        </p:nvSpPr>
        <p:spPr>
          <a:xfrm>
            <a:off x="472500" y="907199"/>
            <a:ext cx="2586600" cy="1234317"/>
          </a:xfrm>
          <a:prstGeom prst="rect">
            <a:avLst/>
          </a:prstGeom>
          <a:noFill/>
          <a:ln>
            <a:solidFill>
              <a:schemeClr val="bg1"/>
            </a:solidFill>
          </a:ln>
        </p:spPr>
        <p:txBody>
          <a:bodyPr wrap="square" lIns="612000" tIns="468000" rIns="0" bIns="0" rtlCol="0" anchor="t">
            <a:spAutoFit/>
          </a:bodyPr>
          <a:lstStyle/>
          <a:p>
            <a:pPr hangingPunct="1">
              <a:lnSpc>
                <a:spcPct val="90000"/>
              </a:lnSpc>
              <a:spcAft>
                <a:spcPts val="600"/>
              </a:spcAft>
            </a:pPr>
            <a:endParaRPr lang="en-US" sz="5400" kern="1200" dirty="0">
              <a:solidFill>
                <a:prstClr val="white"/>
              </a:solidFill>
              <a:latin typeface="Trebuchet MS"/>
            </a:endParaRPr>
          </a:p>
        </p:txBody>
      </p:sp>
      <p:sp>
        <p:nvSpPr>
          <p:cNvPr id="10" name="TextBox 1"/>
          <p:cNvSpPr txBox="1"/>
          <p:nvPr userDrawn="1"/>
        </p:nvSpPr>
        <p:spPr>
          <a:xfrm>
            <a:off x="542311" y="1115417"/>
            <a:ext cx="2446440" cy="888705"/>
          </a:xfrm>
          <a:prstGeom prst="rect">
            <a:avLst/>
          </a:prstGeom>
          <a:noFill/>
        </p:spPr>
        <p:txBody>
          <a:bodyPr wrap="none" rtlCol="0">
            <a:spAutoFit/>
          </a:bodyPr>
          <a:lstStyle/>
          <a:p>
            <a:pPr algn="ctr" hangingPunct="1">
              <a:lnSpc>
                <a:spcPct val="95000"/>
              </a:lnSpc>
            </a:pPr>
            <a:r>
              <a:rPr lang="en-US" sz="5400" kern="1200" dirty="0">
                <a:solidFill>
                  <a:prstClr val="white"/>
                </a:solidFill>
                <a:latin typeface="Trebuchet MS"/>
              </a:rPr>
              <a:t>Agenda</a:t>
            </a:r>
          </a:p>
        </p:txBody>
      </p:sp>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640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7" name="TextBox 6"/>
          <p:cNvSpPr txBox="1"/>
          <p:nvPr userDrawn="1"/>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panose="020B0603020202020204" pitchFamily="34" charset="0"/>
                <a:sym typeface="Trebuchet MS" panose="020B0603020202020204" pitchFamily="34" charset="0"/>
              </a:rPr>
              <a:pPr algn="r" hangingPunct="1">
                <a:defRPr/>
              </a:pPr>
              <a:t>‹#›</a:t>
            </a:fld>
            <a:endParaRPr lang="en-US" sz="1000" kern="1200" dirty="0">
              <a:solidFill>
                <a:prstClr val="white"/>
              </a:solidFill>
              <a:latin typeface="Trebuchet MS" panose="020B0603020202020204" pitchFamily="34" charset="0"/>
              <a:sym typeface="Trebuchet MS" panose="020B0603020202020204" pitchFamily="34" charset="0"/>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963557" y="1428131"/>
            <a:ext cx="710754"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963900" y="2667600"/>
            <a:ext cx="72144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endParaRPr lang="en-US" sz="2000" kern="12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743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7" name="TextBox 6"/>
          <p:cNvSpPr txBox="1"/>
          <p:nvPr userDrawn="1"/>
        </p:nvSpPr>
        <p:spPr bwMode="white">
          <a:xfrm>
            <a:off x="8375904" y="6404400"/>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panose="020B0603020202020204" pitchFamily="34" charset="0"/>
                <a:sym typeface="Trebuchet MS" panose="020B0603020202020204" pitchFamily="34" charset="0"/>
              </a:rPr>
              <a:pPr algn="r" hangingPunct="1">
                <a:defRPr/>
              </a:pPr>
              <a:t>‹#›</a:t>
            </a:fld>
            <a:endParaRPr lang="en-US" sz="1000" kern="1200" dirty="0">
              <a:solidFill>
                <a:prstClr val="white"/>
              </a:solidFill>
              <a:latin typeface="Trebuchet MS" panose="020B0603020202020204" pitchFamily="34" charset="0"/>
              <a:sym typeface="Trebuchet MS" panose="020B0603020202020204" pitchFamily="34" charset="0"/>
            </a:endParaRPr>
          </a:p>
        </p:txBody>
      </p:sp>
      <p:sp>
        <p:nvSpPr>
          <p:cNvPr id="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472500" y="622800"/>
            <a:ext cx="5392499" cy="47961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prstClr val="white"/>
                </a:solidFill>
              </a:rPr>
              <a:t>Agenda</a:t>
            </a:r>
          </a:p>
        </p:txBody>
      </p:sp>
      <p:cxnSp>
        <p:nvCxnSpPr>
          <p:cNvPr id="13" name="Straight Connector 12"/>
          <p:cNvCxnSpPr/>
          <p:nvPr userDrawn="1"/>
        </p:nvCxnSpPr>
        <p:spPr bwMode="white">
          <a:xfrm>
            <a:off x="464174" y="12060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792288" y="4800600"/>
            <a:ext cx="5486402" cy="566738"/>
          </a:xfrm>
          <a:prstGeom prst="rect">
            <a:avLst/>
          </a:prstGeom>
        </p:spPr>
        <p:txBody>
          <a:bodyPr/>
          <a:lstStyle>
            <a:lvl1pPr algn="l">
              <a:defRPr sz="2000" b="1"/>
            </a:lvl1pPr>
          </a:lstStyle>
          <a:p>
            <a:r>
              <a:t>Title Text</a:t>
            </a:r>
          </a:p>
        </p:txBody>
      </p:sp>
      <p:sp>
        <p:nvSpPr>
          <p:cNvPr id="63"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6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6553200" y="6356358"/>
            <a:ext cx="335864" cy="370839"/>
          </a:xfrm>
          <a:prstGeom prst="rect">
            <a:avLst/>
          </a:prstGeom>
        </p:spPr>
        <p:txBody>
          <a:bodyPr anchor="t"/>
          <a:lstStyle>
            <a:lvl1pPr algn="l">
              <a:defRPr sz="18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845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2" y="0"/>
            <a:ext cx="312713" cy="6858000"/>
          </a:xfrm>
          <a:prstGeom prst="rect">
            <a:avLst/>
          </a:prstGeom>
        </p:spPr>
      </p:pic>
      <p:sp>
        <p:nvSpPr>
          <p:cNvPr id="13" name="Rectangle 12"/>
          <p:cNvSpPr/>
          <p:nvPr userDrawn="1"/>
        </p:nvSpPr>
        <p:spPr bwMode="white">
          <a:xfrm>
            <a:off x="3060573" y="-1309"/>
            <a:ext cx="6083428"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16"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15" name="TextBox 14"/>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4" name="FooterSimple" hidden="1"/>
          <p:cNvSpPr txBox="1"/>
          <p:nvPr userDrawn="1">
            <p:custDataLst>
              <p:tags r:id="rId3"/>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
        <p:nvSpPr>
          <p:cNvPr id="17" name="TextBox 16"/>
          <p:cNvSpPr txBox="1"/>
          <p:nvPr userDrawn="1"/>
        </p:nvSpPr>
        <p:spPr>
          <a:xfrm>
            <a:off x="472501" y="3207715"/>
            <a:ext cx="1160357" cy="894604"/>
          </a:xfrm>
          <a:prstGeom prst="rect">
            <a:avLst/>
          </a:prstGeom>
          <a:noFill/>
        </p:spPr>
        <p:txBody>
          <a:bodyPr wrap="square" lIns="0" tIns="0" rIns="0" bIns="0" rtlCol="0" anchor="t">
            <a:spAutoFit/>
          </a:bodyPr>
          <a:lstStyle/>
          <a:p>
            <a:pPr hangingPunct="1">
              <a:lnSpc>
                <a:spcPct val="90000"/>
              </a:lnSpc>
              <a:spcAft>
                <a:spcPts val="600"/>
              </a:spcAft>
            </a:pPr>
            <a:r>
              <a:rPr lang="en-US" sz="3200" kern="1200" dirty="0">
                <a:solidFill>
                  <a:prstClr val="white"/>
                </a:solidFill>
                <a:latin typeface="Trebuchet MS"/>
              </a:rPr>
              <a:t>Agenda</a:t>
            </a:r>
          </a:p>
        </p:txBody>
      </p:sp>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1947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sp>
        <p:nvSpPr>
          <p:cNvPr id="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041109" y="4691187"/>
            <a:ext cx="697003"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1882112" y="4691187"/>
            <a:ext cx="1177614"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hangingPunct="1">
              <a:lnSpc>
                <a:spcPct val="95000"/>
              </a:lnSpc>
            </a:pPr>
            <a:endParaRPr lang="en-US" sz="1200" kern="1200" dirty="0">
              <a:solidFill>
                <a:srgbClr val="FFFFFF"/>
              </a:solidFill>
              <a:latin typeface="Trebuchet MS" panose="020B0603020202020204" pitchFamily="34" charset="0"/>
            </a:endParaRPr>
          </a:p>
        </p:txBody>
      </p:sp>
      <p:sp>
        <p:nvSpPr>
          <p:cNvPr id="11" name="TextBox 10"/>
          <p:cNvSpPr txBox="1"/>
          <p:nvPr userDrawn="1"/>
        </p:nvSpPr>
        <p:spPr>
          <a:xfrm>
            <a:off x="472500" y="907198"/>
            <a:ext cx="2586600" cy="1234317"/>
          </a:xfrm>
          <a:prstGeom prst="rect">
            <a:avLst/>
          </a:prstGeom>
          <a:noFill/>
          <a:ln>
            <a:solidFill>
              <a:schemeClr val="accent4"/>
            </a:solidFill>
          </a:ln>
        </p:spPr>
        <p:txBody>
          <a:bodyPr wrap="square" lIns="612000" tIns="468000" rIns="0" bIns="0" rtlCol="0" anchor="t">
            <a:spAutoFit/>
          </a:bodyPr>
          <a:lstStyle/>
          <a:p>
            <a:pPr hangingPunct="1">
              <a:lnSpc>
                <a:spcPct val="90000"/>
              </a:lnSpc>
              <a:spcAft>
                <a:spcPts val="600"/>
              </a:spcAft>
            </a:pPr>
            <a:endParaRPr lang="en-US" sz="5400" kern="1200" dirty="0">
              <a:solidFill>
                <a:srgbClr val="3EAD92"/>
              </a:solidFill>
              <a:latin typeface="Trebuchet MS"/>
            </a:endParaRPr>
          </a:p>
        </p:txBody>
      </p:sp>
      <p:sp>
        <p:nvSpPr>
          <p:cNvPr id="9" name="TextBox 1"/>
          <p:cNvSpPr txBox="1"/>
          <p:nvPr userDrawn="1"/>
        </p:nvSpPr>
        <p:spPr>
          <a:xfrm>
            <a:off x="542311" y="1115417"/>
            <a:ext cx="2446440" cy="888705"/>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hangingPunct="1"/>
            <a:r>
              <a:rPr lang="en-US" kern="1200" dirty="0">
                <a:solidFill>
                  <a:srgbClr val="3EAD92"/>
                </a:solidFill>
                <a:latin typeface="Trebuchet MS"/>
              </a:rPr>
              <a:t>Agenda</a:t>
            </a:r>
          </a:p>
        </p:txBody>
      </p:sp>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050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963557" y="1428131"/>
            <a:ext cx="710754"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963900" y="2667600"/>
            <a:ext cx="72144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endParaRPr lang="en-US" sz="2000" kern="12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152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5"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472500" y="622800"/>
            <a:ext cx="5392499" cy="47961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rgbClr val="3EAD92"/>
                </a:solidFill>
              </a:rPr>
              <a:t>Agenda</a:t>
            </a:r>
          </a:p>
        </p:txBody>
      </p:sp>
      <p:cxnSp>
        <p:nvCxnSpPr>
          <p:cNvPr id="9" name="Straight Connector 8"/>
          <p:cNvCxnSpPr/>
          <p:nvPr userDrawn="1"/>
        </p:nvCxnSpPr>
        <p:spPr bwMode="white">
          <a:xfrm>
            <a:off x="464174" y="1206000"/>
            <a:ext cx="8682228"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255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92" y="1589"/>
                        <a:ext cx="1190"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2753302" y="0"/>
            <a:ext cx="312713" cy="6858000"/>
          </a:xfrm>
          <a:prstGeom prst="rect">
            <a:avLst/>
          </a:prstGeom>
        </p:spPr>
      </p:pic>
      <p:sp>
        <p:nvSpPr>
          <p:cNvPr id="26" name="Rectangle 25"/>
          <p:cNvSpPr/>
          <p:nvPr userDrawn="1"/>
        </p:nvSpPr>
        <p:spPr bwMode="ltGray">
          <a:xfrm>
            <a:off x="3060573" y="-1309"/>
            <a:ext cx="6083428"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endParaRPr lang="en-US" sz="1200" kern="1200" dirty="0">
              <a:solidFill>
                <a:prstClr val="white"/>
              </a:solidFill>
              <a:latin typeface="Trebuchet MS"/>
              <a:sym typeface="Trebuchet MS" panose="020B0603020202020204" pitchFamily="34" charset="0"/>
            </a:endParaRPr>
          </a:p>
        </p:txBody>
      </p:sp>
      <p:sp>
        <p:nvSpPr>
          <p:cNvPr id="29"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Copyright © 2019 by Boston Consulting Group. All rights reserved.</a:t>
            </a:r>
            <a:endParaRPr lang="en-US" sz="700" kern="1200" dirty="0">
              <a:solidFill>
                <a:prstClr val="white">
                  <a:lumMod val="50000"/>
                </a:prstClr>
              </a:solidFill>
              <a:latin typeface="Trebuchet MS"/>
              <a:sym typeface="Trebuchet MS" panose="020B0603020202020204" pitchFamily="34" charset="0"/>
            </a:endParaRPr>
          </a:p>
        </p:txBody>
      </p:sp>
      <p:sp>
        <p:nvSpPr>
          <p:cNvPr id="28" name="TextBox 27"/>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11" name="FooterSimple" hidden="1"/>
          <p:cNvSpPr txBox="1"/>
          <p:nvPr userDrawn="1">
            <p:custDataLst>
              <p:tags r:id="rId3"/>
            </p:custDataLst>
          </p:nvPr>
        </p:nvSpPr>
        <p:spPr>
          <a:xfrm rot="16200000">
            <a:off x="7578090" y="5116988"/>
            <a:ext cx="2743200" cy="98745"/>
          </a:xfrm>
          <a:prstGeom prst="rect">
            <a:avLst/>
          </a:prstGeom>
          <a:noFill/>
        </p:spPr>
        <p:txBody>
          <a:bodyPr wrap="square" lIns="0" tIns="0" rIns="0" bIns="0" rtlCol="0" anchor="b">
            <a:spAutoFit/>
          </a:bodyPr>
          <a:lstStyle/>
          <a:p>
            <a:pPr hangingPunct="1">
              <a:lnSpc>
                <a:spcPct val="90000"/>
              </a:lnSpc>
              <a:spcAft>
                <a:spcPts val="600"/>
              </a:spcAft>
            </a:pPr>
            <a:r>
              <a:rPr lang="en-US" sz="700" kern="1200" smtClean="0">
                <a:solidFill>
                  <a:prstClr val="white">
                    <a:lumMod val="50000"/>
                  </a:prstClr>
                </a:solidFill>
                <a:latin typeface="Trebuchet MS"/>
                <a:sym typeface="Trebuchet MS" panose="020B0603020202020204" pitchFamily="34" charset="0"/>
              </a:rPr>
              <a:t>Lowry Hill board meeting - v03.pptx</a:t>
            </a:r>
            <a:endParaRPr lang="en-US" sz="700" kern="1200" dirty="0">
              <a:solidFill>
                <a:prstClr val="white">
                  <a:lumMod val="50000"/>
                </a:prstClr>
              </a:solidFill>
              <a:latin typeface="Trebuchet MS"/>
              <a:sym typeface="Trebuchet MS" panose="020B0603020202020204" pitchFamily="34" charset="0"/>
            </a:endParaRPr>
          </a:p>
        </p:txBody>
      </p:sp>
      <p:sp>
        <p:nvSpPr>
          <p:cNvPr id="10" name="TextBox 9"/>
          <p:cNvSpPr txBox="1"/>
          <p:nvPr userDrawn="1"/>
        </p:nvSpPr>
        <p:spPr>
          <a:xfrm>
            <a:off x="472501" y="3262146"/>
            <a:ext cx="870785" cy="670953"/>
          </a:xfrm>
          <a:prstGeom prst="rect">
            <a:avLst/>
          </a:prstGeom>
          <a:noFill/>
        </p:spPr>
        <p:txBody>
          <a:bodyPr wrap="square" lIns="0" tIns="0" rIns="0" bIns="0" rtlCol="0" anchor="t">
            <a:spAutoFit/>
          </a:bodyPr>
          <a:lstStyle/>
          <a:p>
            <a:pPr hangingPunct="1">
              <a:lnSpc>
                <a:spcPct val="90000"/>
              </a:lnSpc>
              <a:spcAft>
                <a:spcPts val="600"/>
              </a:spcAft>
            </a:pPr>
            <a:r>
              <a:rPr lang="en-US" sz="2400" kern="1200" dirty="0">
                <a:solidFill>
                  <a:prstClr val="white"/>
                </a:solidFill>
                <a:latin typeface="Trebuchet MS"/>
              </a:rPr>
              <a:t>Agenda</a:t>
            </a:r>
          </a:p>
        </p:txBody>
      </p:sp>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357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13" name="Freeform 12"/>
          <p:cNvSpPr/>
          <p:nvPr/>
        </p:nvSpPr>
        <p:spPr bwMode="ltGray">
          <a:xfrm>
            <a:off x="0" y="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3066234"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hangingPunct="1">
              <a:lnSpc>
                <a:spcPct val="90000"/>
              </a:lnSpc>
              <a:spcAft>
                <a:spcPts val="1000"/>
              </a:spcAft>
            </a:pPr>
            <a:endParaRPr lang="en-US" sz="1200" kern="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472500" y="1701258"/>
            <a:ext cx="2114550" cy="3515116"/>
          </a:xfrm>
          <a:prstGeom prst="rect">
            <a:avLst/>
          </a:prstGeom>
          <a:noFill/>
        </p:spPr>
        <p:txBody>
          <a:bodyPr wrap="square" lIns="0" tIns="0" rIns="0" bIns="0" rtlCol="0" anchor="ctr">
            <a:spAutoFit/>
          </a:bodyPr>
          <a:lstStyle/>
          <a:p>
            <a:pPr hangingPunct="1">
              <a:lnSpc>
                <a:spcPct val="106000"/>
              </a:lnSpc>
              <a:spcAft>
                <a:spcPts val="700"/>
              </a:spcAft>
            </a:pPr>
            <a:r>
              <a:rPr lang="en-US" sz="5400" kern="1200" dirty="0">
                <a:solidFill>
                  <a:srgbClr val="29BA74"/>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6473429" y="3921601"/>
            <a:ext cx="5133975" cy="98745"/>
          </a:xfrm>
          <a:prstGeom prst="rect">
            <a:avLst/>
          </a:prstGeom>
          <a:noFill/>
        </p:spPr>
        <p:txBody>
          <a:bodyPr wrap="square" lIns="0" tIns="0" rIns="0" bIns="0" rtlCol="0" anchor="t">
            <a:spAutoFit/>
          </a:bodyPr>
          <a:lstStyle/>
          <a:p>
            <a:pPr hangingPunct="1">
              <a:lnSpc>
                <a:spcPct val="90000"/>
              </a:lnSpc>
              <a:spcAft>
                <a:spcPts val="600"/>
              </a:spcAft>
            </a:pPr>
            <a:r>
              <a:rPr lang="en-US" sz="700" kern="1200" smtClean="0">
                <a:solidFill>
                  <a:prstClr val="white"/>
                </a:solidFill>
                <a:latin typeface="Trebuchet MS" panose="020B0603020202020204" pitchFamily="34" charset="0"/>
                <a:sym typeface="Trebuchet MS" panose="020B0603020202020204" pitchFamily="34" charset="0"/>
              </a:rPr>
              <a:t>Copyright © 2019 by Boston Consulting Group. All rights reserved.</a:t>
            </a:r>
            <a:endParaRPr lang="en-US" sz="700" kern="1200" dirty="0">
              <a:solidFill>
                <a:prstClr val="white"/>
              </a:solidFill>
              <a:latin typeface="Trebuchet MS" panose="020B0603020202020204" pitchFamily="34" charset="0"/>
              <a:sym typeface="Trebuchet MS" panose="020B0603020202020204" pitchFamily="34" charset="0"/>
            </a:endParaRPr>
          </a:p>
        </p:txBody>
      </p:sp>
      <p:sp>
        <p:nvSpPr>
          <p:cNvPr id="19" name="TextBox 18"/>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solidFill>
                <a:latin typeface="Trebuchet MS" panose="020B0603020202020204" pitchFamily="34" charset="0"/>
                <a:sym typeface="Trebuchet MS" panose="020B0603020202020204" pitchFamily="34" charset="0"/>
              </a:rPr>
              <a:pPr algn="r" hangingPunct="1">
                <a:defRPr/>
              </a:pPr>
              <a:t>‹#›</a:t>
            </a:fld>
            <a:endParaRPr lang="en-US" sz="1000" kern="1200" dirty="0">
              <a:solidFill>
                <a:prstClr val="white"/>
              </a:solidFill>
              <a:latin typeface="Trebuchet MS" panose="020B0603020202020204" pitchFamily="34" charset="0"/>
              <a:sym typeface="Trebuchet MS" panose="020B0603020202020204" pitchFamily="34" charset="0"/>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3586748"/>
            <a:ext cx="1023938"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72" name="Shape 13"/>
          <p:cNvSpPr/>
          <p:nvPr/>
        </p:nvSpPr>
        <p:spPr>
          <a:xfrm>
            <a:off x="285750" y="6063259"/>
            <a:ext cx="8572501" cy="87"/>
          </a:xfrm>
          <a:prstGeom prst="line">
            <a:avLst/>
          </a:prstGeom>
          <a:ln w="12700">
            <a:solidFill>
              <a:srgbClr val="BABDBB"/>
            </a:solidFill>
            <a:miter lim="400000"/>
          </a:ln>
        </p:spPr>
        <p:txBody>
          <a:bodyPr lIns="45718" tIns="45718" rIns="45718" bIns="45718"/>
          <a:lstStyle/>
          <a:p>
            <a:endParaRPr/>
          </a:p>
        </p:txBody>
      </p:sp>
      <p:sp>
        <p:nvSpPr>
          <p:cNvPr id="73" name="Shape 14"/>
          <p:cNvSpPr/>
          <p:nvPr/>
        </p:nvSpPr>
        <p:spPr>
          <a:xfrm>
            <a:off x="285750" y="6098978"/>
            <a:ext cx="8572501" cy="87"/>
          </a:xfrm>
          <a:prstGeom prst="line">
            <a:avLst/>
          </a:prstGeom>
          <a:ln w="12700">
            <a:solidFill>
              <a:srgbClr val="BABDBB"/>
            </a:solidFill>
            <a:miter lim="400000"/>
          </a:ln>
        </p:spPr>
        <p:txBody>
          <a:bodyPr lIns="45718" tIns="45718" rIns="45718" bIns="45718"/>
          <a:lstStyle/>
          <a:p>
            <a:endParaRPr/>
          </a:p>
        </p:txBody>
      </p:sp>
      <p:sp>
        <p:nvSpPr>
          <p:cNvPr id="74" name="Body Level One…"/>
          <p:cNvSpPr txBox="1">
            <a:spLocks noGrp="1"/>
          </p:cNvSpPr>
          <p:nvPr>
            <p:ph type="body" sz="quarter" idx="1"/>
          </p:nvPr>
        </p:nvSpPr>
        <p:spPr>
          <a:xfrm>
            <a:off x="259748" y="6192737"/>
            <a:ext cx="8617152" cy="292390"/>
          </a:xfrm>
          <a:prstGeom prst="rect">
            <a:avLst/>
          </a:prstGeom>
        </p:spPr>
        <p:txBody>
          <a:bodyPr/>
          <a:lstStyle>
            <a:lvl1pPr marL="0" indent="0">
              <a:spcBef>
                <a:spcPts val="0"/>
              </a:spcBef>
              <a:buSzTx/>
              <a:buFontTx/>
              <a:buNone/>
              <a:defRPr sz="1300" i="1">
                <a:solidFill>
                  <a:srgbClr val="5C86B9"/>
                </a:solidFill>
              </a:defRPr>
            </a:lvl1pPr>
            <a:lvl2pPr marL="560387" indent="-103187">
              <a:spcBef>
                <a:spcPts val="0"/>
              </a:spcBef>
              <a:buFontTx/>
              <a:defRPr sz="1300" i="1">
                <a:solidFill>
                  <a:srgbClr val="5C86B9"/>
                </a:solidFill>
              </a:defRPr>
            </a:lvl2pPr>
            <a:lvl3pPr marL="988694" indent="-74294">
              <a:spcBef>
                <a:spcPts val="0"/>
              </a:spcBef>
              <a:buFontTx/>
              <a:defRPr sz="1300" i="1">
                <a:solidFill>
                  <a:srgbClr val="5C86B9"/>
                </a:solidFill>
              </a:defRPr>
            </a:lvl3pPr>
            <a:lvl4pPr marL="1445894" indent="-74294">
              <a:spcBef>
                <a:spcPts val="0"/>
              </a:spcBef>
              <a:buFontTx/>
              <a:buChar char="o"/>
              <a:defRPr sz="1300" i="1">
                <a:solidFill>
                  <a:srgbClr val="5C86B9"/>
                </a:solidFill>
              </a:defRPr>
            </a:lvl4pPr>
            <a:lvl5pPr marL="1903095" indent="-74295">
              <a:spcBef>
                <a:spcPts val="0"/>
              </a:spcBef>
              <a:buFontTx/>
              <a:defRPr sz="1300" i="1">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75" name="Title Text"/>
          <p:cNvSpPr txBox="1">
            <a:spLocks noGrp="1"/>
          </p:cNvSpPr>
          <p:nvPr>
            <p:ph type="title"/>
          </p:nvPr>
        </p:nvSpPr>
        <p:spPr>
          <a:xfrm>
            <a:off x="250031" y="4152305"/>
            <a:ext cx="8643940" cy="1482330"/>
          </a:xfrm>
          <a:prstGeom prst="rect">
            <a:avLst/>
          </a:prstGeom>
        </p:spPr>
        <p:txBody>
          <a:bodyPr/>
          <a:lstStyle/>
          <a:p>
            <a:r>
              <a:t>Title Text</a:t>
            </a:r>
          </a:p>
        </p:txBody>
      </p:sp>
      <p:sp>
        <p:nvSpPr>
          <p:cNvPr id="76" name="Shape 17"/>
          <p:cNvSpPr>
            <a:spLocks noGrp="1"/>
          </p:cNvSpPr>
          <p:nvPr>
            <p:ph type="body" sz="quarter" idx="13"/>
          </p:nvPr>
        </p:nvSpPr>
        <p:spPr>
          <a:xfrm>
            <a:off x="250030" y="5625703"/>
            <a:ext cx="8643940" cy="357190"/>
          </a:xfrm>
          <a:prstGeom prst="rect">
            <a:avLst/>
          </a:prstGeom>
        </p:spPr>
        <p:txBody>
          <a:bodyPr/>
          <a:lstStyle/>
          <a:p>
            <a:pPr marL="147447" indent="-147447" defTabSz="393192">
              <a:spcBef>
                <a:spcPts val="300"/>
              </a:spcBef>
              <a:defRPr sz="1720"/>
            </a:pPr>
            <a:endParaRPr/>
          </a:p>
        </p:txBody>
      </p:sp>
      <p:sp>
        <p:nvSpPr>
          <p:cNvPr id="77" name="Slide Number"/>
          <p:cNvSpPr txBox="1">
            <a:spLocks noGrp="1"/>
          </p:cNvSpPr>
          <p:nvPr>
            <p:ph type="sldNum" sz="quarter" idx="2"/>
          </p:nvPr>
        </p:nvSpPr>
        <p:spPr>
          <a:xfrm>
            <a:off x="8670727" y="6482953"/>
            <a:ext cx="305591" cy="356391"/>
          </a:xfrm>
          <a:prstGeom prst="rect">
            <a:avLst/>
          </a:prstGeom>
        </p:spPr>
        <p:txBody>
          <a:bodyPr lIns="32145" tIns="32145" rIns="32145" bIns="32145" anchor="t"/>
          <a:lstStyle>
            <a:lvl1pPr algn="l">
              <a:defRPr sz="1800">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856122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7191" name="think-cell Slide" r:id="rId7" imgW="384" imgH="384" progId="TCLayout.ActiveDocument.1">
                  <p:embed/>
                </p:oleObj>
              </mc:Choice>
              <mc:Fallback>
                <p:oleObj name="think-cell Slide" r:id="rId7" imgW="384" imgH="384" progId="TCLayout.ActiveDocument.1">
                  <p:embed/>
                  <p:pic>
                    <p:nvPicPr>
                      <p:cNvPr id="0" name=""/>
                      <p:cNvPicPr/>
                      <p:nvPr/>
                    </p:nvPicPr>
                    <p:blipFill>
                      <a:blip r:embed="rId8"/>
                      <a:stretch>
                        <a:fillRect/>
                      </a:stretch>
                    </p:blipFill>
                    <p:spPr>
                      <a:xfrm>
                        <a:off x="1191" y="1588"/>
                        <a:ext cx="1191"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19063"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hangingPunct="1">
              <a:lnSpc>
                <a:spcPct val="93000"/>
              </a:lnSpc>
              <a:spcBef>
                <a:spcPct val="0"/>
              </a:spcBef>
              <a:spcAft>
                <a:spcPct val="0"/>
              </a:spcAft>
            </a:pPr>
            <a:endParaRPr lang="en-US" sz="5400" kern="1200" dirty="0">
              <a:solidFill>
                <a:srgbClr val="FFFFFF"/>
              </a:solidFill>
              <a:latin typeface="Trebuchet MS" panose="020B0603020202020204" pitchFamily="34" charset="0"/>
              <a:sym typeface="Trebuchet MS" panose="020B0603020202020204" pitchFamily="34" charset="0"/>
            </a:endParaRPr>
          </a:p>
        </p:txBody>
      </p:sp>
      <p:sp>
        <p:nvSpPr>
          <p:cNvPr id="14" name="Rectangle 13"/>
          <p:cNvSpPr/>
          <p:nvPr userDrawn="1"/>
        </p:nvSpPr>
        <p:spPr>
          <a:xfrm>
            <a:off x="0" y="5279184"/>
            <a:ext cx="9144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hangingPunct="1">
              <a:lnSpc>
                <a:spcPct val="90000"/>
              </a:lnSpc>
              <a:spcAft>
                <a:spcPts val="1000"/>
              </a:spcAft>
            </a:pPr>
            <a:endParaRPr lang="en-US" sz="1200" kern="1200" dirty="0">
              <a:solidFill>
                <a:prstClr val="white"/>
              </a:solidFill>
              <a:latin typeface="Trebuchet MS"/>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6281370" y="2830522"/>
            <a:ext cx="580573" cy="51435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9144000" cy="5276850"/>
          </a:xfrm>
          <a:prstGeom prst="rect">
            <a:avLst/>
          </a:prstGeom>
        </p:spPr>
      </p:pic>
      <p:sp>
        <p:nvSpPr>
          <p:cNvPr id="20" name="Picture Placeholder 8"/>
          <p:cNvSpPr>
            <a:spLocks noGrp="1"/>
          </p:cNvSpPr>
          <p:nvPr>
            <p:ph type="pic" sz="quarter" idx="13" hasCustomPrompt="1"/>
          </p:nvPr>
        </p:nvSpPr>
        <p:spPr>
          <a:xfrm>
            <a:off x="7024921" y="5570643"/>
            <a:ext cx="1400951"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473202" y="626200"/>
            <a:ext cx="60939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hangingPunct="1">
              <a:lnSpc>
                <a:spcPct val="95000"/>
              </a:lnSpc>
            </a:pPr>
            <a:endParaRPr lang="en-US" sz="2000" kern="1200" dirty="0">
              <a:solidFill>
                <a:prstClr val="white"/>
              </a:solidFill>
              <a:latin typeface="Trebuchet MS"/>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838061" y="6207842"/>
            <a:ext cx="51516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838061" y="5495707"/>
            <a:ext cx="51516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838061" y="1886243"/>
            <a:ext cx="51516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3" name="Freeform 32"/>
          <p:cNvSpPr>
            <a:spLocks noChangeAspect="1"/>
          </p:cNvSpPr>
          <p:nvPr userDrawn="1">
            <p:custDataLst>
              <p:tags r:id="rId5"/>
            </p:custDataLst>
          </p:nvPr>
        </p:nvSpPr>
        <p:spPr bwMode="auto">
          <a:xfrm>
            <a:off x="838061" y="1112680"/>
            <a:ext cx="1745733"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hangingPunct="1"/>
            <a:endParaRPr lang="en-US" kern="1200">
              <a:solidFill>
                <a:srgbClr val="575757"/>
              </a:solidFill>
              <a:latin typeface="Trebuchet MS"/>
            </a:endParaRPr>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Relationship Id="rId17" Type="http://schemas.openxmlformats.org/officeDocument/2006/relationships/slideLayout" Target="../slideLayouts/slideLayout25.xml"/><Relationship Id="rId18" Type="http://schemas.openxmlformats.org/officeDocument/2006/relationships/slideLayout" Target="../slideLayouts/slideLayout26.xml"/><Relationship Id="rId19" Type="http://schemas.openxmlformats.org/officeDocument/2006/relationships/slideLayout" Target="../slideLayouts/slideLayout27.xml"/><Relationship Id="rId63" Type="http://schemas.openxmlformats.org/officeDocument/2006/relationships/slideLayout" Target="../slideLayouts/slideLayout71.xml"/><Relationship Id="rId64" Type="http://schemas.openxmlformats.org/officeDocument/2006/relationships/slideLayout" Target="../slideLayouts/slideLayout72.xml"/><Relationship Id="rId65" Type="http://schemas.openxmlformats.org/officeDocument/2006/relationships/slideLayout" Target="../slideLayouts/slideLayout73.xml"/><Relationship Id="rId66" Type="http://schemas.openxmlformats.org/officeDocument/2006/relationships/slideLayout" Target="../slideLayouts/slideLayout74.xml"/><Relationship Id="rId67" Type="http://schemas.openxmlformats.org/officeDocument/2006/relationships/slideLayout" Target="../slideLayouts/slideLayout75.xml"/><Relationship Id="rId68" Type="http://schemas.openxmlformats.org/officeDocument/2006/relationships/theme" Target="../theme/theme2.xml"/><Relationship Id="rId69" Type="http://schemas.openxmlformats.org/officeDocument/2006/relationships/vmlDrawing" Target="../drawings/vmlDrawing1.vml"/><Relationship Id="rId50" Type="http://schemas.openxmlformats.org/officeDocument/2006/relationships/slideLayout" Target="../slideLayouts/slideLayout58.xml"/><Relationship Id="rId51" Type="http://schemas.openxmlformats.org/officeDocument/2006/relationships/slideLayout" Target="../slideLayouts/slideLayout59.xml"/><Relationship Id="rId52" Type="http://schemas.openxmlformats.org/officeDocument/2006/relationships/slideLayout" Target="../slideLayouts/slideLayout60.xml"/><Relationship Id="rId53" Type="http://schemas.openxmlformats.org/officeDocument/2006/relationships/slideLayout" Target="../slideLayouts/slideLayout61.xml"/><Relationship Id="rId54" Type="http://schemas.openxmlformats.org/officeDocument/2006/relationships/slideLayout" Target="../slideLayouts/slideLayout62.xml"/><Relationship Id="rId55" Type="http://schemas.openxmlformats.org/officeDocument/2006/relationships/slideLayout" Target="../slideLayouts/slideLayout63.xml"/><Relationship Id="rId56" Type="http://schemas.openxmlformats.org/officeDocument/2006/relationships/slideLayout" Target="../slideLayouts/slideLayout64.xml"/><Relationship Id="rId57" Type="http://schemas.openxmlformats.org/officeDocument/2006/relationships/slideLayout" Target="../slideLayouts/slideLayout65.xml"/><Relationship Id="rId58" Type="http://schemas.openxmlformats.org/officeDocument/2006/relationships/slideLayout" Target="../slideLayouts/slideLayout66.xml"/><Relationship Id="rId59" Type="http://schemas.openxmlformats.org/officeDocument/2006/relationships/slideLayout" Target="../slideLayouts/slideLayout67.xml"/><Relationship Id="rId40" Type="http://schemas.openxmlformats.org/officeDocument/2006/relationships/slideLayout" Target="../slideLayouts/slideLayout48.xml"/><Relationship Id="rId41" Type="http://schemas.openxmlformats.org/officeDocument/2006/relationships/slideLayout" Target="../slideLayouts/slideLayout49.xml"/><Relationship Id="rId42" Type="http://schemas.openxmlformats.org/officeDocument/2006/relationships/slideLayout" Target="../slideLayouts/slideLayout50.xml"/><Relationship Id="rId43" Type="http://schemas.openxmlformats.org/officeDocument/2006/relationships/slideLayout" Target="../slideLayouts/slideLayout51.xml"/><Relationship Id="rId44" Type="http://schemas.openxmlformats.org/officeDocument/2006/relationships/slideLayout" Target="../slideLayouts/slideLayout52.xml"/><Relationship Id="rId45" Type="http://schemas.openxmlformats.org/officeDocument/2006/relationships/slideLayout" Target="../slideLayouts/slideLayout53.xml"/><Relationship Id="rId46" Type="http://schemas.openxmlformats.org/officeDocument/2006/relationships/slideLayout" Target="../slideLayouts/slideLayout54.xml"/><Relationship Id="rId47" Type="http://schemas.openxmlformats.org/officeDocument/2006/relationships/slideLayout" Target="../slideLayouts/slideLayout55.xml"/><Relationship Id="rId48" Type="http://schemas.openxmlformats.org/officeDocument/2006/relationships/slideLayout" Target="../slideLayouts/slideLayout56.xml"/><Relationship Id="rId49" Type="http://schemas.openxmlformats.org/officeDocument/2006/relationships/slideLayout" Target="../slideLayouts/slideLayout57.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30" Type="http://schemas.openxmlformats.org/officeDocument/2006/relationships/slideLayout" Target="../slideLayouts/slideLayout38.xml"/><Relationship Id="rId31" Type="http://schemas.openxmlformats.org/officeDocument/2006/relationships/slideLayout" Target="../slideLayouts/slideLayout39.xml"/><Relationship Id="rId32" Type="http://schemas.openxmlformats.org/officeDocument/2006/relationships/slideLayout" Target="../slideLayouts/slideLayout40.xml"/><Relationship Id="rId33" Type="http://schemas.openxmlformats.org/officeDocument/2006/relationships/slideLayout" Target="../slideLayouts/slideLayout41.xml"/><Relationship Id="rId34" Type="http://schemas.openxmlformats.org/officeDocument/2006/relationships/slideLayout" Target="../slideLayouts/slideLayout42.xml"/><Relationship Id="rId35" Type="http://schemas.openxmlformats.org/officeDocument/2006/relationships/slideLayout" Target="../slideLayouts/slideLayout43.xml"/><Relationship Id="rId36" Type="http://schemas.openxmlformats.org/officeDocument/2006/relationships/slideLayout" Target="../slideLayouts/slideLayout44.xml"/><Relationship Id="rId37" Type="http://schemas.openxmlformats.org/officeDocument/2006/relationships/slideLayout" Target="../slideLayouts/slideLayout45.xml"/><Relationship Id="rId38" Type="http://schemas.openxmlformats.org/officeDocument/2006/relationships/slideLayout" Target="../slideLayouts/slideLayout46.xml"/><Relationship Id="rId39" Type="http://schemas.openxmlformats.org/officeDocument/2006/relationships/slideLayout" Target="../slideLayouts/slideLayout47.xml"/><Relationship Id="rId70" Type="http://schemas.openxmlformats.org/officeDocument/2006/relationships/tags" Target="../tags/tag1.xml"/><Relationship Id="rId71" Type="http://schemas.openxmlformats.org/officeDocument/2006/relationships/oleObject" Target="../embeddings/oleObject1.bin"/><Relationship Id="rId72" Type="http://schemas.openxmlformats.org/officeDocument/2006/relationships/image" Target="../media/image2.emf"/><Relationship Id="rId20" Type="http://schemas.openxmlformats.org/officeDocument/2006/relationships/slideLayout" Target="../slideLayouts/slideLayout28.xml"/><Relationship Id="rId21" Type="http://schemas.openxmlformats.org/officeDocument/2006/relationships/slideLayout" Target="../slideLayouts/slideLayout29.xml"/><Relationship Id="rId22" Type="http://schemas.openxmlformats.org/officeDocument/2006/relationships/slideLayout" Target="../slideLayouts/slideLayout30.xml"/><Relationship Id="rId23" Type="http://schemas.openxmlformats.org/officeDocument/2006/relationships/slideLayout" Target="../slideLayouts/slideLayout31.xml"/><Relationship Id="rId24" Type="http://schemas.openxmlformats.org/officeDocument/2006/relationships/slideLayout" Target="../slideLayouts/slideLayout32.xml"/><Relationship Id="rId25" Type="http://schemas.openxmlformats.org/officeDocument/2006/relationships/slideLayout" Target="../slideLayouts/slideLayout33.xml"/><Relationship Id="rId26" Type="http://schemas.openxmlformats.org/officeDocument/2006/relationships/slideLayout" Target="../slideLayouts/slideLayout34.xml"/><Relationship Id="rId27" Type="http://schemas.openxmlformats.org/officeDocument/2006/relationships/slideLayout" Target="../slideLayouts/slideLayout35.xml"/><Relationship Id="rId28" Type="http://schemas.openxmlformats.org/officeDocument/2006/relationships/slideLayout" Target="../slideLayouts/slideLayout36.xml"/><Relationship Id="rId29" Type="http://schemas.openxmlformats.org/officeDocument/2006/relationships/slideLayout" Target="../slideLayouts/slideLayout37.xml"/><Relationship Id="rId60" Type="http://schemas.openxmlformats.org/officeDocument/2006/relationships/slideLayout" Target="../slideLayouts/slideLayout68.xml"/><Relationship Id="rId61" Type="http://schemas.openxmlformats.org/officeDocument/2006/relationships/slideLayout" Target="../slideLayouts/slideLayout69.xml"/><Relationship Id="rId62" Type="http://schemas.openxmlformats.org/officeDocument/2006/relationships/slideLayout" Target="../slideLayouts/slideLayout70.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2DC"/>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8600" y="228600"/>
            <a:ext cx="8686800" cy="1066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6296661" y="6221731"/>
            <a:ext cx="256539" cy="269239"/>
          </a:xfrm>
          <a:prstGeom prst="rect">
            <a:avLst/>
          </a:prstGeom>
          <a:ln w="12700">
            <a:miter lim="400000"/>
          </a:ln>
        </p:spPr>
        <p:txBody>
          <a:bodyPr wrap="none" lIns="45718" tIns="45718" rIns="45718" bIns="45718" anchor="ctr">
            <a:spAutoFit/>
          </a:bodyPr>
          <a:lstStyle>
            <a:lvl1pPr algn="r">
              <a:defRPr sz="1200">
                <a:latin typeface="Palatino Linotype"/>
                <a:ea typeface="Palatino Linotype"/>
                <a:cs typeface="Palatino Linotype"/>
                <a:sym typeface="Palatino Linotype"/>
              </a:defRPr>
            </a:lvl1pPr>
          </a:lstStyle>
          <a:p>
            <a:fld id="{86CB4B4D-7CA3-9044-876B-883B54F8677D}" type="slidenum">
              <a:t>‹#›</a:t>
            </a:fld>
            <a:endParaRPr/>
          </a:p>
        </p:txBody>
      </p:sp>
      <p:pic>
        <p:nvPicPr>
          <p:cNvPr id="5" name="Picture 4" descr="Picture 4"/>
          <p:cNvPicPr>
            <a:picLocks noChangeAspect="1"/>
          </p:cNvPicPr>
          <p:nvPr userDrawn="1"/>
        </p:nvPicPr>
        <p:blipFill>
          <a:blip r:embed="rId10">
            <a:extLst/>
          </a:blip>
          <a:stretch>
            <a:fillRect/>
          </a:stretch>
        </p:blipFill>
        <p:spPr>
          <a:xfrm>
            <a:off x="8198381" y="5410201"/>
            <a:ext cx="712958" cy="12192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xmlns:p14="http://schemas.microsoft.com/office/powerpoint/2010/main" spd="med"/>
  <p:txStyles>
    <p:titleStyle>
      <a:lvl1pPr marL="0" marR="0" indent="0" algn="ctr" defTabSz="914400" rtl="0" latinLnBrk="0">
        <a:lnSpc>
          <a:spcPts val="5800"/>
        </a:lnSpc>
        <a:spcBef>
          <a:spcPts val="0"/>
        </a:spcBef>
        <a:spcAft>
          <a:spcPts val="0"/>
        </a:spcAft>
        <a:buClrTx/>
        <a:buSzTx/>
        <a:buFontTx/>
        <a:buNone/>
        <a:tabLst/>
        <a:defRPr sz="5500" b="0" i="0" u="none" strike="noStrike" cap="none" spc="0" baseline="0">
          <a:ln>
            <a:noFill/>
          </a:ln>
          <a:solidFill>
            <a:srgbClr val="67281D"/>
          </a:solidFill>
          <a:uFillTx/>
          <a:latin typeface="Palatino Linotype"/>
          <a:ea typeface="Palatino Linotype"/>
          <a:cs typeface="Palatino Linotype"/>
          <a:sym typeface="Palatino Linotype"/>
        </a:defRPr>
      </a:lvl1pPr>
      <a:lvl2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2pPr>
      <a:lvl3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3pPr>
      <a:lvl4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4pPr>
      <a:lvl5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5pPr>
      <a:lvl6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6pPr>
      <a:lvl7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7pPr>
      <a:lvl8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8pPr>
      <a:lvl9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9pPr>
    </p:titleStyle>
    <p:bodyStyle>
      <a:lvl1pPr marL="342900" marR="0" indent="-342900" algn="l" defTabSz="914400" rtl="0" latinLnBrk="0">
        <a:lnSpc>
          <a:spcPct val="100000"/>
        </a:lnSpc>
        <a:spcBef>
          <a:spcPts val="900"/>
        </a:spcBef>
        <a:spcAft>
          <a:spcPts val="0"/>
        </a:spcAft>
        <a:buClrTx/>
        <a:buSzPct val="100000"/>
        <a:buFont typeface="Arial"/>
        <a:buChar char="•"/>
        <a:tabLst/>
        <a:defRPr sz="4500" b="0" i="0" u="none" strike="noStrike" cap="none" spc="0" baseline="0">
          <a:ln>
            <a:noFill/>
          </a:ln>
          <a:solidFill>
            <a:srgbClr val="7D0000"/>
          </a:solidFill>
          <a:uFillTx/>
          <a:latin typeface="Palatino"/>
          <a:ea typeface="Century Gothic"/>
          <a:cs typeface="Palatino"/>
          <a:sym typeface="Century Gothic"/>
        </a:defRPr>
      </a:lvl1pPr>
      <a:lvl2pPr marL="774700" marR="0" indent="-317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Palatino"/>
          <a:ea typeface="Century Gothic"/>
          <a:cs typeface="Palatino"/>
          <a:sym typeface="Century Gothic"/>
        </a:defRPr>
      </a:lvl2pPr>
      <a:lvl3pPr marL="1200150" marR="0" indent="-285750" algn="l" defTabSz="914400" rtl="0" latinLnBrk="0">
        <a:lnSpc>
          <a:spcPct val="100000"/>
        </a:lnSpc>
        <a:spcBef>
          <a:spcPts val="900"/>
        </a:spcBef>
        <a:spcAft>
          <a:spcPts val="0"/>
        </a:spcAft>
        <a:buClrTx/>
        <a:buSzPct val="100000"/>
        <a:buFont typeface="Arial"/>
        <a:buChar char="•"/>
        <a:tabLst/>
        <a:defRPr sz="3600" b="0" i="0" u="none" strike="noStrike" cap="none" spc="0" baseline="0">
          <a:ln>
            <a:noFill/>
          </a:ln>
          <a:solidFill>
            <a:srgbClr val="7D0000"/>
          </a:solidFill>
          <a:uFillTx/>
          <a:latin typeface="Palatino"/>
          <a:ea typeface="Century Gothic"/>
          <a:cs typeface="Palatino"/>
          <a:sym typeface="Century Gothic"/>
        </a:defRPr>
      </a:lvl3pPr>
      <a:lvl4pPr marL="1698170" marR="0" indent="-326570" algn="l" defTabSz="914400" rtl="0" latinLnBrk="0">
        <a:lnSpc>
          <a:spcPct val="100000"/>
        </a:lnSpc>
        <a:spcBef>
          <a:spcPts val="9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4pPr>
      <a:lvl5pPr marL="2209800" marR="0" indent="-381000" algn="l" defTabSz="914400" rtl="0" latinLnBrk="0">
        <a:lnSpc>
          <a:spcPct val="100000"/>
        </a:lnSpc>
        <a:spcBef>
          <a:spcPts val="900"/>
        </a:spcBef>
        <a:spcAft>
          <a:spcPts val="0"/>
        </a:spcAft>
        <a:buClrTx/>
        <a:buSzPct val="100000"/>
        <a:buFont typeface="Arial"/>
        <a:buChar char="•"/>
        <a:tabLst/>
        <a:defRPr sz="3000" b="0" i="0" u="none" strike="noStrike" cap="none" spc="0" baseline="0">
          <a:ln>
            <a:noFill/>
          </a:ln>
          <a:solidFill>
            <a:srgbClr val="7D0000"/>
          </a:solidFill>
          <a:uFillTx/>
          <a:latin typeface="Palatino"/>
          <a:ea typeface="Century Gothic"/>
          <a:cs typeface="Palatino"/>
          <a:sym typeface="Century Gothic"/>
        </a:defRPr>
      </a:lvl5pPr>
      <a:lvl6pPr marL="28575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6pPr>
      <a:lvl7pPr marL="33147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7pPr>
      <a:lvl8pPr marL="37719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8pPr>
      <a:lvl9pPr marL="42291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Linotyp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1194141760"/>
              </p:ex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6167" name="think-cell Slide" r:id="rId71" imgW="270" imgH="270" progId="TCLayout.ActiveDocument.1">
                  <p:embed/>
                </p:oleObj>
              </mc:Choice>
              <mc:Fallback>
                <p:oleObj name="think-cell Slide" r:id="rId71" imgW="270" imgH="270" progId="TCLayout.ActiveDocument.1">
                  <p:embed/>
                  <p:pic>
                    <p:nvPicPr>
                      <p:cNvPr id="0" name=""/>
                      <p:cNvPicPr/>
                      <p:nvPr/>
                    </p:nvPicPr>
                    <p:blipFill>
                      <a:blip r:embed="rId72"/>
                      <a:stretch>
                        <a:fillRect/>
                      </a:stretch>
                    </p:blipFill>
                    <p:spPr>
                      <a:xfrm>
                        <a:off x="1192" y="1589"/>
                        <a:ext cx="1190" cy="1587"/>
                      </a:xfrm>
                      <a:prstGeom prst="rect">
                        <a:avLst/>
                      </a:prstGeom>
                    </p:spPr>
                  </p:pic>
                </p:oleObj>
              </mc:Fallback>
            </mc:AlternateContent>
          </a:graphicData>
        </a:graphic>
      </p:graphicFrame>
      <p:sp>
        <p:nvSpPr>
          <p:cNvPr id="11" name="Date Placeholder 3"/>
          <p:cNvSpPr>
            <a:spLocks noGrp="1"/>
          </p:cNvSpPr>
          <p:nvPr>
            <p:ph type="dt" sz="half" idx="2"/>
          </p:nvPr>
        </p:nvSpPr>
        <p:spPr>
          <a:xfrm>
            <a:off x="7258051" y="6405036"/>
            <a:ext cx="1111538"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pPr hangingPunct="1"/>
            <a:endParaRPr lang="en-US" kern="1200" dirty="0">
              <a:solidFill>
                <a:prstClr val="white">
                  <a:lumMod val="50000"/>
                </a:prstClr>
              </a:solidFill>
              <a:latin typeface="Trebuchet MS"/>
            </a:endParaRPr>
          </a:p>
        </p:txBody>
      </p:sp>
      <p:sp>
        <p:nvSpPr>
          <p:cNvPr id="12" name="TextBox 11"/>
          <p:cNvSpPr txBox="1"/>
          <p:nvPr userDrawn="1"/>
        </p:nvSpPr>
        <p:spPr>
          <a:xfrm>
            <a:off x="8375904" y="6405036"/>
            <a:ext cx="285750" cy="153888"/>
          </a:xfrm>
          <a:prstGeom prst="rect">
            <a:avLst/>
          </a:prstGeom>
          <a:noFill/>
        </p:spPr>
        <p:txBody>
          <a:bodyPr wrap="square" lIns="0" tIns="0" rIns="0" bIns="0" rtlCol="0" anchor="b">
            <a:spAutoFit/>
          </a:bodyPr>
          <a:lstStyle/>
          <a:p>
            <a:pPr algn="r" hangingPunct="1">
              <a:defRPr/>
            </a:pPr>
            <a:fld id="{DFCF27A5-1A5B-48D3-A060-2758FFBB1ADD}" type="slidenum">
              <a:rPr lang="en-US" sz="1000" kern="1200" smtClean="0">
                <a:solidFill>
                  <a:prstClr val="white">
                    <a:lumMod val="50000"/>
                  </a:prstClr>
                </a:solidFill>
                <a:latin typeface="Trebuchet MS"/>
                <a:sym typeface="Trebuchet MS" panose="020B0603020202020204" pitchFamily="34" charset="0"/>
              </a:rPr>
              <a:pPr algn="r" hangingPunct="1">
                <a:defRPr/>
              </a:pPr>
              <a:t>‹#›</a:t>
            </a:fld>
            <a:endParaRPr lang="en-US" sz="1000" kern="1200" dirty="0">
              <a:solidFill>
                <a:prstClr val="white">
                  <a:lumMod val="50000"/>
                </a:prstClr>
              </a:solidFill>
              <a:latin typeface="Trebuchet MS"/>
              <a:sym typeface="Trebuchet MS" panose="020B0603020202020204" pitchFamily="34" charset="0"/>
            </a:endParaRPr>
          </a:p>
        </p:txBody>
      </p:sp>
      <p:sp>
        <p:nvSpPr>
          <p:cNvPr id="9" name="Title Placeholder 1"/>
          <p:cNvSpPr>
            <a:spLocks noGrp="1"/>
          </p:cNvSpPr>
          <p:nvPr>
            <p:ph type="title"/>
          </p:nvPr>
        </p:nvSpPr>
        <p:spPr>
          <a:xfrm>
            <a:off x="472500" y="622801"/>
            <a:ext cx="8200013" cy="3385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472500" y="1825625"/>
            <a:ext cx="8200013"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oleObject" Target="../embeddings/oleObject19.bin"/><Relationship Id="rId5" Type="http://schemas.openxmlformats.org/officeDocument/2006/relationships/image" Target="../media/image32.emf"/><Relationship Id="rId6" Type="http://schemas.openxmlformats.org/officeDocument/2006/relationships/image" Target="../media/image33.emf"/><Relationship Id="rId1" Type="http://schemas.openxmlformats.org/officeDocument/2006/relationships/vmlDrawing" Target="../drawings/vmlDrawing19.vml"/><Relationship Id="rId2" Type="http://schemas.openxmlformats.org/officeDocument/2006/relationships/tags" Target="../tags/tag8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oleObject" Target="../embeddings/oleObject20.bin"/><Relationship Id="rId5" Type="http://schemas.openxmlformats.org/officeDocument/2006/relationships/image" Target="../media/image32.emf"/><Relationship Id="rId6" Type="http://schemas.openxmlformats.org/officeDocument/2006/relationships/image" Target="../media/image34.png"/><Relationship Id="rId7" Type="http://schemas.openxmlformats.org/officeDocument/2006/relationships/image" Target="../media/image35.jpeg"/><Relationship Id="rId1" Type="http://schemas.openxmlformats.org/officeDocument/2006/relationships/vmlDrawing" Target="../drawings/vmlDrawing20.vml"/><Relationship Id="rId2" Type="http://schemas.openxmlformats.org/officeDocument/2006/relationships/tags" Target="../tags/tag8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oleObject" Target="../embeddings/oleObject21.bin"/><Relationship Id="rId5" Type="http://schemas.openxmlformats.org/officeDocument/2006/relationships/image" Target="../media/image32.emf"/><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vmlDrawing" Target="../drawings/vmlDrawing21.vml"/><Relationship Id="rId2" Type="http://schemas.openxmlformats.org/officeDocument/2006/relationships/tags" Target="../tags/tag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oleObject" Target="../embeddings/oleObject22.bin"/><Relationship Id="rId5" Type="http://schemas.openxmlformats.org/officeDocument/2006/relationships/image" Target="../media/image32.emf"/><Relationship Id="rId6" Type="http://schemas.openxmlformats.org/officeDocument/2006/relationships/image" Target="../media/image38.jpg"/><Relationship Id="rId1" Type="http://schemas.openxmlformats.org/officeDocument/2006/relationships/vmlDrawing" Target="../drawings/vmlDrawing22.vml"/><Relationship Id="rId2" Type="http://schemas.openxmlformats.org/officeDocument/2006/relationships/tags" Target="../tags/tag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oleObject" Target="../embeddings/oleObject23.bin"/><Relationship Id="rId5" Type="http://schemas.openxmlformats.org/officeDocument/2006/relationships/image" Target="../media/image32.emf"/><Relationship Id="rId6" Type="http://schemas.openxmlformats.org/officeDocument/2006/relationships/image" Target="../media/image39.emf"/><Relationship Id="rId1" Type="http://schemas.openxmlformats.org/officeDocument/2006/relationships/vmlDrawing" Target="../drawings/vmlDrawing23.vml"/><Relationship Id="rId2" Type="http://schemas.openxmlformats.org/officeDocument/2006/relationships/tags" Target="../tags/tag8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ubtitle 2"/>
          <p:cNvSpPr txBox="1">
            <a:spLocks noGrp="1"/>
          </p:cNvSpPr>
          <p:nvPr>
            <p:ph type="subTitle" sz="half" idx="1"/>
          </p:nvPr>
        </p:nvSpPr>
        <p:spPr>
          <a:xfrm>
            <a:off x="1600200" y="4191000"/>
            <a:ext cx="6477000" cy="2362200"/>
          </a:xfrm>
          <a:prstGeom prst="rect">
            <a:avLst/>
          </a:prstGeom>
        </p:spPr>
        <p:txBody>
          <a:bodyPr/>
          <a:lstStyle/>
          <a:p>
            <a:pPr>
              <a:spcBef>
                <a:spcPts val="1200"/>
              </a:spcBef>
              <a:defRPr sz="5000">
                <a:solidFill>
                  <a:srgbClr val="7D0000"/>
                </a:solidFill>
                <a:latin typeface="Palatino Linotype"/>
                <a:ea typeface="Palatino Linotype"/>
                <a:cs typeface="Palatino Linotype"/>
                <a:sym typeface="Palatino Linotype"/>
              </a:defRPr>
            </a:pPr>
            <a:r>
              <a:rPr dirty="0" smtClean="0"/>
              <a:t>201</a:t>
            </a:r>
            <a:r>
              <a:rPr lang="en-US" dirty="0" smtClean="0"/>
              <a:t>9</a:t>
            </a:r>
            <a:r>
              <a:rPr dirty="0" smtClean="0"/>
              <a:t> </a:t>
            </a:r>
            <a:r>
              <a:rPr dirty="0"/>
              <a:t>Annual Meeting</a:t>
            </a:r>
          </a:p>
          <a:p>
            <a:pPr>
              <a:spcBef>
                <a:spcPts val="1200"/>
              </a:spcBef>
              <a:defRPr sz="5000">
                <a:solidFill>
                  <a:srgbClr val="7D0000"/>
                </a:solidFill>
                <a:latin typeface="Palatino Linotype"/>
                <a:ea typeface="Palatino Linotype"/>
                <a:cs typeface="Palatino Linotype"/>
                <a:sym typeface="Palatino Linotype"/>
              </a:defRPr>
            </a:pPr>
            <a:r>
              <a:rPr dirty="0"/>
              <a:t>May </a:t>
            </a:r>
            <a:r>
              <a:rPr dirty="0" smtClean="0"/>
              <a:t>1</a:t>
            </a:r>
            <a:r>
              <a:rPr lang="en-US" dirty="0" smtClean="0"/>
              <a:t>4</a:t>
            </a:r>
            <a:r>
              <a:rPr dirty="0" smtClean="0"/>
              <a:t>, 201</a:t>
            </a:r>
            <a:r>
              <a:rPr lang="en-US" dirty="0" smtClean="0"/>
              <a:t>9</a:t>
            </a:r>
            <a:endParaRPr dirty="0"/>
          </a:p>
        </p:txBody>
      </p:sp>
      <p:pic>
        <p:nvPicPr>
          <p:cNvPr id="96" name="Picture 8" descr="Picture 8"/>
          <p:cNvPicPr>
            <a:picLocks noChangeAspect="1"/>
          </p:cNvPicPr>
          <p:nvPr/>
        </p:nvPicPr>
        <p:blipFill>
          <a:blip r:embed="rId2">
            <a:extLst/>
          </a:blip>
          <a:stretch>
            <a:fillRect/>
          </a:stretch>
        </p:blipFill>
        <p:spPr>
          <a:xfrm>
            <a:off x="3626706" y="381000"/>
            <a:ext cx="2227995" cy="3810000"/>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Oval 1"/>
          <p:cNvSpPr/>
          <p:nvPr/>
        </p:nvSpPr>
        <p:spPr>
          <a:xfrm>
            <a:off x="8456613" y="6499225"/>
            <a:ext cx="85729"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endParaRPr/>
          </a:p>
        </p:txBody>
      </p:sp>
      <p:sp>
        <p:nvSpPr>
          <p:cNvPr id="142" name="Oval 2"/>
          <p:cNvSpPr/>
          <p:nvPr/>
        </p:nvSpPr>
        <p:spPr>
          <a:xfrm>
            <a:off x="568325" y="6499225"/>
            <a:ext cx="84141"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endParaRPr/>
          </a:p>
        </p:txBody>
      </p:sp>
      <p:pic>
        <p:nvPicPr>
          <p:cNvPr id="143" name="Picture 3" descr="Picture 3"/>
          <p:cNvPicPr>
            <a:picLocks noChangeAspect="1"/>
          </p:cNvPicPr>
          <p:nvPr/>
        </p:nvPicPr>
        <p:blipFill>
          <a:blip r:embed="rId2">
            <a:extLst/>
          </a:blip>
          <a:stretch>
            <a:fillRect/>
          </a:stretch>
        </p:blipFill>
        <p:spPr>
          <a:xfrm>
            <a:off x="1676400" y="228600"/>
            <a:ext cx="5940377" cy="6400800"/>
          </a:xfrm>
          <a:prstGeom prst="rect">
            <a:avLst/>
          </a:prstGeom>
          <a:ln w="12700">
            <a:miter lim="400000"/>
          </a:ln>
        </p:spPr>
      </p:pic>
      <p:sp>
        <p:nvSpPr>
          <p:cNvPr id="144" name="Title 8"/>
          <p:cNvSpPr txBox="1">
            <a:spLocks noGrp="1"/>
          </p:cNvSpPr>
          <p:nvPr>
            <p:ph type="title"/>
          </p:nvPr>
        </p:nvSpPr>
        <p:spPr>
          <a:xfrm>
            <a:off x="381000" y="381000"/>
            <a:ext cx="2438400" cy="2286000"/>
          </a:xfrm>
          <a:prstGeom prst="rect">
            <a:avLst/>
          </a:prstGeom>
        </p:spPr>
        <p:txBody>
          <a:bodyPr>
            <a:normAutofit fontScale="90000"/>
          </a:bodyPr>
          <a:lstStyle/>
          <a:p>
            <a:r>
              <a:rPr dirty="0"/>
              <a:t>Lowry Hill Map</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p:cNvSpPr txBox="1">
            <a:spLocks noGrp="1"/>
          </p:cNvSpPr>
          <p:nvPr>
            <p:ph type="title"/>
          </p:nvPr>
        </p:nvSpPr>
        <p:spPr>
          <a:xfrm>
            <a:off x="228600" y="63500"/>
            <a:ext cx="8686800" cy="1066800"/>
          </a:xfrm>
          <a:prstGeom prst="rect">
            <a:avLst/>
          </a:prstGeom>
        </p:spPr>
        <p:txBody>
          <a:bodyPr/>
          <a:lstStyle/>
          <a:p>
            <a:r>
              <a:rPr dirty="0"/>
              <a:t>Who Lives Here?</a:t>
            </a:r>
          </a:p>
        </p:txBody>
      </p:sp>
      <p:sp>
        <p:nvSpPr>
          <p:cNvPr id="148" name="Content Placeholder 2"/>
          <p:cNvSpPr txBox="1">
            <a:spLocks noGrp="1"/>
          </p:cNvSpPr>
          <p:nvPr>
            <p:ph type="body" idx="1"/>
          </p:nvPr>
        </p:nvSpPr>
        <p:spPr>
          <a:xfrm>
            <a:off x="457200" y="1394617"/>
            <a:ext cx="8229600" cy="4525966"/>
          </a:xfrm>
          <a:prstGeom prst="rect">
            <a:avLst/>
          </a:prstGeom>
        </p:spPr>
        <p:txBody>
          <a:bodyPr>
            <a:normAutofit/>
          </a:bodyPr>
          <a:lstStyle/>
          <a:p>
            <a:pPr marL="322324" indent="-322324" defTabSz="859536">
              <a:spcBef>
                <a:spcPts val="800"/>
              </a:spcBef>
              <a:defRPr sz="3500" b="1"/>
            </a:pPr>
            <a:r>
              <a:rPr sz="4400" dirty="0" smtClean="0"/>
              <a:t>3,8</a:t>
            </a:r>
            <a:r>
              <a:rPr lang="en-US" sz="4400" dirty="0" smtClean="0"/>
              <a:t>3</a:t>
            </a:r>
            <a:r>
              <a:rPr sz="4400" dirty="0" smtClean="0"/>
              <a:t>4 </a:t>
            </a:r>
            <a:r>
              <a:rPr sz="4400" dirty="0"/>
              <a:t>people </a:t>
            </a:r>
            <a:endParaRPr lang="en-US" sz="4400" dirty="0" smtClean="0"/>
          </a:p>
          <a:p>
            <a:pPr marL="698373" lvl="1" indent="-268604" defTabSz="859536">
              <a:spcBef>
                <a:spcPts val="800"/>
              </a:spcBef>
              <a:defRPr sz="3300"/>
            </a:pPr>
            <a:r>
              <a:rPr lang="en-US" sz="3600" dirty="0" smtClean="0"/>
              <a:t>11% &lt; 17 years old</a:t>
            </a:r>
          </a:p>
          <a:p>
            <a:pPr marL="698373" lvl="1" indent="-268604" defTabSz="859536">
              <a:spcBef>
                <a:spcPts val="800"/>
              </a:spcBef>
              <a:defRPr sz="3300"/>
            </a:pPr>
            <a:r>
              <a:rPr sz="3600" dirty="0" smtClean="0"/>
              <a:t>75</a:t>
            </a:r>
            <a:r>
              <a:rPr sz="3600" dirty="0"/>
              <a:t>% </a:t>
            </a:r>
            <a:r>
              <a:rPr sz="3600" dirty="0" smtClean="0"/>
              <a:t>18</a:t>
            </a:r>
            <a:r>
              <a:rPr sz="3600" dirty="0"/>
              <a:t>-64 years old</a:t>
            </a:r>
          </a:p>
          <a:p>
            <a:pPr marL="698373" lvl="1" indent="-268604" defTabSz="859536">
              <a:spcBef>
                <a:spcPts val="800"/>
              </a:spcBef>
              <a:defRPr sz="3300"/>
            </a:pPr>
            <a:r>
              <a:rPr lang="en-US" sz="3600" dirty="0" smtClean="0"/>
              <a:t>14</a:t>
            </a:r>
            <a:r>
              <a:rPr sz="3600" dirty="0" smtClean="0"/>
              <a:t>% 25</a:t>
            </a:r>
            <a:r>
              <a:rPr sz="3600" dirty="0"/>
              <a:t>-34 years old </a:t>
            </a:r>
          </a:p>
          <a:p>
            <a:pPr marL="322324" indent="-322324" defTabSz="859536">
              <a:spcBef>
                <a:spcPts val="800"/>
              </a:spcBef>
              <a:defRPr sz="3500"/>
            </a:pPr>
            <a:r>
              <a:rPr sz="4400" dirty="0" smtClean="0"/>
              <a:t>2,3</a:t>
            </a:r>
            <a:r>
              <a:rPr lang="en-US" sz="4400" dirty="0" smtClean="0"/>
              <a:t>23</a:t>
            </a:r>
            <a:r>
              <a:rPr sz="4400" dirty="0" smtClean="0"/>
              <a:t> </a:t>
            </a:r>
            <a:r>
              <a:rPr sz="4400" dirty="0"/>
              <a:t>housing units </a:t>
            </a:r>
          </a:p>
          <a:p>
            <a:pPr marL="322324" indent="-322324" defTabSz="859536">
              <a:spcBef>
                <a:spcPts val="800"/>
              </a:spcBef>
              <a:defRPr sz="3500"/>
            </a:pPr>
            <a:r>
              <a:rPr lang="en-US" sz="4400" dirty="0" smtClean="0"/>
              <a:t>55</a:t>
            </a:r>
            <a:r>
              <a:rPr sz="4400" dirty="0" smtClean="0"/>
              <a:t>% renter</a:t>
            </a:r>
            <a:r>
              <a:rPr lang="en-US" sz="4400" dirty="0"/>
              <a:t>s</a:t>
            </a:r>
            <a:r>
              <a:rPr sz="4400" dirty="0" smtClean="0"/>
              <a:t> </a:t>
            </a:r>
            <a:r>
              <a:rPr lang="en-US" sz="4400" dirty="0" smtClean="0"/>
              <a:t>/ 45% owners</a:t>
            </a:r>
            <a:endParaRPr sz="4400" dirty="0"/>
          </a:p>
        </p:txBody>
      </p:sp>
      <p:sp>
        <p:nvSpPr>
          <p:cNvPr id="2" name="TextBox 1"/>
          <p:cNvSpPr txBox="1"/>
          <p:nvPr/>
        </p:nvSpPr>
        <p:spPr>
          <a:xfrm>
            <a:off x="457200" y="6195838"/>
            <a:ext cx="5130142"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7D0000"/>
                </a:solidFill>
                <a:effectLst/>
                <a:uFillTx/>
                <a:sym typeface="Helvetica"/>
              </a:rPr>
              <a:t>MN Compass 2017</a:t>
            </a:r>
          </a:p>
          <a:p>
            <a:r>
              <a:rPr lang="en-US" sz="1200" dirty="0">
                <a:solidFill>
                  <a:srgbClr val="7D0000"/>
                </a:solidFill>
              </a:rPr>
              <a:t>https://</a:t>
            </a:r>
            <a:r>
              <a:rPr lang="en-US" sz="1200" dirty="0" err="1">
                <a:solidFill>
                  <a:srgbClr val="7D0000"/>
                </a:solidFill>
              </a:rPr>
              <a:t>www.mncompass.org</a:t>
            </a:r>
            <a:r>
              <a:rPr lang="en-US" sz="1200" dirty="0">
                <a:solidFill>
                  <a:srgbClr val="7D0000"/>
                </a:solidFill>
              </a:rPr>
              <a:t>/profiles/neighborhoods/</a:t>
            </a:r>
            <a:r>
              <a:rPr lang="en-US" sz="1200" dirty="0" err="1">
                <a:solidFill>
                  <a:srgbClr val="7D0000"/>
                </a:solidFill>
              </a:rPr>
              <a:t>minneapolis</a:t>
            </a:r>
            <a:r>
              <a:rPr lang="en-US" sz="1200" dirty="0">
                <a:solidFill>
                  <a:srgbClr val="7D0000"/>
                </a:solidFill>
              </a:rPr>
              <a:t>/</a:t>
            </a:r>
            <a:r>
              <a:rPr lang="en-US" sz="1200" dirty="0" err="1">
                <a:solidFill>
                  <a:srgbClr val="7D0000"/>
                </a:solidFill>
              </a:rPr>
              <a:t>lowry</a:t>
            </a:r>
            <a:r>
              <a:rPr lang="en-US" sz="1200" dirty="0">
                <a:solidFill>
                  <a:srgbClr val="7D0000"/>
                </a:solidFill>
              </a:rPr>
              <a:t>-hill</a:t>
            </a:r>
            <a:endParaRPr kumimoji="0" lang="en-US" sz="1200" b="0" i="0" u="none" strike="noStrike" cap="none" spc="0" normalizeH="0" baseline="0" dirty="0">
              <a:ln>
                <a:noFill/>
              </a:ln>
              <a:solidFill>
                <a:srgbClr val="7D0000"/>
              </a:solidFill>
              <a:effectLst/>
              <a:uFillTx/>
              <a:sym typeface="Helvetica"/>
            </a:endParaRP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p:cNvSpPr txBox="1">
            <a:spLocks noGrp="1"/>
          </p:cNvSpPr>
          <p:nvPr>
            <p:ph type="title"/>
          </p:nvPr>
        </p:nvSpPr>
        <p:spPr>
          <a:xfrm>
            <a:off x="228600" y="63500"/>
            <a:ext cx="8686800" cy="1066800"/>
          </a:xfrm>
          <a:prstGeom prst="rect">
            <a:avLst/>
          </a:prstGeom>
        </p:spPr>
        <p:txBody>
          <a:bodyPr/>
          <a:lstStyle/>
          <a:p>
            <a:r>
              <a:rPr lang="en-US" dirty="0" smtClean="0"/>
              <a:t>Highlights</a:t>
            </a:r>
            <a:endParaRPr dirty="0"/>
          </a:p>
        </p:txBody>
      </p:sp>
      <p:sp>
        <p:nvSpPr>
          <p:cNvPr id="148" name="Content Placeholder 2"/>
          <p:cNvSpPr txBox="1">
            <a:spLocks noGrp="1"/>
          </p:cNvSpPr>
          <p:nvPr>
            <p:ph type="body" idx="1"/>
          </p:nvPr>
        </p:nvSpPr>
        <p:spPr>
          <a:xfrm>
            <a:off x="457200" y="1394617"/>
            <a:ext cx="7686675" cy="4876008"/>
          </a:xfrm>
          <a:prstGeom prst="rect">
            <a:avLst/>
          </a:prstGeom>
        </p:spPr>
        <p:txBody>
          <a:bodyPr>
            <a:normAutofit fontScale="62500" lnSpcReduction="20000"/>
          </a:bodyPr>
          <a:lstStyle/>
          <a:p>
            <a:pPr latinLnBrk="0"/>
            <a:r>
              <a:rPr lang="en-US" sz="4500" b="0" i="0" u="none" strike="noStrike" cap="none" spc="0" baseline="0" dirty="0" smtClean="0">
                <a:ln>
                  <a:noFill/>
                </a:ln>
                <a:solidFill>
                  <a:srgbClr val="7D0000"/>
                </a:solidFill>
                <a:effectLst/>
                <a:uFillTx/>
                <a:latin typeface="Palatino"/>
                <a:ea typeface="Century Gothic"/>
                <a:cs typeface="Palatino"/>
                <a:sym typeface="Century Gothic"/>
              </a:rPr>
              <a:t>Propel Nonprofits</a:t>
            </a:r>
          </a:p>
          <a:p>
            <a:pPr marL="774700" marR="0" lvl="1" indent="-317500" algn="l" defTabSz="914400" rtl="0" eaLnBrk="1" fontAlgn="auto" latinLnBrk="0" hangingPunct="1">
              <a:lnSpc>
                <a:spcPct val="100000"/>
              </a:lnSpc>
              <a:spcBef>
                <a:spcPts val="900"/>
              </a:spcBef>
              <a:spcAft>
                <a:spcPts val="0"/>
              </a:spcAft>
              <a:buClrTx/>
              <a:buSzPct val="100000"/>
              <a:buFont typeface="Arial"/>
              <a:buChar char="•"/>
              <a:tabLst/>
              <a:defRPr/>
            </a:pPr>
            <a:r>
              <a:rPr lang="en-US" sz="4000" b="0" i="0" u="none" strike="noStrike" cap="none" spc="0" baseline="0" dirty="0" smtClean="0">
                <a:ln>
                  <a:noFill/>
                </a:ln>
                <a:solidFill>
                  <a:srgbClr val="7D0000"/>
                </a:solidFill>
                <a:effectLst/>
                <a:uFillTx/>
                <a:latin typeface="Palatino"/>
                <a:ea typeface="Century Gothic"/>
                <a:cs typeface="Palatino"/>
                <a:sym typeface="Century Gothic"/>
              </a:rPr>
              <a:t> $94,500 committed to affordable housing</a:t>
            </a:r>
          </a:p>
          <a:p>
            <a:pPr marL="342900" marR="0" lvl="0" indent="-317500" algn="l" defTabSz="914400" rtl="0" eaLnBrk="1" fontAlgn="auto" latinLnBrk="0" hangingPunct="1">
              <a:lnSpc>
                <a:spcPct val="100000"/>
              </a:lnSpc>
              <a:spcBef>
                <a:spcPts val="900"/>
              </a:spcBef>
              <a:spcAft>
                <a:spcPts val="0"/>
              </a:spcAft>
              <a:buClrTx/>
              <a:buSzPct val="100000"/>
              <a:buFont typeface="Arial"/>
              <a:buChar char="•"/>
              <a:tabLst/>
              <a:defRPr/>
            </a:pPr>
            <a:r>
              <a:rPr lang="en-US" sz="4500" b="0" i="0" u="none" strike="noStrike" cap="none" spc="0" baseline="0" dirty="0" smtClean="0">
                <a:ln>
                  <a:noFill/>
                </a:ln>
                <a:solidFill>
                  <a:srgbClr val="7D0000"/>
                </a:solidFill>
                <a:effectLst/>
                <a:uFillTx/>
                <a:latin typeface="Palatino"/>
                <a:ea typeface="Century Gothic"/>
                <a:cs typeface="Palatino"/>
                <a:sym typeface="Century Gothic"/>
              </a:rPr>
              <a:t>Homeowner Navigation Program</a:t>
            </a:r>
            <a:endParaRPr lang="en-US" sz="3300" dirty="0" smtClean="0">
              <a:effectLst/>
            </a:endParaRPr>
          </a:p>
          <a:p>
            <a:pPr marL="774700" marR="0" lvl="1" indent="-317500" algn="l" defTabSz="914400" rtl="0" eaLnBrk="1" fontAlgn="auto" latinLnBrk="0" hangingPunct="1">
              <a:lnSpc>
                <a:spcPct val="100000"/>
              </a:lnSpc>
              <a:spcBef>
                <a:spcPts val="900"/>
              </a:spcBef>
              <a:spcAft>
                <a:spcPts val="0"/>
              </a:spcAft>
              <a:buClrTx/>
              <a:buSzPct val="100000"/>
              <a:buFont typeface="Arial"/>
              <a:buChar char="•"/>
              <a:tabLst/>
              <a:defRPr/>
            </a:pPr>
            <a:r>
              <a:rPr lang="en-US" sz="4000" b="0" i="0" u="none" strike="noStrike" cap="none" spc="0" baseline="0" dirty="0" smtClean="0">
                <a:ln>
                  <a:noFill/>
                </a:ln>
                <a:solidFill>
                  <a:srgbClr val="7D0000"/>
                </a:solidFill>
                <a:effectLst/>
                <a:uFillTx/>
                <a:latin typeface="Palatino"/>
                <a:ea typeface="Century Gothic"/>
                <a:cs typeface="Palatino"/>
                <a:sym typeface="Century Gothic"/>
              </a:rPr>
              <a:t>Committed $10,000 to Pilot Project to Provide Emergency Resources to Homeowners in Need</a:t>
            </a:r>
            <a:endParaRPr lang="en-US" sz="2400" dirty="0" smtClean="0">
              <a:effectLst/>
            </a:endParaRPr>
          </a:p>
          <a:p>
            <a:pPr latinLnBrk="0"/>
            <a:r>
              <a:rPr lang="en-US" sz="4800" b="0" i="0" u="none" strike="noStrike" cap="none" spc="0" baseline="0" dirty="0" smtClean="0">
                <a:ln>
                  <a:noFill/>
                </a:ln>
                <a:solidFill>
                  <a:srgbClr val="7D0000"/>
                </a:solidFill>
                <a:effectLst/>
                <a:uFillTx/>
                <a:latin typeface="Palatino"/>
                <a:ea typeface="Century Gothic"/>
                <a:cs typeface="Palatino"/>
                <a:sym typeface="Century Gothic"/>
              </a:rPr>
              <a:t>Douglas </a:t>
            </a:r>
            <a:r>
              <a:rPr lang="en-US" sz="4800" b="0" i="0" u="none" strike="noStrike" cap="none" spc="0" baseline="0" dirty="0" smtClean="0">
                <a:ln>
                  <a:noFill/>
                </a:ln>
                <a:solidFill>
                  <a:srgbClr val="7D0000"/>
                </a:solidFill>
                <a:effectLst/>
                <a:uFillTx/>
                <a:latin typeface="Palatino"/>
                <a:ea typeface="Century Gothic"/>
                <a:cs typeface="Palatino"/>
                <a:sym typeface="Century Gothic"/>
              </a:rPr>
              <a:t>Median</a:t>
            </a:r>
            <a:r>
              <a:rPr lang="en-US" sz="4800" b="0" i="0" u="none" strike="noStrike" cap="none" spc="0" dirty="0" smtClean="0">
                <a:ln>
                  <a:noFill/>
                </a:ln>
                <a:solidFill>
                  <a:srgbClr val="7D0000"/>
                </a:solidFill>
                <a:effectLst/>
                <a:uFillTx/>
                <a:latin typeface="Palatino"/>
                <a:ea typeface="Century Gothic"/>
                <a:cs typeface="Palatino"/>
                <a:sym typeface="Century Gothic"/>
              </a:rPr>
              <a:t> </a:t>
            </a:r>
            <a:endParaRPr lang="en-US" dirty="0" smtClean="0">
              <a:effectLst/>
            </a:endParaRPr>
          </a:p>
          <a:p>
            <a:pPr latinLnBrk="0"/>
            <a:r>
              <a:rPr lang="en-US" sz="4800" b="0" i="0" u="none" strike="noStrike" cap="none" spc="0" baseline="0" dirty="0" smtClean="0">
                <a:ln>
                  <a:noFill/>
                </a:ln>
                <a:solidFill>
                  <a:srgbClr val="7D0000"/>
                </a:solidFill>
                <a:effectLst/>
                <a:uFillTx/>
                <a:latin typeface="Palatino"/>
                <a:ea typeface="Century Gothic"/>
                <a:cs typeface="Palatino"/>
                <a:sym typeface="Century Gothic"/>
              </a:rPr>
              <a:t>Fremont </a:t>
            </a:r>
            <a:r>
              <a:rPr lang="en-US" sz="4800" b="0" i="0" u="none" strike="noStrike" cap="none" spc="0" baseline="0" dirty="0" smtClean="0">
                <a:ln>
                  <a:noFill/>
                </a:ln>
                <a:solidFill>
                  <a:srgbClr val="7D0000"/>
                </a:solidFill>
                <a:effectLst/>
                <a:uFillTx/>
                <a:latin typeface="Palatino"/>
                <a:ea typeface="Century Gothic"/>
                <a:cs typeface="Palatino"/>
                <a:sym typeface="Century Gothic"/>
              </a:rPr>
              <a:t>Triangle</a:t>
            </a:r>
          </a:p>
          <a:p>
            <a:pPr latinLnBrk="0"/>
            <a:r>
              <a:rPr lang="en-US" sz="4800" dirty="0" smtClean="0"/>
              <a:t>Franklin-Bryant Median</a:t>
            </a:r>
            <a:endParaRPr lang="en-US" dirty="0" smtClean="0">
              <a:effectLst/>
            </a:endParaRPr>
          </a:p>
          <a:p>
            <a:pPr latinLnBrk="0"/>
            <a:r>
              <a:rPr lang="en-US" sz="4800" b="0" i="0" u="none" strike="noStrike" cap="none" spc="0" baseline="0" dirty="0" smtClean="0">
                <a:ln>
                  <a:noFill/>
                </a:ln>
                <a:solidFill>
                  <a:srgbClr val="7D0000"/>
                </a:solidFill>
                <a:effectLst/>
                <a:uFillTx/>
                <a:latin typeface="Palatino"/>
                <a:ea typeface="Century Gothic"/>
                <a:cs typeface="Palatino"/>
                <a:sym typeface="Century Gothic"/>
              </a:rPr>
              <a:t>Thomas Lowry Hill Park</a:t>
            </a:r>
          </a:p>
          <a:p>
            <a:pPr marL="774700" marR="0" lvl="1" indent="-317500" algn="l" defTabSz="914400" rtl="0" eaLnBrk="1" fontAlgn="auto" latinLnBrk="0" hangingPunct="1">
              <a:lnSpc>
                <a:spcPct val="100000"/>
              </a:lnSpc>
              <a:spcBef>
                <a:spcPts val="900"/>
              </a:spcBef>
              <a:spcAft>
                <a:spcPts val="0"/>
              </a:spcAft>
              <a:buClrTx/>
              <a:buSzPct val="100000"/>
              <a:buFont typeface="Arial"/>
              <a:buChar char="•"/>
              <a:tabLst/>
              <a:defRPr/>
            </a:pPr>
            <a:r>
              <a:rPr lang="en-US" sz="4000" b="0" i="0" u="none" strike="noStrike" cap="none" spc="0" baseline="0" dirty="0" smtClean="0">
                <a:ln>
                  <a:noFill/>
                </a:ln>
                <a:solidFill>
                  <a:srgbClr val="7D0000"/>
                </a:solidFill>
                <a:effectLst/>
                <a:uFillTx/>
                <a:latin typeface="Palatino"/>
                <a:ea typeface="Century Gothic"/>
                <a:cs typeface="Palatino"/>
                <a:sym typeface="Century Gothic"/>
              </a:rPr>
              <a:t>Committed up to $300,000 to replace the fountain</a:t>
            </a:r>
            <a:endParaRPr lang="en-US" dirty="0" smtClean="0">
              <a:effectLst/>
            </a:endParaRPr>
          </a:p>
        </p:txBody>
      </p:sp>
    </p:spTree>
    <p:extLst>
      <p:ext uri="{BB962C8B-B14F-4D97-AF65-F5344CB8AC3E}">
        <p14:creationId xmlns:p14="http://schemas.microsoft.com/office/powerpoint/2010/main" val="2006660043"/>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0"/>
            <a:ext cx="8686800" cy="1066800"/>
          </a:xfrm>
        </p:spPr>
        <p:txBody>
          <a:bodyPr>
            <a:noAutofit/>
          </a:bodyPr>
          <a:lstStyle/>
          <a:p>
            <a:pPr>
              <a:lnSpc>
                <a:spcPct val="100000"/>
              </a:lnSpc>
            </a:pPr>
            <a:r>
              <a:rPr lang="en-US" sz="3700" kern="1200" dirty="0" smtClean="0">
                <a:latin typeface="Palatino"/>
                <a:cs typeface="Palatino"/>
              </a:rPr>
              <a:t>Treasurer’s Report</a:t>
            </a:r>
            <a:br>
              <a:rPr lang="en-US" sz="3700" kern="1200" dirty="0" smtClean="0">
                <a:latin typeface="Palatino"/>
                <a:cs typeface="Palatino"/>
              </a:rPr>
            </a:br>
            <a:r>
              <a:rPr lang="en-US" sz="3700" b="1" kern="1200" dirty="0" smtClean="0">
                <a:latin typeface="Palatino"/>
                <a:cs typeface="Palatino"/>
              </a:rPr>
              <a:t>Toni </a:t>
            </a:r>
            <a:r>
              <a:rPr lang="en-US" sz="3700" b="1" kern="1200" dirty="0" err="1" smtClean="0">
                <a:latin typeface="Palatino"/>
                <a:cs typeface="Palatino"/>
              </a:rPr>
              <a:t>D’Eramo</a:t>
            </a:r>
            <a:endParaRPr lang="en-US" sz="3700" dirty="0"/>
          </a:p>
        </p:txBody>
      </p:sp>
      <p:pic>
        <p:nvPicPr>
          <p:cNvPr id="5" name="Picture 4"/>
          <p:cNvPicPr>
            <a:picLocks noChangeAspect="1"/>
          </p:cNvPicPr>
          <p:nvPr/>
        </p:nvPicPr>
        <p:blipFill>
          <a:blip r:embed="rId2"/>
          <a:stretch>
            <a:fillRect/>
          </a:stretch>
        </p:blipFill>
        <p:spPr>
          <a:xfrm>
            <a:off x="3108228" y="2414149"/>
            <a:ext cx="2754708" cy="3443385"/>
          </a:xfrm>
          <a:prstGeom prst="rect">
            <a:avLst/>
          </a:prstGeom>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prstGeom prst="rect">
            <a:avLst/>
          </a:prstGeom>
        </p:spPr>
        <p:txBody>
          <a:bodyPr lIns="45718" tIns="45718" rIns="45718" bIns="45718"/>
          <a:lstStyle/>
          <a:p>
            <a:r>
              <a:rPr dirty="0"/>
              <a:t>LHNA </a:t>
            </a:r>
            <a:r>
              <a:rPr dirty="0" smtClean="0"/>
              <a:t>Funding</a:t>
            </a:r>
            <a:endParaRPr dirty="0"/>
          </a:p>
        </p:txBody>
      </p:sp>
      <p:sp>
        <p:nvSpPr>
          <p:cNvPr id="160" name="Content Placeholder 2"/>
          <p:cNvSpPr txBox="1">
            <a:spLocks noGrp="1"/>
          </p:cNvSpPr>
          <p:nvPr>
            <p:ph type="body" idx="1"/>
          </p:nvPr>
        </p:nvSpPr>
        <p:spPr>
          <a:xfrm>
            <a:off x="457200" y="1295400"/>
            <a:ext cx="8229600" cy="5270500"/>
          </a:xfrm>
          <a:prstGeom prst="rect">
            <a:avLst/>
          </a:prstGeom>
        </p:spPr>
        <p:txBody>
          <a:bodyPr lIns="45718" tIns="45718" rIns="45718" bIns="45718">
            <a:normAutofit fontScale="70000" lnSpcReduction="20000"/>
          </a:bodyPr>
          <a:lstStyle/>
          <a:p>
            <a:pPr lvl="0"/>
            <a:r>
              <a:rPr lang="en-US" b="1" dirty="0" smtClean="0"/>
              <a:t>Contributions</a:t>
            </a:r>
          </a:p>
          <a:p>
            <a:pPr lvl="1"/>
            <a:r>
              <a:rPr lang="en-US" dirty="0" smtClean="0"/>
              <a:t>Residents and businesses </a:t>
            </a:r>
          </a:p>
          <a:p>
            <a:pPr lvl="0"/>
            <a:r>
              <a:rPr lang="en-US" b="1" dirty="0" smtClean="0"/>
              <a:t>City of Minneapolis Funds</a:t>
            </a:r>
            <a:endParaRPr lang="en-US" sz="3600" b="1" dirty="0" smtClean="0"/>
          </a:p>
          <a:p>
            <a:pPr lvl="1"/>
            <a:r>
              <a:rPr lang="en-US" smtClean="0"/>
              <a:t>CPP</a:t>
            </a:r>
          </a:p>
          <a:p>
            <a:pPr lvl="2"/>
            <a:r>
              <a:rPr lang="en-US" smtClean="0"/>
              <a:t>Community </a:t>
            </a:r>
            <a:r>
              <a:rPr lang="en-US" dirty="0" smtClean="0"/>
              <a:t>Participation Program Events, outreach and administration.</a:t>
            </a:r>
            <a:endParaRPr lang="en-US" sz="1900" dirty="0" smtClean="0"/>
          </a:p>
          <a:p>
            <a:pPr lvl="1"/>
            <a:r>
              <a:rPr lang="en-US" smtClean="0"/>
              <a:t>NRP</a:t>
            </a:r>
          </a:p>
          <a:p>
            <a:pPr lvl="2"/>
            <a:r>
              <a:rPr lang="en-US" smtClean="0"/>
              <a:t>Neighborhood Revitalization Program</a:t>
            </a:r>
          </a:p>
          <a:p>
            <a:pPr lvl="2"/>
            <a:r>
              <a:rPr lang="en-US" smtClean="0"/>
              <a:t>Capital and admin expenses for major neighborhood improvement projects.</a:t>
            </a:r>
          </a:p>
          <a:p>
            <a:pPr marL="0" lvl="0" indent="0">
              <a:buNone/>
            </a:pPr>
            <a:r>
              <a:rPr lang="en-US" smtClean="0"/>
              <a:t>LHNA </a:t>
            </a:r>
            <a:r>
              <a:rPr lang="en-US" dirty="0" smtClean="0"/>
              <a:t>designates how these will be spent, within certain guidelines.</a:t>
            </a:r>
            <a:endParaRPr dirty="0"/>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1"/>
          <p:cNvSpPr txBox="1">
            <a:spLocks noGrp="1"/>
          </p:cNvSpPr>
          <p:nvPr>
            <p:ph type="title"/>
          </p:nvPr>
        </p:nvSpPr>
        <p:spPr>
          <a:xfrm>
            <a:off x="228600" y="213697"/>
            <a:ext cx="8686800" cy="1178356"/>
          </a:xfrm>
          <a:prstGeom prst="rect">
            <a:avLst/>
          </a:prstGeom>
        </p:spPr>
        <p:txBody>
          <a:bodyPr lIns="45718" tIns="45718" rIns="45718" bIns="45718">
            <a:normAutofit fontScale="90000"/>
          </a:bodyPr>
          <a:lstStyle>
            <a:lvl1pPr defTabSz="822958">
              <a:lnSpc>
                <a:spcPts val="5200"/>
              </a:lnSpc>
              <a:defRPr sz="4500"/>
            </a:lvl1pPr>
          </a:lstStyle>
          <a:p>
            <a:r>
              <a:rPr lang="en-US" dirty="0" smtClean="0"/>
              <a:t>Sources of Funds</a:t>
            </a:r>
            <a:br>
              <a:rPr lang="en-US" dirty="0" smtClean="0"/>
            </a:br>
            <a:r>
              <a:rPr lang="en-US" sz="2900" dirty="0" smtClean="0">
                <a:latin typeface="Arial Narrow"/>
                <a:cs typeface="Arial Narrow"/>
              </a:rPr>
              <a:t>FY2018 May </a:t>
            </a:r>
            <a:r>
              <a:rPr lang="en-US" sz="2900" dirty="0">
                <a:latin typeface="Arial Narrow"/>
                <a:cs typeface="Arial Narrow"/>
              </a:rPr>
              <a:t>1, 2018 – Apr 30, </a:t>
            </a:r>
            <a:r>
              <a:rPr lang="en-US" sz="2900" dirty="0" smtClean="0">
                <a:latin typeface="Arial Narrow"/>
                <a:cs typeface="Arial Narrow"/>
              </a:rPr>
              <a:t>2019</a:t>
            </a:r>
            <a:endParaRPr sz="2900" dirty="0"/>
          </a:p>
        </p:txBody>
      </p:sp>
      <p:sp>
        <p:nvSpPr>
          <p:cNvPr id="163" name="Content Placeholder 2"/>
          <p:cNvSpPr txBox="1">
            <a:spLocks noGrp="1"/>
          </p:cNvSpPr>
          <p:nvPr>
            <p:ph type="body" idx="1"/>
          </p:nvPr>
        </p:nvSpPr>
        <p:spPr>
          <a:xfrm>
            <a:off x="482600" y="1629375"/>
            <a:ext cx="8089900" cy="4872350"/>
          </a:xfrm>
          <a:prstGeom prst="rect">
            <a:avLst/>
          </a:prstGeom>
        </p:spPr>
        <p:txBody>
          <a:bodyPr lIns="45718" tIns="45718" rIns="45718" bIns="45718">
            <a:noAutofit/>
          </a:bodyPr>
          <a:lstStyle/>
          <a:p>
            <a:pPr marL="0" indent="0">
              <a:spcBef>
                <a:spcPts val="700"/>
              </a:spcBef>
              <a:buSzTx/>
              <a:buNone/>
              <a:defRPr sz="3000" b="1">
                <a:latin typeface="Century Gothic (Headings)"/>
                <a:ea typeface="Century Gothic (Headings)"/>
                <a:cs typeface="Century Gothic (Headings)"/>
                <a:sym typeface="Century Gothic (Headings)"/>
              </a:defRPr>
            </a:pPr>
            <a:r>
              <a:rPr sz="3500" b="0" dirty="0" smtClean="0">
                <a:latin typeface="Arial Narrow"/>
                <a:cs typeface="Arial Narrow"/>
              </a:rPr>
              <a:t>Lowry Hill Residents/Businesses</a:t>
            </a:r>
            <a:r>
              <a:rPr lang="en-US" sz="3500" b="0" dirty="0" smtClean="0">
                <a:latin typeface="Arial Narrow"/>
                <a:cs typeface="Arial Narrow"/>
              </a:rPr>
              <a:t>	</a:t>
            </a:r>
            <a:r>
              <a:rPr sz="3500" b="0" dirty="0" smtClean="0">
                <a:latin typeface="Arial Narrow"/>
                <a:cs typeface="Arial Narrow"/>
              </a:rPr>
              <a:t>	$   </a:t>
            </a:r>
            <a:r>
              <a:rPr lang="en-US" sz="3500" b="0" dirty="0" smtClean="0">
                <a:latin typeface="Arial Narrow"/>
                <a:cs typeface="Arial Narrow"/>
              </a:rPr>
              <a:t>4,247</a:t>
            </a:r>
            <a:endParaRPr sz="3500" b="0" dirty="0" smtClean="0">
              <a:latin typeface="Arial Narrow"/>
              <a:cs typeface="Arial Narrow"/>
            </a:endParaRPr>
          </a:p>
          <a:p>
            <a:pPr marL="0" indent="0">
              <a:spcBef>
                <a:spcPts val="700"/>
              </a:spcBef>
              <a:buSzTx/>
              <a:buNone/>
              <a:defRPr sz="3000" b="1">
                <a:latin typeface="Century Gothic (Headings)"/>
                <a:ea typeface="Century Gothic (Headings)"/>
                <a:cs typeface="Century Gothic (Headings)"/>
                <a:sym typeface="Century Gothic (Headings)"/>
              </a:defRPr>
            </a:pPr>
            <a:r>
              <a:rPr sz="3500" b="0" dirty="0" smtClean="0">
                <a:latin typeface="Arial Narrow"/>
                <a:cs typeface="Arial Narrow"/>
              </a:rPr>
              <a:t>City Funding </a:t>
            </a:r>
            <a:r>
              <a:rPr lang="en-US" sz="3500" b="0" dirty="0" smtClean="0">
                <a:latin typeface="Arial Narrow"/>
                <a:cs typeface="Arial Narrow"/>
              </a:rPr>
              <a:t>NRP</a:t>
            </a:r>
            <a:r>
              <a:rPr sz="3500" b="0" dirty="0" smtClean="0">
                <a:latin typeface="Arial Narrow"/>
                <a:cs typeface="Arial Narrow"/>
              </a:rPr>
              <a:t>				$ </a:t>
            </a:r>
            <a:r>
              <a:rPr lang="en-US" sz="3500" b="0" dirty="0" smtClean="0">
                <a:latin typeface="Arial Narrow"/>
                <a:cs typeface="Arial Narrow"/>
              </a:rPr>
              <a:t>58,078</a:t>
            </a:r>
            <a:endParaRPr sz="3500" b="0" dirty="0" smtClean="0">
              <a:latin typeface="Arial Narrow"/>
              <a:cs typeface="Arial Narrow"/>
            </a:endParaRPr>
          </a:p>
          <a:p>
            <a:pPr marL="0" indent="0">
              <a:spcBef>
                <a:spcPts val="700"/>
              </a:spcBef>
              <a:buSzTx/>
              <a:buNone/>
              <a:defRPr sz="3000" b="1">
                <a:latin typeface="Century Gothic (Headings)"/>
                <a:ea typeface="Century Gothic (Headings)"/>
                <a:cs typeface="Century Gothic (Headings)"/>
                <a:sym typeface="Century Gothic (Headings)"/>
              </a:defRPr>
            </a:pPr>
            <a:r>
              <a:rPr sz="3500" b="0" dirty="0" smtClean="0">
                <a:latin typeface="Arial Narrow"/>
                <a:cs typeface="Arial Narrow"/>
              </a:rPr>
              <a:t>City Funding </a:t>
            </a:r>
            <a:r>
              <a:rPr lang="en-US" sz="3500" b="0" dirty="0" smtClean="0">
                <a:latin typeface="Arial Narrow"/>
                <a:cs typeface="Arial Narrow"/>
              </a:rPr>
              <a:t>CPP</a:t>
            </a:r>
            <a:r>
              <a:rPr sz="3500" b="0" dirty="0" smtClean="0">
                <a:latin typeface="Arial Narrow"/>
                <a:cs typeface="Arial Narrow"/>
              </a:rPr>
              <a:t>				$ </a:t>
            </a:r>
            <a:r>
              <a:rPr lang="en-US" sz="3500" b="0" dirty="0" smtClean="0">
                <a:latin typeface="Arial Narrow"/>
                <a:cs typeface="Arial Narrow"/>
              </a:rPr>
              <a:t>14,304</a:t>
            </a:r>
            <a:endParaRPr sz="3500" b="0" dirty="0" smtClean="0">
              <a:latin typeface="Arial Narrow"/>
              <a:cs typeface="Arial Narrow"/>
            </a:endParaRPr>
          </a:p>
          <a:p>
            <a:pPr marL="0" indent="0">
              <a:spcBef>
                <a:spcPts val="700"/>
              </a:spcBef>
              <a:buSzTx/>
              <a:buNone/>
              <a:defRPr sz="3000" b="1">
                <a:latin typeface="Century Gothic (Headings)"/>
                <a:ea typeface="Century Gothic (Headings)"/>
                <a:cs typeface="Century Gothic (Headings)"/>
                <a:sym typeface="Century Gothic (Headings)"/>
              </a:defRPr>
            </a:pPr>
            <a:r>
              <a:rPr sz="3500" b="0" dirty="0" smtClean="0">
                <a:latin typeface="Arial Narrow"/>
                <a:cs typeface="Arial Narrow"/>
              </a:rPr>
              <a:t>Bank Account Interest 			$        </a:t>
            </a:r>
            <a:r>
              <a:rPr lang="en-US" sz="3500" b="0" dirty="0" smtClean="0">
                <a:latin typeface="Arial Narrow"/>
                <a:cs typeface="Arial Narrow"/>
              </a:rPr>
              <a:t>26</a:t>
            </a:r>
            <a:endParaRPr sz="3500" b="0" dirty="0" smtClean="0">
              <a:latin typeface="Arial Narrow"/>
              <a:cs typeface="Arial Narrow"/>
            </a:endParaRPr>
          </a:p>
          <a:p>
            <a:pPr marL="0" indent="0">
              <a:spcBef>
                <a:spcPts val="700"/>
              </a:spcBef>
              <a:buSzTx/>
              <a:buNone/>
              <a:defRPr sz="3000" b="1" u="sng">
                <a:latin typeface="Century Gothic (Headings)"/>
                <a:ea typeface="Century Gothic (Headings)"/>
                <a:cs typeface="Century Gothic (Headings)"/>
                <a:sym typeface="Century Gothic (Headings)"/>
              </a:defRPr>
            </a:pPr>
            <a:r>
              <a:rPr lang="en-US" sz="3500" b="0" dirty="0" smtClean="0">
                <a:latin typeface="Arial Narrow"/>
                <a:cs typeface="Arial Narrow"/>
              </a:rPr>
              <a:t>Franklin Bryant Median		</a:t>
            </a:r>
            <a:r>
              <a:rPr sz="3500" b="0" dirty="0">
                <a:latin typeface="Arial Narrow"/>
                <a:cs typeface="Arial Narrow"/>
              </a:rPr>
              <a:t>	$   </a:t>
            </a:r>
            <a:r>
              <a:rPr sz="3500" b="0" dirty="0" smtClean="0">
                <a:latin typeface="Arial Narrow"/>
                <a:cs typeface="Arial Narrow"/>
              </a:rPr>
              <a:t>1,</a:t>
            </a:r>
            <a:r>
              <a:rPr lang="en-US" sz="3500" b="0" dirty="0" smtClean="0">
                <a:latin typeface="Arial Narrow"/>
                <a:cs typeface="Arial Narrow"/>
              </a:rPr>
              <a:t>450</a:t>
            </a:r>
            <a:endParaRPr sz="3500" b="0" u="none" dirty="0">
              <a:latin typeface="Arial Narrow"/>
              <a:cs typeface="Arial Narrow"/>
            </a:endParaRPr>
          </a:p>
          <a:p>
            <a:pPr marL="0" indent="0">
              <a:spcBef>
                <a:spcPts val="700"/>
              </a:spcBef>
              <a:buSzTx/>
              <a:buNone/>
              <a:defRPr sz="3000" b="1">
                <a:latin typeface="Century Gothic (Headings)"/>
                <a:ea typeface="Century Gothic (Headings)"/>
                <a:cs typeface="Century Gothic (Headings)"/>
                <a:sym typeface="Century Gothic (Headings)"/>
              </a:defRPr>
            </a:pPr>
            <a:r>
              <a:rPr sz="3500" b="1" dirty="0" smtClean="0">
                <a:latin typeface="Arial Narrow"/>
                <a:cs typeface="Arial Narrow"/>
              </a:rPr>
              <a:t>Total Funds Received </a:t>
            </a:r>
            <a:r>
              <a:rPr sz="3500" b="1" dirty="0">
                <a:latin typeface="Arial Narrow"/>
                <a:cs typeface="Arial Narrow"/>
              </a:rPr>
              <a:t>	</a:t>
            </a:r>
            <a:r>
              <a:rPr lang="en-US" sz="3500" b="1" dirty="0" smtClean="0">
                <a:latin typeface="Arial Narrow"/>
                <a:cs typeface="Arial Narrow"/>
              </a:rPr>
              <a:t>	</a:t>
            </a:r>
            <a:r>
              <a:rPr sz="3500" b="1" dirty="0">
                <a:latin typeface="Arial Narrow"/>
                <a:cs typeface="Arial Narrow"/>
              </a:rPr>
              <a:t>	$ </a:t>
            </a:r>
            <a:r>
              <a:rPr lang="en-US" sz="3500" b="1" dirty="0" smtClean="0">
                <a:latin typeface="Arial Narrow"/>
                <a:cs typeface="Arial Narrow"/>
              </a:rPr>
              <a:t>78,105</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laceholder 2"/>
          <p:cNvSpPr txBox="1">
            <a:spLocks noGrp="1"/>
          </p:cNvSpPr>
          <p:nvPr>
            <p:ph type="body" idx="1"/>
          </p:nvPr>
        </p:nvSpPr>
        <p:spPr>
          <a:xfrm>
            <a:off x="808237" y="1392053"/>
            <a:ext cx="7698953" cy="4828901"/>
          </a:xfrm>
          <a:prstGeom prst="rect">
            <a:avLst/>
          </a:prstGeom>
        </p:spPr>
        <p:txBody>
          <a:bodyPr lIns="45718" tIns="45718" rIns="45718" bIns="45718">
            <a:noAutofit/>
          </a:bodyPr>
          <a:lstStyle/>
          <a:p>
            <a:pPr marL="0" indent="0">
              <a:lnSpc>
                <a:spcPct val="80000"/>
              </a:lnSpc>
              <a:spcBef>
                <a:spcPts val="500"/>
              </a:spcBef>
              <a:buSzTx/>
              <a:buNone/>
              <a:defRPr sz="2800" b="1"/>
            </a:pPr>
            <a:r>
              <a:rPr lang="en-US" sz="3200" b="0" dirty="0" smtClean="0">
                <a:latin typeface="Arial Narrow"/>
                <a:cs typeface="Arial Narrow"/>
              </a:rPr>
              <a:t>NRP				</a:t>
            </a:r>
            <a:r>
              <a:rPr sz="3200" b="0" dirty="0">
                <a:latin typeface="Arial Narrow"/>
                <a:cs typeface="Arial Narrow"/>
              </a:rPr>
              <a:t>		</a:t>
            </a:r>
            <a:r>
              <a:rPr sz="3200" b="0" dirty="0" smtClean="0">
                <a:latin typeface="Arial Narrow"/>
                <a:cs typeface="Arial Narrow"/>
              </a:rPr>
              <a:t>$   </a:t>
            </a:r>
            <a:r>
              <a:rPr lang="en-US" sz="3200" b="0" dirty="0" smtClean="0">
                <a:latin typeface="Arial Narrow"/>
                <a:cs typeface="Arial Narrow"/>
              </a:rPr>
              <a:t>58,078</a:t>
            </a:r>
            <a:endParaRPr sz="3200" b="0" dirty="0">
              <a:latin typeface="Arial Narrow"/>
              <a:cs typeface="Arial Narrow"/>
            </a:endParaRPr>
          </a:p>
          <a:p>
            <a:pPr marL="0" lvl="1" indent="457200">
              <a:lnSpc>
                <a:spcPct val="80000"/>
              </a:lnSpc>
              <a:spcBef>
                <a:spcPts val="500"/>
              </a:spcBef>
              <a:buSzTx/>
              <a:buNone/>
              <a:defRPr sz="2200"/>
            </a:pPr>
            <a:r>
              <a:rPr lang="en-US" sz="2200" b="0" dirty="0" smtClean="0">
                <a:latin typeface="Arial Narrow"/>
                <a:cs typeface="Arial Narrow"/>
              </a:rPr>
              <a:t>Douglas Median/Hennepin-</a:t>
            </a:r>
            <a:r>
              <a:rPr lang="en-US" sz="2200" b="0" dirty="0" err="1" smtClean="0">
                <a:latin typeface="Arial Narrow"/>
                <a:cs typeface="Arial Narrow"/>
              </a:rPr>
              <a:t>Lyndale</a:t>
            </a:r>
            <a:r>
              <a:rPr lang="en-US" sz="2200" b="0" dirty="0" smtClean="0">
                <a:latin typeface="Arial Narrow"/>
                <a:cs typeface="Arial Narrow"/>
              </a:rPr>
              <a:t>, </a:t>
            </a:r>
          </a:p>
          <a:p>
            <a:pPr marL="0" lvl="1" indent="457200">
              <a:lnSpc>
                <a:spcPct val="80000"/>
              </a:lnSpc>
              <a:spcBef>
                <a:spcPts val="500"/>
              </a:spcBef>
              <a:buSzTx/>
              <a:buNone/>
              <a:defRPr sz="2200"/>
            </a:pPr>
            <a:r>
              <a:rPr lang="en-US" sz="2200" b="0" dirty="0" smtClean="0">
                <a:latin typeface="Arial Narrow"/>
                <a:cs typeface="Arial Narrow"/>
              </a:rPr>
              <a:t>TLP assessment</a:t>
            </a:r>
            <a:endParaRPr sz="2200" b="0" dirty="0">
              <a:latin typeface="Arial Narrow"/>
              <a:cs typeface="Arial Narrow"/>
            </a:endParaRPr>
          </a:p>
          <a:p>
            <a:pPr marL="0" indent="0">
              <a:lnSpc>
                <a:spcPct val="80000"/>
              </a:lnSpc>
              <a:spcBef>
                <a:spcPts val="500"/>
              </a:spcBef>
              <a:buSzTx/>
              <a:buNone/>
              <a:defRPr sz="2800" b="1"/>
            </a:pPr>
            <a:r>
              <a:rPr lang="en-US" sz="3200" b="0" dirty="0" smtClean="0">
                <a:latin typeface="Arial Narrow"/>
                <a:cs typeface="Arial Narrow"/>
              </a:rPr>
              <a:t>CPP</a:t>
            </a:r>
            <a:r>
              <a:rPr sz="3200" b="0" dirty="0">
                <a:latin typeface="Arial Narrow"/>
                <a:cs typeface="Arial Narrow"/>
              </a:rPr>
              <a:t>						</a:t>
            </a:r>
            <a:r>
              <a:rPr sz="3200" b="0" dirty="0" smtClean="0">
                <a:latin typeface="Arial Narrow"/>
                <a:cs typeface="Arial Narrow"/>
              </a:rPr>
              <a:t>$ </a:t>
            </a:r>
            <a:r>
              <a:rPr lang="en-US" sz="3200" b="0" dirty="0" smtClean="0">
                <a:latin typeface="Arial Narrow"/>
                <a:cs typeface="Arial Narrow"/>
              </a:rPr>
              <a:t>  14,304</a:t>
            </a:r>
            <a:endParaRPr sz="3200" b="0" dirty="0">
              <a:latin typeface="Arial Narrow"/>
              <a:cs typeface="Arial Narrow"/>
            </a:endParaRPr>
          </a:p>
          <a:p>
            <a:pPr marL="0" lvl="1" indent="457200">
              <a:lnSpc>
                <a:spcPct val="80000"/>
              </a:lnSpc>
              <a:spcBef>
                <a:spcPts val="500"/>
              </a:spcBef>
              <a:buSzTx/>
              <a:buNone/>
              <a:defRPr sz="2200"/>
            </a:pPr>
            <a:r>
              <a:rPr lang="en-US" sz="2200" b="0" dirty="0" smtClean="0">
                <a:latin typeface="Arial Narrow"/>
                <a:cs typeface="Arial Narrow"/>
              </a:rPr>
              <a:t>Administrative, Staff, Supplies</a:t>
            </a:r>
            <a:endParaRPr sz="2200" b="0" dirty="0" smtClean="0">
              <a:latin typeface="Arial Narrow"/>
              <a:cs typeface="Arial Narrow"/>
            </a:endParaRPr>
          </a:p>
          <a:p>
            <a:pPr marL="0" lvl="1" indent="457200">
              <a:lnSpc>
                <a:spcPct val="80000"/>
              </a:lnSpc>
              <a:spcBef>
                <a:spcPts val="500"/>
              </a:spcBef>
              <a:buSzTx/>
              <a:buNone/>
              <a:defRPr sz="2200"/>
            </a:pPr>
            <a:r>
              <a:rPr lang="en-US" sz="2200" dirty="0">
                <a:latin typeface="Arial Narrow"/>
                <a:cs typeface="Arial Narrow"/>
              </a:rPr>
              <a:t>Outreach, </a:t>
            </a:r>
            <a:r>
              <a:rPr lang="en-US" sz="2200" b="0" dirty="0" smtClean="0">
                <a:latin typeface="Arial Narrow"/>
                <a:cs typeface="Arial Narrow"/>
              </a:rPr>
              <a:t>Communications, Insur</a:t>
            </a:r>
            <a:r>
              <a:rPr lang="en-US" sz="2200" dirty="0" smtClean="0">
                <a:latin typeface="Arial Narrow"/>
                <a:cs typeface="Arial Narrow"/>
              </a:rPr>
              <a:t>ance</a:t>
            </a:r>
            <a:endParaRPr sz="2200" b="0" dirty="0" smtClean="0">
              <a:latin typeface="Arial Narrow"/>
              <a:cs typeface="Arial Narrow"/>
            </a:endParaRPr>
          </a:p>
          <a:p>
            <a:pPr marL="0" indent="0">
              <a:lnSpc>
                <a:spcPct val="80000"/>
              </a:lnSpc>
              <a:spcBef>
                <a:spcPts val="500"/>
              </a:spcBef>
              <a:buSzTx/>
              <a:buNone/>
              <a:defRPr sz="2800" b="1"/>
            </a:pPr>
            <a:r>
              <a:rPr lang="en-US" sz="3200" b="0" dirty="0" smtClean="0">
                <a:latin typeface="Arial Narrow"/>
                <a:cs typeface="Arial Narrow"/>
              </a:rPr>
              <a:t>Douglas </a:t>
            </a:r>
            <a:r>
              <a:rPr lang="en-US" sz="3200" b="0" dirty="0" smtClean="0">
                <a:latin typeface="Arial Narrow"/>
                <a:cs typeface="Arial Narrow"/>
              </a:rPr>
              <a:t>Median</a:t>
            </a:r>
            <a:r>
              <a:rPr lang="en-US" sz="3200" dirty="0">
                <a:latin typeface="Arial Narrow"/>
                <a:cs typeface="Arial Narrow"/>
              </a:rPr>
              <a:t>	</a:t>
            </a:r>
            <a:r>
              <a:rPr lang="en-US" sz="3200" dirty="0" smtClean="0">
                <a:latin typeface="Arial Narrow"/>
                <a:cs typeface="Arial Narrow"/>
              </a:rPr>
              <a:t>		</a:t>
            </a:r>
            <a:r>
              <a:rPr lang="en-US" sz="3200" b="0" dirty="0" smtClean="0">
                <a:latin typeface="Arial Narrow"/>
                <a:cs typeface="Arial Narrow"/>
              </a:rPr>
              <a:t>	$    2,500</a:t>
            </a:r>
            <a:endParaRPr lang="en-US" sz="3200" b="0" dirty="0">
              <a:latin typeface="Arial Narrow"/>
              <a:cs typeface="Arial Narrow"/>
            </a:endParaRPr>
          </a:p>
          <a:p>
            <a:pPr marL="0" lvl="1" indent="457200">
              <a:lnSpc>
                <a:spcPct val="80000"/>
              </a:lnSpc>
              <a:spcBef>
                <a:spcPts val="400"/>
              </a:spcBef>
              <a:buSzTx/>
              <a:buNone/>
              <a:defRPr sz="2200"/>
            </a:pPr>
            <a:r>
              <a:rPr lang="en-US" sz="2200" dirty="0" smtClean="0">
                <a:latin typeface="Arial Narrow"/>
                <a:cs typeface="Arial Narrow"/>
              </a:rPr>
              <a:t>2019 maintenance contribution</a:t>
            </a:r>
            <a:endParaRPr lang="en-US" sz="2200" dirty="0">
              <a:latin typeface="Arial Narrow"/>
              <a:cs typeface="Arial Narrow"/>
            </a:endParaRPr>
          </a:p>
          <a:p>
            <a:pPr marL="0" indent="0">
              <a:lnSpc>
                <a:spcPct val="80000"/>
              </a:lnSpc>
              <a:spcBef>
                <a:spcPts val="500"/>
              </a:spcBef>
              <a:buSzTx/>
              <a:buNone/>
              <a:defRPr sz="2800" b="1"/>
            </a:pPr>
            <a:r>
              <a:rPr lang="en-US" sz="3200" b="0" dirty="0" smtClean="0">
                <a:latin typeface="Arial Narrow"/>
                <a:cs typeface="Arial Narrow"/>
              </a:rPr>
              <a:t>Other Expenses</a:t>
            </a:r>
            <a:r>
              <a:rPr sz="3200" b="0" dirty="0" smtClean="0">
                <a:latin typeface="Arial Narrow"/>
                <a:cs typeface="Arial Narrow"/>
              </a:rPr>
              <a:t>	</a:t>
            </a:r>
            <a:r>
              <a:rPr lang="en-US" sz="3200" b="0" dirty="0" smtClean="0">
                <a:latin typeface="Arial Narrow"/>
                <a:cs typeface="Arial Narrow"/>
              </a:rPr>
              <a:t>	</a:t>
            </a:r>
            <a:r>
              <a:rPr sz="3200" b="0" dirty="0" smtClean="0">
                <a:latin typeface="Arial Narrow"/>
                <a:cs typeface="Arial Narrow"/>
              </a:rPr>
              <a:t>	</a:t>
            </a:r>
            <a:r>
              <a:rPr lang="en-US" sz="3200" b="0" dirty="0" smtClean="0">
                <a:latin typeface="Arial Narrow"/>
                <a:cs typeface="Arial Narrow"/>
              </a:rPr>
              <a:t>	</a:t>
            </a:r>
            <a:r>
              <a:rPr sz="3200" b="0" dirty="0" smtClean="0">
                <a:latin typeface="Arial Narrow"/>
                <a:cs typeface="Arial Narrow"/>
              </a:rPr>
              <a:t>$ </a:t>
            </a:r>
            <a:r>
              <a:rPr lang="en-US" sz="3200" b="0" dirty="0" smtClean="0">
                <a:latin typeface="Arial Narrow"/>
                <a:cs typeface="Arial Narrow"/>
              </a:rPr>
              <a:t>   2,195</a:t>
            </a:r>
            <a:endParaRPr sz="3200" b="0" dirty="0" smtClean="0">
              <a:latin typeface="Arial Narrow"/>
              <a:cs typeface="Arial Narrow"/>
            </a:endParaRPr>
          </a:p>
          <a:p>
            <a:pPr marL="0" lvl="1" indent="457200">
              <a:lnSpc>
                <a:spcPct val="80000"/>
              </a:lnSpc>
              <a:spcBef>
                <a:spcPts val="400"/>
              </a:spcBef>
              <a:buSzTx/>
              <a:buNone/>
              <a:defRPr sz="2200"/>
            </a:pPr>
            <a:r>
              <a:rPr lang="en-US" sz="2200" b="0" dirty="0" smtClean="0">
                <a:latin typeface="Arial Narrow"/>
                <a:cs typeface="Arial Narrow"/>
              </a:rPr>
              <a:t>Event entertainment, event food</a:t>
            </a:r>
            <a:endParaRPr sz="2200" b="0" dirty="0" smtClean="0">
              <a:latin typeface="Arial Narrow"/>
              <a:cs typeface="Arial Narrow"/>
            </a:endParaRPr>
          </a:p>
          <a:p>
            <a:pPr marL="0" indent="0">
              <a:lnSpc>
                <a:spcPct val="80000"/>
              </a:lnSpc>
              <a:spcBef>
                <a:spcPts val="500"/>
              </a:spcBef>
              <a:buSzTx/>
              <a:buNone/>
              <a:defRPr sz="2800" b="1"/>
            </a:pPr>
            <a:r>
              <a:rPr lang="en-US" sz="3200" b="0" dirty="0" smtClean="0">
                <a:latin typeface="Arial Narrow"/>
                <a:cs typeface="Arial Narrow"/>
              </a:rPr>
              <a:t>Franklin-Bryant Median</a:t>
            </a:r>
            <a:r>
              <a:rPr sz="3200" b="0" dirty="0" smtClean="0">
                <a:latin typeface="Arial Narrow"/>
                <a:cs typeface="Arial Narrow"/>
              </a:rPr>
              <a:t>	</a:t>
            </a:r>
            <a:r>
              <a:rPr sz="3200" b="0" dirty="0">
                <a:latin typeface="Arial Narrow"/>
                <a:cs typeface="Arial Narrow"/>
              </a:rPr>
              <a:t>	</a:t>
            </a:r>
            <a:r>
              <a:rPr lang="en-US" sz="3200" b="0" dirty="0" smtClean="0">
                <a:latin typeface="Arial Narrow"/>
                <a:cs typeface="Arial Narrow"/>
              </a:rPr>
              <a:t>	</a:t>
            </a:r>
            <a:r>
              <a:rPr sz="3200" b="0" dirty="0" smtClean="0">
                <a:latin typeface="Arial Narrow"/>
                <a:cs typeface="Arial Narrow"/>
              </a:rPr>
              <a:t>$   </a:t>
            </a:r>
            <a:r>
              <a:rPr lang="en-US" sz="3200" b="0" dirty="0" smtClean="0">
                <a:latin typeface="Arial Narrow"/>
                <a:cs typeface="Arial Narrow"/>
              </a:rPr>
              <a:t> 1,300</a:t>
            </a:r>
            <a:endParaRPr sz="3200" b="0" dirty="0">
              <a:latin typeface="Arial Narrow"/>
              <a:cs typeface="Arial Narrow"/>
            </a:endParaRPr>
          </a:p>
          <a:p>
            <a:pPr marL="0" lvl="1" indent="457200">
              <a:lnSpc>
                <a:spcPct val="80000"/>
              </a:lnSpc>
              <a:spcBef>
                <a:spcPts val="400"/>
              </a:spcBef>
              <a:buSzTx/>
              <a:buNone/>
              <a:defRPr sz="2200"/>
            </a:pPr>
            <a:r>
              <a:rPr lang="en-US" sz="2500" b="0" u="sng" dirty="0" smtClean="0">
                <a:latin typeface="Arial Narrow"/>
                <a:cs typeface="Arial Narrow"/>
              </a:rPr>
              <a:t>LHNA handled funds/</a:t>
            </a:r>
            <a:r>
              <a:rPr lang="en-US" sz="2500" u="sng" dirty="0" smtClean="0">
                <a:latin typeface="Arial Narrow"/>
                <a:cs typeface="Arial Narrow"/>
              </a:rPr>
              <a:t>payments</a:t>
            </a:r>
            <a:r>
              <a:rPr sz="2500" b="0" u="sng" dirty="0">
                <a:latin typeface="Arial Narrow"/>
                <a:cs typeface="Arial Narrow"/>
              </a:rPr>
              <a:t>	</a:t>
            </a:r>
            <a:r>
              <a:rPr sz="3500" b="0" dirty="0">
                <a:latin typeface="Arial Narrow"/>
                <a:cs typeface="Arial Narrow"/>
              </a:rPr>
              <a:t>	</a:t>
            </a:r>
            <a:r>
              <a:rPr sz="3500" b="1" dirty="0" smtClean="0">
                <a:latin typeface="Arial Narrow"/>
                <a:cs typeface="Arial Narrow"/>
              </a:rPr>
              <a:t>_______</a:t>
            </a:r>
            <a:endParaRPr sz="3500" b="1" dirty="0">
              <a:latin typeface="Arial Narrow"/>
              <a:cs typeface="Arial Narrow"/>
            </a:endParaRPr>
          </a:p>
          <a:p>
            <a:pPr marL="0" indent="0">
              <a:lnSpc>
                <a:spcPct val="80000"/>
              </a:lnSpc>
              <a:spcBef>
                <a:spcPts val="500"/>
              </a:spcBef>
              <a:buSzTx/>
              <a:buNone/>
              <a:defRPr sz="2800" b="1"/>
            </a:pPr>
            <a:r>
              <a:rPr sz="3200" dirty="0">
                <a:latin typeface="Arial Narrow"/>
                <a:cs typeface="Arial Narrow"/>
              </a:rPr>
              <a:t>TOTAL FUNDS EXPENDED</a:t>
            </a:r>
            <a:r>
              <a:rPr sz="3200" b="1" dirty="0">
                <a:latin typeface="Arial Narrow"/>
                <a:cs typeface="Arial Narrow"/>
              </a:rPr>
              <a:t>		</a:t>
            </a:r>
            <a:r>
              <a:rPr sz="3200" b="1" dirty="0" smtClean="0">
                <a:latin typeface="Arial Narrow"/>
                <a:cs typeface="Arial Narrow"/>
              </a:rPr>
              <a:t>$ </a:t>
            </a:r>
            <a:r>
              <a:rPr lang="en-US" sz="3200" b="1" dirty="0" smtClean="0">
                <a:latin typeface="Arial Narrow"/>
                <a:cs typeface="Arial Narrow"/>
              </a:rPr>
              <a:t>  78,377</a:t>
            </a:r>
            <a:endParaRPr sz="3200" b="1" dirty="0">
              <a:latin typeface="Arial Narrow"/>
              <a:cs typeface="Arial Narrow"/>
            </a:endParaRPr>
          </a:p>
        </p:txBody>
      </p:sp>
      <p:sp>
        <p:nvSpPr>
          <p:cNvPr id="6" name="Title 1"/>
          <p:cNvSpPr txBox="1">
            <a:spLocks noGrp="1"/>
          </p:cNvSpPr>
          <p:nvPr>
            <p:ph type="title"/>
          </p:nvPr>
        </p:nvSpPr>
        <p:spPr>
          <a:xfrm>
            <a:off x="228600" y="213697"/>
            <a:ext cx="8686800" cy="1178356"/>
          </a:xfrm>
          <a:prstGeom prst="rect">
            <a:avLst/>
          </a:prstGeom>
        </p:spPr>
        <p:txBody>
          <a:bodyPr lIns="45718" tIns="45718" rIns="45718" bIns="45718">
            <a:normAutofit fontScale="90000"/>
          </a:bodyPr>
          <a:lstStyle>
            <a:lvl1pPr defTabSz="822958">
              <a:lnSpc>
                <a:spcPts val="5200"/>
              </a:lnSpc>
              <a:defRPr sz="4500"/>
            </a:lvl1pPr>
          </a:lstStyle>
          <a:p>
            <a:r>
              <a:rPr lang="en-US" dirty="0" smtClean="0"/>
              <a:t>Use of Funds</a:t>
            </a:r>
            <a:br>
              <a:rPr lang="en-US" dirty="0" smtClean="0"/>
            </a:br>
            <a:r>
              <a:rPr lang="en-US" sz="2900" dirty="0" smtClean="0">
                <a:latin typeface="Arial Narrow"/>
                <a:cs typeface="Arial Narrow"/>
              </a:rPr>
              <a:t>FY2018 May </a:t>
            </a:r>
            <a:r>
              <a:rPr lang="en-US" sz="2900" dirty="0">
                <a:latin typeface="Arial Narrow"/>
                <a:cs typeface="Arial Narrow"/>
              </a:rPr>
              <a:t>1, 2018 – Apr 30, </a:t>
            </a:r>
            <a:r>
              <a:rPr lang="en-US" sz="2900" dirty="0" smtClean="0">
                <a:latin typeface="Arial Narrow"/>
                <a:cs typeface="Arial Narrow"/>
              </a:rPr>
              <a:t>2019</a:t>
            </a:r>
            <a:endParaRPr sz="2900" dirty="0"/>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lIns="45718" tIns="45718" rIns="45718" bIns="45718">
            <a:normAutofit fontScale="90000"/>
          </a:bodyPr>
          <a:lstStyle/>
          <a:p>
            <a:r>
              <a:rPr dirty="0"/>
              <a:t>Sources vs Uses LHNA Funds</a:t>
            </a:r>
          </a:p>
        </p:txBody>
      </p:sp>
      <p:sp>
        <p:nvSpPr>
          <p:cNvPr id="169" name="Content Placeholder 2"/>
          <p:cNvSpPr txBox="1">
            <a:spLocks noGrp="1"/>
          </p:cNvSpPr>
          <p:nvPr>
            <p:ph type="body" idx="1"/>
          </p:nvPr>
        </p:nvSpPr>
        <p:spPr>
          <a:xfrm>
            <a:off x="457200" y="1600200"/>
            <a:ext cx="7654925" cy="3717925"/>
          </a:xfrm>
          <a:prstGeom prst="rect">
            <a:avLst/>
          </a:prstGeom>
        </p:spPr>
        <p:txBody>
          <a:bodyPr lIns="45718" tIns="45718" rIns="45718" bIns="45718">
            <a:normAutofit/>
          </a:bodyPr>
          <a:lstStyle/>
          <a:p>
            <a:pPr marL="0" indent="0" algn="ctr">
              <a:spcBef>
                <a:spcPts val="700"/>
              </a:spcBef>
              <a:buSzTx/>
              <a:buNone/>
              <a:defRPr sz="3200" b="1">
                <a:solidFill>
                  <a:srgbClr val="6C2A1F"/>
                </a:solidFill>
                <a:latin typeface="Century Gothic (Headings)"/>
                <a:ea typeface="Century Gothic (Headings)"/>
                <a:cs typeface="Century Gothic (Headings)"/>
                <a:sym typeface="Century Gothic (Headings)"/>
              </a:defRPr>
            </a:pPr>
            <a:r>
              <a:rPr lang="mr-IN" sz="4000" b="0" dirty="0">
                <a:latin typeface="Arial Narrow"/>
                <a:cs typeface="Arial Narrow"/>
              </a:rPr>
              <a:t>FY2018 5/1/18 - 4/30/19</a:t>
            </a:r>
          </a:p>
          <a:p>
            <a:pPr marL="0" indent="0">
              <a:spcBef>
                <a:spcPts val="700"/>
              </a:spcBef>
              <a:buSzTx/>
              <a:buNone/>
              <a:defRPr sz="3200" b="1">
                <a:solidFill>
                  <a:srgbClr val="6C2A1F"/>
                </a:solidFill>
                <a:latin typeface="Century Gothic (Headings)"/>
                <a:ea typeface="Century Gothic (Headings)"/>
                <a:cs typeface="Century Gothic (Headings)"/>
                <a:sym typeface="Century Gothic (Headings)"/>
              </a:defRPr>
            </a:pPr>
            <a:endParaRPr lang="en-US" sz="4000" b="0" dirty="0" smtClean="0">
              <a:latin typeface="Arial Narrow"/>
              <a:cs typeface="Arial Narrow"/>
            </a:endParaRPr>
          </a:p>
          <a:p>
            <a:pPr marL="0" indent="0">
              <a:spcBef>
                <a:spcPts val="700"/>
              </a:spcBef>
              <a:buSzTx/>
              <a:buNone/>
              <a:defRPr sz="3200" b="1">
                <a:solidFill>
                  <a:srgbClr val="6C2A1F"/>
                </a:solidFill>
                <a:latin typeface="Century Gothic (Headings)"/>
                <a:ea typeface="Century Gothic (Headings)"/>
                <a:cs typeface="Century Gothic (Headings)"/>
                <a:sym typeface="Century Gothic (Headings)"/>
              </a:defRPr>
            </a:pPr>
            <a:r>
              <a:rPr sz="4000" b="0" dirty="0" smtClean="0">
                <a:latin typeface="Arial Narrow"/>
                <a:cs typeface="Arial Narrow"/>
              </a:rPr>
              <a:t>Sources </a:t>
            </a:r>
            <a:r>
              <a:rPr sz="4000" b="0" dirty="0">
                <a:latin typeface="Arial Narrow"/>
                <a:cs typeface="Arial Narrow"/>
              </a:rPr>
              <a:t>of Funds			$ </a:t>
            </a:r>
            <a:r>
              <a:rPr lang="en-US" sz="4000" b="0" dirty="0" smtClean="0">
                <a:latin typeface="Arial Narrow"/>
                <a:cs typeface="Arial Narrow"/>
              </a:rPr>
              <a:t>78,105</a:t>
            </a:r>
            <a:endParaRPr sz="4000" b="0" dirty="0">
              <a:latin typeface="Arial Narrow"/>
              <a:cs typeface="Arial Narrow"/>
            </a:endParaRPr>
          </a:p>
          <a:p>
            <a:pPr marL="0" indent="0">
              <a:spcBef>
                <a:spcPts val="700"/>
              </a:spcBef>
              <a:buSzTx/>
              <a:buNone/>
              <a:defRPr sz="3200" b="1">
                <a:solidFill>
                  <a:srgbClr val="6C2A1F"/>
                </a:solidFill>
                <a:latin typeface="Century Gothic (Headings)"/>
                <a:ea typeface="Century Gothic (Headings)"/>
                <a:cs typeface="Century Gothic (Headings)"/>
                <a:sym typeface="Century Gothic (Headings)"/>
              </a:defRPr>
            </a:pPr>
            <a:r>
              <a:rPr sz="4000" b="0" dirty="0">
                <a:latin typeface="Arial Narrow"/>
                <a:cs typeface="Arial Narrow"/>
              </a:rPr>
              <a:t>Uses of Funds	</a:t>
            </a:r>
            <a:r>
              <a:rPr lang="en-US" sz="4000" b="0" dirty="0" smtClean="0">
                <a:latin typeface="Arial Narrow"/>
                <a:cs typeface="Arial Narrow"/>
              </a:rPr>
              <a:t>		</a:t>
            </a:r>
            <a:r>
              <a:rPr sz="4000" b="0" dirty="0">
                <a:latin typeface="Arial Narrow"/>
                <a:cs typeface="Arial Narrow"/>
              </a:rPr>
              <a:t>	</a:t>
            </a:r>
            <a:r>
              <a:rPr sz="4000" b="0" u="sng" dirty="0">
                <a:latin typeface="Arial Narrow"/>
                <a:cs typeface="Arial Narrow"/>
              </a:rPr>
              <a:t>$ </a:t>
            </a:r>
            <a:r>
              <a:rPr lang="en-US" sz="4000" b="0" u="sng" dirty="0" smtClean="0">
                <a:latin typeface="Arial Narrow"/>
                <a:cs typeface="Arial Narrow"/>
              </a:rPr>
              <a:t>78,377</a:t>
            </a:r>
            <a:endParaRPr sz="4000" b="0" u="sng" dirty="0">
              <a:latin typeface="Arial Narrow"/>
              <a:cs typeface="Arial Narrow"/>
            </a:endParaRPr>
          </a:p>
          <a:p>
            <a:pPr marL="0" indent="0">
              <a:spcBef>
                <a:spcPts val="700"/>
              </a:spcBef>
              <a:buSzTx/>
              <a:buNone/>
              <a:defRPr sz="3200" b="1">
                <a:solidFill>
                  <a:srgbClr val="6C2A1F"/>
                </a:solidFill>
                <a:latin typeface="Century Gothic (Headings)"/>
                <a:ea typeface="Century Gothic (Headings)"/>
                <a:cs typeface="Century Gothic (Headings)"/>
                <a:sym typeface="Century Gothic (Headings)"/>
              </a:defRPr>
            </a:pPr>
            <a:r>
              <a:rPr sz="4000" b="0" dirty="0">
                <a:latin typeface="Arial Narrow"/>
                <a:cs typeface="Arial Narrow"/>
              </a:rPr>
              <a:t>Sources vs. Uses			</a:t>
            </a:r>
            <a:r>
              <a:rPr sz="4000" b="0" dirty="0" smtClean="0">
                <a:latin typeface="Arial Narrow"/>
                <a:cs typeface="Arial Narrow"/>
              </a:rPr>
              <a:t>$</a:t>
            </a:r>
            <a:r>
              <a:rPr lang="en-US" sz="4000" b="0" dirty="0" smtClean="0">
                <a:latin typeface="Arial Narrow"/>
                <a:cs typeface="Arial Narrow"/>
              </a:rPr>
              <a:t>   </a:t>
            </a:r>
            <a:r>
              <a:rPr sz="4000" b="0" dirty="0" smtClean="0">
                <a:latin typeface="Arial Narrow"/>
                <a:cs typeface="Arial Narrow"/>
              </a:rPr>
              <a:t> </a:t>
            </a:r>
            <a:r>
              <a:rPr lang="en-US" sz="4000" b="0" dirty="0" smtClean="0">
                <a:latin typeface="Arial Narrow"/>
                <a:cs typeface="Arial Narrow"/>
              </a:rPr>
              <a:t>(272)</a:t>
            </a:r>
            <a:endParaRPr sz="4000" b="0" dirty="0">
              <a:latin typeface="Arial Narrow"/>
              <a:cs typeface="Arial Narrow"/>
            </a:endParaRPr>
          </a:p>
          <a:p>
            <a:pPr marL="0" indent="0">
              <a:buSzTx/>
              <a:buNone/>
              <a:defRPr sz="3200" b="1">
                <a:latin typeface="Century Gothic (Headings)"/>
                <a:ea typeface="Century Gothic (Headings)"/>
                <a:cs typeface="Century Gothic (Headings)"/>
                <a:sym typeface="Century Gothic (Headings)"/>
              </a:defRPr>
            </a:pPr>
            <a:endParaRPr sz="3200" b="0" dirty="0">
              <a:latin typeface="Arial Narrow"/>
              <a:cs typeface="Arial Narrow"/>
            </a:endParaRP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1"/>
          <p:cNvSpPr txBox="1">
            <a:spLocks noGrp="1"/>
          </p:cNvSpPr>
          <p:nvPr>
            <p:ph type="ctrTitle"/>
          </p:nvPr>
        </p:nvSpPr>
        <p:spPr>
          <a:xfrm>
            <a:off x="685800" y="609600"/>
            <a:ext cx="7772400" cy="1562100"/>
          </a:xfrm>
          <a:prstGeom prst="rect">
            <a:avLst/>
          </a:prstGeom>
        </p:spPr>
        <p:txBody>
          <a:bodyPr>
            <a:normAutofit/>
          </a:bodyPr>
          <a:lstStyle/>
          <a:p>
            <a:pPr defTabSz="905255">
              <a:defRPr sz="6900"/>
            </a:pPr>
            <a:r>
              <a:rPr sz="3800" dirty="0"/>
              <a:t>Crime &amp; </a:t>
            </a:r>
            <a:r>
              <a:rPr sz="3800" dirty="0" smtClean="0"/>
              <a:t>Safety</a:t>
            </a:r>
            <a:r>
              <a:rPr lang="en-US" sz="3800" dirty="0" smtClean="0"/>
              <a:t> </a:t>
            </a:r>
            <a:r>
              <a:rPr sz="3800" dirty="0" smtClean="0"/>
              <a:t>Committee</a:t>
            </a:r>
            <a:r>
              <a:rPr lang="en-US" sz="3800" dirty="0" smtClean="0"/>
              <a:t/>
            </a:r>
            <a:br>
              <a:rPr lang="en-US" sz="3800" dirty="0" smtClean="0"/>
            </a:br>
            <a:r>
              <a:rPr lang="en-US" sz="3800" b="1" dirty="0"/>
              <a:t>Chair: Lee </a:t>
            </a:r>
            <a:r>
              <a:rPr lang="en-US" sz="3800" b="1" dirty="0" smtClean="0"/>
              <a:t>Switzenberg</a:t>
            </a:r>
            <a:endParaRPr sz="3800" dirty="0"/>
          </a:p>
        </p:txBody>
      </p:sp>
    </p:spTree>
    <p:extLst>
      <p:ext uri="{BB962C8B-B14F-4D97-AF65-F5344CB8AC3E}">
        <p14:creationId xmlns:p14="http://schemas.microsoft.com/office/powerpoint/2010/main" val="1869086086"/>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LHNA Committee Updates</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Crime &amp; Safety</a:t>
            </a:r>
          </a:p>
          <a:p>
            <a:r>
              <a:rPr lang="en-US" dirty="0" smtClean="0"/>
              <a:t>Events</a:t>
            </a:r>
          </a:p>
          <a:p>
            <a:r>
              <a:rPr lang="en-US" dirty="0" smtClean="0"/>
              <a:t>Zoning</a:t>
            </a:r>
          </a:p>
          <a:p>
            <a:r>
              <a:rPr lang="en-US" dirty="0" smtClean="0"/>
              <a:t>Neighborhood Priorities</a:t>
            </a:r>
          </a:p>
          <a:p>
            <a:r>
              <a:rPr lang="en-US" dirty="0" smtClean="0"/>
              <a:t>Environment</a:t>
            </a:r>
          </a:p>
          <a:p>
            <a:r>
              <a:rPr lang="en-US" dirty="0" smtClean="0"/>
              <a:t>Historical </a:t>
            </a:r>
          </a:p>
          <a:p>
            <a:r>
              <a:rPr lang="en-US" dirty="0" smtClean="0"/>
              <a:t>Communications</a:t>
            </a:r>
          </a:p>
          <a:p>
            <a:endParaRPr lang="en-US" dirty="0"/>
          </a:p>
        </p:txBody>
      </p:sp>
    </p:spTree>
    <p:extLst>
      <p:ext uri="{BB962C8B-B14F-4D97-AF65-F5344CB8AC3E}">
        <p14:creationId xmlns:p14="http://schemas.microsoft.com/office/powerpoint/2010/main" val="900318189"/>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28600" y="50800"/>
            <a:ext cx="8686800" cy="1066800"/>
          </a:xfrm>
          <a:prstGeom prst="rect">
            <a:avLst/>
          </a:prstGeom>
        </p:spPr>
        <p:txBody>
          <a:bodyPr/>
          <a:lstStyle/>
          <a:p>
            <a:r>
              <a:rPr lang="en-US" dirty="0" smtClean="0"/>
              <a:t>Tonight’s </a:t>
            </a:r>
            <a:r>
              <a:rPr dirty="0" smtClean="0"/>
              <a:t>Agenda</a:t>
            </a:r>
            <a:endParaRPr dirty="0"/>
          </a:p>
        </p:txBody>
      </p:sp>
      <p:sp>
        <p:nvSpPr>
          <p:cNvPr id="99" name="Content Placeholder 2"/>
          <p:cNvSpPr txBox="1">
            <a:spLocks noGrp="1"/>
          </p:cNvSpPr>
          <p:nvPr>
            <p:ph type="body" idx="1"/>
          </p:nvPr>
        </p:nvSpPr>
        <p:spPr>
          <a:xfrm>
            <a:off x="457200" y="1447800"/>
            <a:ext cx="8229600" cy="4779807"/>
          </a:xfrm>
          <a:prstGeom prst="rect">
            <a:avLst/>
          </a:prstGeom>
        </p:spPr>
        <p:txBody>
          <a:bodyPr>
            <a:noAutofit/>
          </a:bodyPr>
          <a:lstStyle/>
          <a:p>
            <a:pPr marL="571500" indent="-571500" defTabSz="732433">
              <a:lnSpc>
                <a:spcPct val="90000"/>
              </a:lnSpc>
              <a:spcBef>
                <a:spcPts val="600"/>
              </a:spcBef>
              <a:buFont typeface="+mj-lt"/>
              <a:buAutoNum type="romanUcPeriod"/>
              <a:defRPr sz="2937"/>
            </a:pPr>
            <a:r>
              <a:rPr sz="3000" dirty="0" smtClean="0">
                <a:latin typeface="Palatino"/>
                <a:cs typeface="Palatino"/>
              </a:rPr>
              <a:t>Welcome</a:t>
            </a:r>
            <a:r>
              <a:rPr lang="en-US" sz="3000" dirty="0" smtClean="0">
                <a:latin typeface="Palatino"/>
                <a:cs typeface="Palatino"/>
              </a:rPr>
              <a:t> </a:t>
            </a:r>
          </a:p>
          <a:p>
            <a:pPr marL="571500" indent="-571500" defTabSz="732433">
              <a:lnSpc>
                <a:spcPct val="90000"/>
              </a:lnSpc>
              <a:spcBef>
                <a:spcPts val="600"/>
              </a:spcBef>
              <a:buFont typeface="+mj-lt"/>
              <a:buAutoNum type="romanUcPeriod"/>
              <a:defRPr sz="2937"/>
            </a:pPr>
            <a:r>
              <a:rPr lang="en-US" sz="3000" dirty="0" smtClean="0">
                <a:latin typeface="Palatino"/>
                <a:cs typeface="Palatino"/>
              </a:rPr>
              <a:t>Guest Speakers</a:t>
            </a:r>
            <a:endParaRPr sz="3000" dirty="0">
              <a:latin typeface="Palatino"/>
              <a:cs typeface="Palatino"/>
            </a:endParaRPr>
          </a:p>
          <a:p>
            <a:pPr marL="1003300" lvl="1" indent="-571500" defTabSz="732433">
              <a:lnSpc>
                <a:spcPct val="90000"/>
              </a:lnSpc>
              <a:spcBef>
                <a:spcPts val="600"/>
              </a:spcBef>
              <a:defRPr sz="2937"/>
            </a:pPr>
            <a:r>
              <a:rPr lang="en-US" sz="2600" dirty="0" smtClean="0">
                <a:latin typeface="Palatino"/>
                <a:cs typeface="Palatino"/>
              </a:rPr>
              <a:t>Mary </a:t>
            </a:r>
            <a:r>
              <a:rPr lang="en-US" sz="2600" dirty="0" err="1" smtClean="0">
                <a:latin typeface="Palatino"/>
                <a:cs typeface="Palatino"/>
              </a:rPr>
              <a:t>Ceruti</a:t>
            </a:r>
            <a:r>
              <a:rPr lang="en-US" sz="2600" dirty="0" smtClean="0">
                <a:latin typeface="Palatino"/>
                <a:cs typeface="Palatino"/>
              </a:rPr>
              <a:t>, Exec. Director, Walker Art Center</a:t>
            </a:r>
            <a:endParaRPr lang="en-US" sz="2600" dirty="0">
              <a:latin typeface="Palatino"/>
              <a:cs typeface="Palatino"/>
            </a:endParaRPr>
          </a:p>
          <a:p>
            <a:pPr marL="1003300" lvl="1" indent="-571500" defTabSz="732433">
              <a:lnSpc>
                <a:spcPct val="90000"/>
              </a:lnSpc>
              <a:spcBef>
                <a:spcPts val="600"/>
              </a:spcBef>
              <a:defRPr sz="2937"/>
            </a:pPr>
            <a:r>
              <a:rPr sz="2600" dirty="0" smtClean="0">
                <a:latin typeface="Palatino"/>
                <a:cs typeface="Palatino"/>
              </a:rPr>
              <a:t>Scott Dibble</a:t>
            </a:r>
            <a:r>
              <a:rPr lang="en-US" sz="2600" dirty="0" smtClean="0">
                <a:latin typeface="Palatino"/>
                <a:cs typeface="Palatino"/>
              </a:rPr>
              <a:t>, MN State Senator</a:t>
            </a:r>
            <a:endParaRPr lang="en-US" sz="2600" dirty="0">
              <a:latin typeface="Palatino"/>
              <a:cs typeface="Palatino"/>
            </a:endParaRPr>
          </a:p>
          <a:p>
            <a:pPr marL="1003300" lvl="1" indent="-571500" defTabSz="732433">
              <a:lnSpc>
                <a:spcPct val="90000"/>
              </a:lnSpc>
              <a:spcBef>
                <a:spcPts val="600"/>
              </a:spcBef>
              <a:defRPr sz="2937"/>
            </a:pPr>
            <a:r>
              <a:rPr lang="en-US" sz="2600" dirty="0" smtClean="0">
                <a:latin typeface="Palatino"/>
                <a:cs typeface="Palatino"/>
              </a:rPr>
              <a:t>Frank </a:t>
            </a:r>
            <a:r>
              <a:rPr lang="en-US" sz="2600" dirty="0" err="1" smtClean="0">
                <a:latin typeface="Palatino"/>
                <a:cs typeface="Palatino"/>
              </a:rPr>
              <a:t>Hornstein</a:t>
            </a:r>
            <a:r>
              <a:rPr lang="en-US" sz="2600" dirty="0" smtClean="0">
                <a:latin typeface="Palatino"/>
                <a:cs typeface="Palatino"/>
              </a:rPr>
              <a:t>, </a:t>
            </a:r>
            <a:r>
              <a:rPr lang="en-US" sz="2600" dirty="0">
                <a:latin typeface="Palatino"/>
                <a:cs typeface="Palatino"/>
              </a:rPr>
              <a:t>MN House Representative</a:t>
            </a:r>
          </a:p>
          <a:p>
            <a:pPr marL="571500" indent="-571500" defTabSz="732433">
              <a:lnSpc>
                <a:spcPct val="90000"/>
              </a:lnSpc>
              <a:spcBef>
                <a:spcPts val="600"/>
              </a:spcBef>
              <a:buFont typeface="+mj-lt"/>
              <a:buAutoNum type="romanUcPeriod"/>
              <a:defRPr sz="2937"/>
            </a:pPr>
            <a:r>
              <a:rPr sz="3000" dirty="0" smtClean="0">
                <a:latin typeface="Palatino"/>
                <a:cs typeface="Palatino"/>
              </a:rPr>
              <a:t>About </a:t>
            </a:r>
            <a:r>
              <a:rPr sz="3000" dirty="0">
                <a:latin typeface="Palatino"/>
                <a:cs typeface="Palatino"/>
              </a:rPr>
              <a:t>LHNA</a:t>
            </a:r>
          </a:p>
          <a:p>
            <a:pPr marL="571500" indent="-571500" defTabSz="732433">
              <a:lnSpc>
                <a:spcPct val="90000"/>
              </a:lnSpc>
              <a:spcBef>
                <a:spcPts val="600"/>
              </a:spcBef>
              <a:buFont typeface="+mj-lt"/>
              <a:buAutoNum type="romanUcPeriod"/>
              <a:defRPr sz="2937"/>
            </a:pPr>
            <a:r>
              <a:rPr sz="3000" dirty="0" smtClean="0">
                <a:latin typeface="Palatino"/>
                <a:cs typeface="Palatino"/>
              </a:rPr>
              <a:t>Treasurer </a:t>
            </a:r>
            <a:r>
              <a:rPr sz="3000" dirty="0">
                <a:latin typeface="Palatino"/>
                <a:cs typeface="Palatino"/>
              </a:rPr>
              <a:t>Report</a:t>
            </a:r>
          </a:p>
          <a:p>
            <a:pPr marL="571500" indent="-571500" defTabSz="732433">
              <a:lnSpc>
                <a:spcPct val="90000"/>
              </a:lnSpc>
              <a:spcBef>
                <a:spcPts val="600"/>
              </a:spcBef>
              <a:buFont typeface="+mj-lt"/>
              <a:buAutoNum type="romanUcPeriod"/>
              <a:defRPr sz="2937"/>
            </a:pPr>
            <a:r>
              <a:rPr sz="3000" dirty="0" smtClean="0">
                <a:latin typeface="Palatino"/>
                <a:cs typeface="Palatino"/>
              </a:rPr>
              <a:t>Committee </a:t>
            </a:r>
            <a:r>
              <a:rPr sz="3000" dirty="0">
                <a:latin typeface="Palatino"/>
                <a:cs typeface="Palatino"/>
              </a:rPr>
              <a:t>Updates</a:t>
            </a:r>
          </a:p>
          <a:p>
            <a:pPr marL="571500" indent="-571500" defTabSz="732433">
              <a:lnSpc>
                <a:spcPct val="90000"/>
              </a:lnSpc>
              <a:spcBef>
                <a:spcPts val="600"/>
              </a:spcBef>
              <a:buFont typeface="+mj-lt"/>
              <a:buAutoNum type="romanUcPeriod"/>
              <a:defRPr sz="2937"/>
            </a:pPr>
            <a:r>
              <a:rPr lang="en-US" sz="3000" dirty="0" smtClean="0">
                <a:latin typeface="Palatino"/>
                <a:cs typeface="Palatino"/>
              </a:rPr>
              <a:t> </a:t>
            </a:r>
            <a:r>
              <a:rPr sz="3000" dirty="0" smtClean="0">
                <a:latin typeface="Palatino"/>
                <a:cs typeface="Palatino"/>
              </a:rPr>
              <a:t>Election </a:t>
            </a:r>
            <a:r>
              <a:rPr sz="3000" dirty="0">
                <a:latin typeface="Palatino"/>
                <a:cs typeface="Palatino"/>
              </a:rPr>
              <a:t>of Board Members</a:t>
            </a:r>
          </a:p>
        </p:txBody>
      </p:sp>
      <p:pic>
        <p:nvPicPr>
          <p:cNvPr id="5" name="Picture 4" descr="Picture 4"/>
          <p:cNvPicPr>
            <a:picLocks noChangeAspect="1"/>
          </p:cNvPicPr>
          <p:nvPr/>
        </p:nvPicPr>
        <p:blipFill>
          <a:blip r:embed="rId2">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prstGeom prst="rect">
            <a:avLst/>
          </a:prstGeom>
        </p:spPr>
        <p:txBody>
          <a:bodyPr>
            <a:normAutofit/>
          </a:bodyPr>
          <a:lstStyle>
            <a:lvl1pPr>
              <a:defRPr sz="4800"/>
            </a:lvl1pPr>
          </a:lstStyle>
          <a:p>
            <a:r>
              <a:rPr sz="5500" dirty="0"/>
              <a:t>Crime &amp; </a:t>
            </a:r>
            <a:r>
              <a:rPr sz="5500" dirty="0" smtClean="0"/>
              <a:t>Safety</a:t>
            </a:r>
            <a:endParaRPr sz="5500" dirty="0"/>
          </a:p>
        </p:txBody>
      </p:sp>
      <p:sp>
        <p:nvSpPr>
          <p:cNvPr id="175" name="Content Placeholder 2"/>
          <p:cNvSpPr txBox="1">
            <a:spLocks noGrp="1"/>
          </p:cNvSpPr>
          <p:nvPr>
            <p:ph type="body" idx="1"/>
          </p:nvPr>
        </p:nvSpPr>
        <p:spPr>
          <a:prstGeom prst="rect">
            <a:avLst/>
          </a:prstGeom>
        </p:spPr>
        <p:txBody>
          <a:bodyPr/>
          <a:lstStyle/>
          <a:p>
            <a:pPr lvl="0"/>
            <a:r>
              <a:rPr lang="en-US" dirty="0" smtClean="0"/>
              <a:t>Areas of Focus</a:t>
            </a:r>
          </a:p>
          <a:p>
            <a:pPr lvl="1"/>
            <a:r>
              <a:rPr lang="en-US" dirty="0" smtClean="0"/>
              <a:t>Crime prevention </a:t>
            </a:r>
          </a:p>
          <a:p>
            <a:pPr lvl="1"/>
            <a:r>
              <a:rPr lang="en-US" dirty="0" smtClean="0"/>
              <a:t>Recruit block leaders</a:t>
            </a:r>
          </a:p>
          <a:p>
            <a:pPr lvl="1"/>
            <a:r>
              <a:rPr lang="en-US" dirty="0" smtClean="0"/>
              <a:t>Encourage action from residents to reduce crime</a:t>
            </a:r>
            <a:endParaRPr dirty="0"/>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lstStyle>
            <a:lvl1pPr>
              <a:defRPr sz="5400"/>
            </a:lvl1pPr>
          </a:lstStyle>
          <a:p>
            <a:r>
              <a:rPr dirty="0"/>
              <a:t>Crime &amp; Safety  </a:t>
            </a:r>
          </a:p>
        </p:txBody>
      </p:sp>
      <p:sp>
        <p:nvSpPr>
          <p:cNvPr id="178" name="Content Placeholder 2"/>
          <p:cNvSpPr txBox="1">
            <a:spLocks noGrp="1"/>
          </p:cNvSpPr>
          <p:nvPr>
            <p:ph type="body" idx="1"/>
          </p:nvPr>
        </p:nvSpPr>
        <p:spPr>
          <a:xfrm>
            <a:off x="457200" y="1600200"/>
            <a:ext cx="8229600" cy="4953000"/>
          </a:xfrm>
          <a:prstGeom prst="rect">
            <a:avLst/>
          </a:prstGeom>
        </p:spPr>
        <p:txBody>
          <a:bodyPr/>
          <a:lstStyle/>
          <a:p>
            <a:pPr>
              <a:defRPr b="1"/>
            </a:pPr>
            <a:r>
              <a:rPr dirty="0"/>
              <a:t>Overall, Lowry Hill is a low crime area</a:t>
            </a:r>
          </a:p>
          <a:p>
            <a:pPr marL="742950" lvl="1" indent="-285750">
              <a:spcBef>
                <a:spcPts val="800"/>
              </a:spcBef>
              <a:defRPr sz="3600"/>
            </a:pPr>
            <a:r>
              <a:rPr dirty="0"/>
              <a:t>94% property crime (mostly theft)</a:t>
            </a:r>
          </a:p>
          <a:p>
            <a:pPr marL="742950" lvl="1" indent="-285750">
              <a:spcBef>
                <a:spcPts val="800"/>
              </a:spcBef>
              <a:defRPr sz="3600"/>
            </a:pPr>
            <a:r>
              <a:rPr dirty="0"/>
              <a:t>6% violent crime</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Content Placeholder 3"/>
          <p:cNvGraphicFramePr/>
          <p:nvPr>
            <p:extLst>
              <p:ext uri="{D42A27DB-BD31-4B8C-83A1-F6EECF244321}">
                <p14:modId xmlns:p14="http://schemas.microsoft.com/office/powerpoint/2010/main" val="2834744156"/>
              </p:ext>
            </p:extLst>
          </p:nvPr>
        </p:nvGraphicFramePr>
        <p:xfrm>
          <a:off x="-38101" y="606740"/>
          <a:ext cx="9123552" cy="6068034"/>
        </p:xfrm>
        <a:graphic>
          <a:graphicData uri="http://schemas.openxmlformats.org/drawingml/2006/chart">
            <c:chart xmlns:c="http://schemas.openxmlformats.org/drawingml/2006/chart" xmlns:r="http://schemas.openxmlformats.org/officeDocument/2006/relationships" r:id="rId3"/>
          </a:graphicData>
        </a:graphic>
      </p:graphicFrame>
      <p:sp>
        <p:nvSpPr>
          <p:cNvPr id="181" name="Rectangle 4"/>
          <p:cNvSpPr txBox="1"/>
          <p:nvPr/>
        </p:nvSpPr>
        <p:spPr>
          <a:xfrm>
            <a:off x="685800" y="1981200"/>
            <a:ext cx="7086600" cy="7137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7D0000"/>
                </a:solidFill>
                <a:latin typeface="Century Gothic"/>
                <a:ea typeface="Century Gothic"/>
                <a:cs typeface="Century Gothic"/>
                <a:sym typeface="Century Gothic"/>
              </a:defRPr>
            </a:lvl1pPr>
          </a:lstStyle>
          <a:p>
            <a:r>
              <a:t>2016 vs 2017</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r>
              <a:rPr dirty="0"/>
              <a:t>What Can You Do?</a:t>
            </a:r>
          </a:p>
        </p:txBody>
      </p:sp>
      <p:sp>
        <p:nvSpPr>
          <p:cNvPr id="184" name="Content Placeholder 2"/>
          <p:cNvSpPr txBox="1">
            <a:spLocks noGrp="1"/>
          </p:cNvSpPr>
          <p:nvPr>
            <p:ph type="body" idx="1"/>
          </p:nvPr>
        </p:nvSpPr>
        <p:spPr>
          <a:xfrm>
            <a:off x="457200" y="1600200"/>
            <a:ext cx="8229600" cy="4876800"/>
          </a:xfrm>
          <a:prstGeom prst="rect">
            <a:avLst/>
          </a:prstGeom>
        </p:spPr>
        <p:txBody>
          <a:bodyPr>
            <a:normAutofit lnSpcReduction="10000"/>
          </a:bodyPr>
          <a:lstStyle/>
          <a:p>
            <a:pPr>
              <a:spcBef>
                <a:spcPts val="800"/>
              </a:spcBef>
              <a:defRPr sz="3700" b="1"/>
            </a:pPr>
            <a:r>
              <a:rPr dirty="0"/>
              <a:t>Do not hesitate. Call 911</a:t>
            </a:r>
          </a:p>
          <a:p>
            <a:pPr marL="742950" lvl="1" indent="-285750">
              <a:spcBef>
                <a:spcPts val="700"/>
              </a:spcBef>
              <a:defRPr sz="3300"/>
            </a:pPr>
            <a:r>
              <a:rPr dirty="0"/>
              <a:t>Renters and homeowners</a:t>
            </a:r>
          </a:p>
          <a:p>
            <a:pPr marL="742950" lvl="1" indent="-285750">
              <a:spcBef>
                <a:spcPts val="700"/>
              </a:spcBef>
              <a:defRPr sz="3300"/>
            </a:pPr>
            <a:r>
              <a:rPr dirty="0"/>
              <a:t>Increased calls = </a:t>
            </a:r>
            <a:r>
              <a:rPr lang="en-US" dirty="0" smtClean="0"/>
              <a:t>better tracking for areas of crimes, trends, </a:t>
            </a:r>
            <a:r>
              <a:rPr dirty="0" smtClean="0"/>
              <a:t>increased </a:t>
            </a:r>
            <a:r>
              <a:rPr dirty="0"/>
              <a:t>patrols</a:t>
            </a:r>
          </a:p>
          <a:p>
            <a:pPr marL="742950" lvl="1" indent="-285750">
              <a:spcBef>
                <a:spcPts val="700"/>
              </a:spcBef>
              <a:defRPr sz="3300"/>
            </a:pPr>
            <a:r>
              <a:rPr lang="en-US" dirty="0" smtClean="0"/>
              <a:t>Suspicious behavior? Still make the call. </a:t>
            </a:r>
            <a:r>
              <a:rPr dirty="0" smtClean="0"/>
              <a:t>If </a:t>
            </a:r>
            <a:r>
              <a:rPr dirty="0"/>
              <a:t>it is not an </a:t>
            </a:r>
            <a:r>
              <a:rPr dirty="0" smtClean="0"/>
              <a:t>emergency</a:t>
            </a:r>
            <a:endParaRPr lang="en-US" dirty="0" smtClean="0"/>
          </a:p>
          <a:p>
            <a:pPr marL="1168400" lvl="2">
              <a:spcBef>
                <a:spcPts val="700"/>
              </a:spcBef>
              <a:defRPr sz="3300"/>
            </a:pPr>
            <a:r>
              <a:rPr dirty="0" smtClean="0"/>
              <a:t>Say </a:t>
            </a:r>
            <a:r>
              <a:rPr dirty="0"/>
              <a:t>“not an emergency”</a:t>
            </a:r>
          </a:p>
          <a:p>
            <a:pPr marL="1143000" lvl="2" indent="-228600">
              <a:spcBef>
                <a:spcPts val="600"/>
              </a:spcBef>
              <a:defRPr sz="2900"/>
            </a:pPr>
            <a:r>
              <a:rPr dirty="0"/>
              <a:t>Wait for operator to say “ok go </a:t>
            </a:r>
            <a:r>
              <a:rPr dirty="0" smtClean="0"/>
              <a:t>ahead</a:t>
            </a:r>
            <a:r>
              <a:rPr lang="en-US" dirty="0"/>
              <a:t>"</a:t>
            </a:r>
            <a:endParaRPr lang="en-US" dirty="0" smtClean="0"/>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prstGeom prst="rect">
            <a:avLst/>
          </a:prstGeom>
        </p:spPr>
        <p:txBody>
          <a:bodyPr/>
          <a:lstStyle/>
          <a:p>
            <a:r>
              <a:rPr dirty="0"/>
              <a:t>What Can You Do?</a:t>
            </a:r>
          </a:p>
        </p:txBody>
      </p:sp>
      <p:sp>
        <p:nvSpPr>
          <p:cNvPr id="187" name="Content Placeholder 2"/>
          <p:cNvSpPr txBox="1">
            <a:spLocks noGrp="1"/>
          </p:cNvSpPr>
          <p:nvPr>
            <p:ph type="body" idx="1"/>
          </p:nvPr>
        </p:nvSpPr>
        <p:spPr>
          <a:xfrm>
            <a:off x="228600" y="1447800"/>
            <a:ext cx="8763000" cy="5257800"/>
          </a:xfrm>
          <a:prstGeom prst="rect">
            <a:avLst/>
          </a:prstGeom>
        </p:spPr>
        <p:txBody>
          <a:bodyPr/>
          <a:lstStyle/>
          <a:p>
            <a:pPr marL="336041" indent="-336041" defTabSz="896111">
              <a:lnSpc>
                <a:spcPct val="80000"/>
              </a:lnSpc>
              <a:spcBef>
                <a:spcPts val="700"/>
              </a:spcBef>
              <a:defRPr sz="3000" b="1"/>
            </a:pPr>
            <a:r>
              <a:rPr dirty="0"/>
              <a:t>Leave A Light On</a:t>
            </a:r>
            <a:r>
              <a:rPr b="0" dirty="0"/>
              <a:t>  </a:t>
            </a:r>
          </a:p>
          <a:p>
            <a:pPr marL="728091" lvl="1" indent="-280034" defTabSz="896111">
              <a:lnSpc>
                <a:spcPct val="80000"/>
              </a:lnSpc>
              <a:spcBef>
                <a:spcPts val="600"/>
              </a:spcBef>
              <a:defRPr sz="2600"/>
            </a:pPr>
            <a:r>
              <a:rPr dirty="0"/>
              <a:t>Leave porch lights </a:t>
            </a:r>
            <a:r>
              <a:rPr dirty="0" smtClean="0"/>
              <a:t>on</a:t>
            </a:r>
            <a:r>
              <a:rPr lang="en-US" dirty="0" smtClean="0"/>
              <a:t> f</a:t>
            </a:r>
            <a:r>
              <a:rPr dirty="0" smtClean="0"/>
              <a:t>ront </a:t>
            </a:r>
            <a:r>
              <a:rPr dirty="0"/>
              <a:t>and back. </a:t>
            </a:r>
          </a:p>
          <a:p>
            <a:pPr marL="728091" lvl="1" indent="-280034" defTabSz="896111">
              <a:lnSpc>
                <a:spcPct val="80000"/>
              </a:lnSpc>
              <a:spcBef>
                <a:spcPts val="600"/>
              </a:spcBef>
              <a:defRPr sz="2600"/>
            </a:pPr>
            <a:r>
              <a:rPr dirty="0"/>
              <a:t>All night.</a:t>
            </a:r>
          </a:p>
          <a:p>
            <a:pPr marL="336041" indent="-336041" defTabSz="896111">
              <a:lnSpc>
                <a:spcPct val="80000"/>
              </a:lnSpc>
              <a:spcBef>
                <a:spcPts val="700"/>
              </a:spcBef>
              <a:defRPr sz="3000" b="1"/>
            </a:pPr>
            <a:r>
              <a:rPr dirty="0"/>
              <a:t>Lock your</a:t>
            </a:r>
          </a:p>
          <a:p>
            <a:pPr marL="728091" lvl="1" indent="-280034" defTabSz="896111">
              <a:lnSpc>
                <a:spcPct val="80000"/>
              </a:lnSpc>
              <a:spcBef>
                <a:spcPts val="600"/>
              </a:spcBef>
              <a:defRPr sz="2600"/>
            </a:pPr>
            <a:r>
              <a:rPr dirty="0"/>
              <a:t>1</a:t>
            </a:r>
            <a:r>
              <a:rPr baseline="29958" dirty="0"/>
              <a:t>st</a:t>
            </a:r>
            <a:r>
              <a:rPr dirty="0"/>
              <a:t> floor windows</a:t>
            </a:r>
          </a:p>
          <a:p>
            <a:pPr marL="728091" lvl="1" indent="-280034" defTabSz="896111">
              <a:lnSpc>
                <a:spcPct val="80000"/>
              </a:lnSpc>
              <a:spcBef>
                <a:spcPts val="600"/>
              </a:spcBef>
              <a:defRPr sz="2600"/>
            </a:pPr>
            <a:r>
              <a:rPr dirty="0"/>
              <a:t>Cars and bikes</a:t>
            </a:r>
          </a:p>
          <a:p>
            <a:pPr marL="728091" lvl="1" indent="-280034" defTabSz="896111">
              <a:lnSpc>
                <a:spcPct val="80000"/>
              </a:lnSpc>
              <a:spcBef>
                <a:spcPts val="600"/>
              </a:spcBef>
              <a:defRPr sz="2600"/>
            </a:pPr>
            <a:r>
              <a:rPr dirty="0"/>
              <a:t>Garage doors</a:t>
            </a:r>
          </a:p>
          <a:p>
            <a:pPr marL="728091" lvl="1" indent="-280034" defTabSz="896111">
              <a:lnSpc>
                <a:spcPct val="80000"/>
              </a:lnSpc>
              <a:spcBef>
                <a:spcPts val="600"/>
              </a:spcBef>
              <a:defRPr sz="2600"/>
            </a:pPr>
            <a:r>
              <a:rPr dirty="0"/>
              <a:t>Don’t leave valuables in your car</a:t>
            </a:r>
          </a:p>
          <a:p>
            <a:pPr marL="728091" lvl="1" indent="-280034" defTabSz="896111">
              <a:lnSpc>
                <a:spcPct val="80000"/>
              </a:lnSpc>
              <a:spcBef>
                <a:spcPts val="600"/>
              </a:spcBef>
              <a:defRPr sz="2600"/>
            </a:pPr>
            <a:r>
              <a:rPr dirty="0"/>
              <a:t>Always arm your security system</a:t>
            </a:r>
          </a:p>
          <a:p>
            <a:pPr marL="336041" indent="-336041" defTabSz="896111">
              <a:lnSpc>
                <a:spcPct val="80000"/>
              </a:lnSpc>
              <a:spcBef>
                <a:spcPts val="700"/>
              </a:spcBef>
              <a:defRPr sz="3000" b="1"/>
            </a:pPr>
            <a:r>
              <a:rPr dirty="0"/>
              <a:t>Sign up for the city’s crime alerts</a:t>
            </a:r>
          </a:p>
          <a:p>
            <a:pPr marL="728091" lvl="1" indent="-280034" defTabSz="896111">
              <a:lnSpc>
                <a:spcPct val="80000"/>
              </a:lnSpc>
              <a:spcBef>
                <a:spcPts val="600"/>
              </a:spcBef>
              <a:defRPr sz="2600"/>
            </a:pPr>
            <a:r>
              <a:rPr dirty="0"/>
              <a:t>See link in LHNA email newsletters</a:t>
            </a:r>
          </a:p>
        </p:txBody>
      </p:sp>
      <p:pic>
        <p:nvPicPr>
          <p:cNvPr id="188" name="Picture 3" descr="Picture 3"/>
          <p:cNvPicPr>
            <a:picLocks noChangeAspect="1"/>
          </p:cNvPicPr>
          <p:nvPr/>
        </p:nvPicPr>
        <p:blipFill>
          <a:blip r:embed="rId2">
            <a:extLst/>
          </a:blip>
          <a:stretch>
            <a:fillRect/>
          </a:stretch>
        </p:blipFill>
        <p:spPr>
          <a:xfrm>
            <a:off x="6527800" y="2362200"/>
            <a:ext cx="2296940" cy="2373909"/>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4"/>
          <p:cNvSpPr txBox="1">
            <a:spLocks noGrp="1"/>
          </p:cNvSpPr>
          <p:nvPr>
            <p:ph type="ctrTitle"/>
          </p:nvPr>
        </p:nvSpPr>
        <p:spPr>
          <a:xfrm>
            <a:off x="852579" y="571500"/>
            <a:ext cx="7772400" cy="838200"/>
          </a:xfrm>
          <a:prstGeom prst="rect">
            <a:avLst/>
          </a:prstGeom>
        </p:spPr>
        <p:txBody>
          <a:bodyPr>
            <a:noAutofit/>
          </a:bodyPr>
          <a:lstStyle>
            <a:lvl1pPr defTabSz="685800">
              <a:defRPr sz="4900"/>
            </a:lvl1pPr>
          </a:lstStyle>
          <a:p>
            <a:r>
              <a:rPr sz="5500" b="0" dirty="0"/>
              <a:t>Events Committee</a:t>
            </a:r>
          </a:p>
        </p:txBody>
      </p:sp>
      <p:sp>
        <p:nvSpPr>
          <p:cNvPr id="191" name="Rectangle 5"/>
          <p:cNvSpPr txBox="1">
            <a:spLocks noGrp="1"/>
          </p:cNvSpPr>
          <p:nvPr>
            <p:ph type="subTitle" sz="half" idx="1"/>
          </p:nvPr>
        </p:nvSpPr>
        <p:spPr>
          <a:xfrm>
            <a:off x="254000" y="1401843"/>
            <a:ext cx="8890000" cy="1676400"/>
          </a:xfrm>
          <a:prstGeom prst="rect">
            <a:avLst/>
          </a:prstGeom>
        </p:spPr>
        <p:txBody>
          <a:bodyPr/>
          <a:lstStyle/>
          <a:p>
            <a:pPr>
              <a:spcBef>
                <a:spcPts val="800"/>
              </a:spcBef>
              <a:defRPr sz="3600"/>
            </a:pPr>
            <a:r>
              <a:rPr b="0" dirty="0" smtClean="0"/>
              <a:t>Chair: </a:t>
            </a:r>
            <a:r>
              <a:rPr lang="en-US" b="0" dirty="0" smtClean="0"/>
              <a:t>Justin Baylor</a:t>
            </a:r>
            <a:endParaRPr b="0" dirty="0"/>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1"/>
          <p:cNvSpPr txBox="1">
            <a:spLocks noGrp="1"/>
          </p:cNvSpPr>
          <p:nvPr>
            <p:ph type="title"/>
          </p:nvPr>
        </p:nvSpPr>
        <p:spPr>
          <a:prstGeom prst="rect">
            <a:avLst/>
          </a:prstGeom>
        </p:spPr>
        <p:txBody>
          <a:bodyPr/>
          <a:lstStyle/>
          <a:p>
            <a:r>
              <a:rPr b="0" dirty="0"/>
              <a:t>LHNA Events </a:t>
            </a:r>
          </a:p>
        </p:txBody>
      </p:sp>
      <p:sp>
        <p:nvSpPr>
          <p:cNvPr id="203" name="Content Placeholder 2"/>
          <p:cNvSpPr txBox="1">
            <a:spLocks noGrp="1"/>
          </p:cNvSpPr>
          <p:nvPr>
            <p:ph type="body" idx="1"/>
          </p:nvPr>
        </p:nvSpPr>
        <p:spPr>
          <a:xfrm>
            <a:off x="457200" y="1320801"/>
            <a:ext cx="8229600" cy="2641600"/>
          </a:xfrm>
          <a:prstGeom prst="rect">
            <a:avLst/>
          </a:prstGeom>
        </p:spPr>
        <p:txBody>
          <a:bodyPr>
            <a:normAutofit/>
          </a:bodyPr>
          <a:lstStyle/>
          <a:p>
            <a:pPr>
              <a:defRPr b="1"/>
            </a:pPr>
            <a:r>
              <a:rPr lang="en-US" b="0" dirty="0" smtClean="0">
                <a:solidFill>
                  <a:srgbClr val="67281D"/>
                </a:solidFill>
              </a:rPr>
              <a:t>Annual meeting every May</a:t>
            </a:r>
          </a:p>
          <a:p>
            <a:pPr>
              <a:defRPr b="1"/>
            </a:pPr>
            <a:r>
              <a:rPr b="0" dirty="0" smtClean="0">
                <a:solidFill>
                  <a:srgbClr val="67281D"/>
                </a:solidFill>
              </a:rPr>
              <a:t>Ice </a:t>
            </a:r>
            <a:r>
              <a:rPr b="0" dirty="0">
                <a:solidFill>
                  <a:srgbClr val="67281D"/>
                </a:solidFill>
              </a:rPr>
              <a:t>Cream </a:t>
            </a:r>
            <a:r>
              <a:rPr b="0" dirty="0" smtClean="0">
                <a:solidFill>
                  <a:srgbClr val="67281D"/>
                </a:solidFill>
              </a:rPr>
              <a:t>Social</a:t>
            </a:r>
            <a:r>
              <a:rPr lang="en-US" b="0" dirty="0">
                <a:solidFill>
                  <a:srgbClr val="67281D"/>
                </a:solidFill>
              </a:rPr>
              <a:t> </a:t>
            </a:r>
            <a:r>
              <a:rPr lang="en-US" b="0" dirty="0" smtClean="0">
                <a:solidFill>
                  <a:srgbClr val="67281D"/>
                </a:solidFill>
              </a:rPr>
              <a:t>every July</a:t>
            </a:r>
          </a:p>
          <a:p>
            <a:pPr lvl="1">
              <a:defRPr b="1"/>
            </a:pPr>
            <a:r>
              <a:rPr lang="en-US" b="0" dirty="0" smtClean="0">
                <a:solidFill>
                  <a:srgbClr val="67281D"/>
                </a:solidFill>
              </a:rPr>
              <a:t>Save the Date! 7/16/19</a:t>
            </a:r>
          </a:p>
        </p:txBody>
      </p:sp>
      <p:pic>
        <p:nvPicPr>
          <p:cNvPr id="204" name="Picture 3" descr="Picture 3"/>
          <p:cNvPicPr>
            <a:picLocks noChangeAspect="1"/>
          </p:cNvPicPr>
          <p:nvPr/>
        </p:nvPicPr>
        <p:blipFill>
          <a:blip r:embed="rId3">
            <a:extLst/>
          </a:blip>
          <a:stretch>
            <a:fillRect/>
          </a:stretch>
        </p:blipFill>
        <p:spPr>
          <a:xfrm>
            <a:off x="0" y="3962401"/>
            <a:ext cx="9144000" cy="2882902"/>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LHNA Events"/>
          <p:cNvSpPr txBox="1">
            <a:spLocks noGrp="1"/>
          </p:cNvSpPr>
          <p:nvPr>
            <p:ph type="title"/>
          </p:nvPr>
        </p:nvSpPr>
        <p:spPr>
          <a:prstGeom prst="rect">
            <a:avLst/>
          </a:prstGeom>
        </p:spPr>
        <p:txBody>
          <a:bodyPr>
            <a:normAutofit/>
          </a:bodyPr>
          <a:lstStyle/>
          <a:p>
            <a:r>
              <a:rPr dirty="0"/>
              <a:t>LHNA </a:t>
            </a:r>
            <a:r>
              <a:rPr dirty="0" smtClean="0"/>
              <a:t>Events</a:t>
            </a:r>
            <a:endParaRPr dirty="0"/>
          </a:p>
        </p:txBody>
      </p:sp>
      <p:sp>
        <p:nvSpPr>
          <p:cNvPr id="199" name="Walking Tour…"/>
          <p:cNvSpPr txBox="1">
            <a:spLocks noGrp="1"/>
          </p:cNvSpPr>
          <p:nvPr>
            <p:ph type="body" idx="1"/>
          </p:nvPr>
        </p:nvSpPr>
        <p:spPr>
          <a:xfrm>
            <a:off x="457200" y="1473200"/>
            <a:ext cx="8458200" cy="50927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ts val="900"/>
              </a:spcBef>
              <a:spcAft>
                <a:spcPts val="0"/>
              </a:spcAft>
              <a:buClrTx/>
              <a:buSzPct val="100000"/>
              <a:buFont typeface="Arial"/>
              <a:buChar char="•"/>
              <a:tabLst/>
              <a:defRPr/>
            </a:pPr>
            <a:r>
              <a:rPr lang="en-US" sz="4500" b="0" i="0" spc="0" baseline="0" dirty="0" smtClean="0">
                <a:ln>
                  <a:noFill/>
                </a:ln>
                <a:solidFill>
                  <a:srgbClr val="7D0000"/>
                </a:solidFill>
                <a:effectLst/>
                <a:latin typeface="Palatino"/>
                <a:ea typeface="Century Gothic"/>
                <a:cs typeface="Palatino"/>
              </a:rPr>
              <a:t>Walking Tours for Lowry Hill Residents</a:t>
            </a:r>
            <a:endParaRPr lang="en-US" sz="4500" dirty="0" smtClean="0">
              <a:effectLst/>
            </a:endParaRPr>
          </a:p>
          <a:p>
            <a:pPr lvl="1"/>
            <a:r>
              <a:rPr lang="en-US" b="1" dirty="0" smtClean="0"/>
              <a:t>Historic Lake of the Isles </a:t>
            </a:r>
          </a:p>
          <a:p>
            <a:pPr lvl="2"/>
            <a:r>
              <a:rPr lang="en-US" dirty="0" smtClean="0"/>
              <a:t>Annual event</a:t>
            </a:r>
          </a:p>
          <a:p>
            <a:pPr lvl="2"/>
            <a:r>
              <a:rPr lang="en-US" dirty="0" smtClean="0"/>
              <a:t>Coming up 6/2/19</a:t>
            </a:r>
          </a:p>
          <a:p>
            <a:pPr lvl="2"/>
            <a:r>
              <a:rPr lang="en-US" dirty="0" smtClean="0"/>
              <a:t>See website for details.</a:t>
            </a:r>
          </a:p>
          <a:p>
            <a:pPr lvl="1"/>
            <a:r>
              <a:rPr lang="en-US" b="1" dirty="0" smtClean="0"/>
              <a:t>NEW! Historic Lowry Hill</a:t>
            </a:r>
          </a:p>
          <a:p>
            <a:pPr lvl="2"/>
            <a:r>
              <a:rPr lang="en-US" dirty="0" smtClean="0"/>
              <a:t>Was 5/4/19</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p:nvPr>
        </p:nvSpPr>
        <p:spPr>
          <a:prstGeom prst="rect">
            <a:avLst/>
          </a:prstGeom>
        </p:spPr>
        <p:txBody>
          <a:bodyPr/>
          <a:lstStyle/>
          <a:p>
            <a:r>
              <a:rPr dirty="0"/>
              <a:t>LHNA Events</a:t>
            </a:r>
          </a:p>
        </p:txBody>
      </p:sp>
      <p:sp>
        <p:nvSpPr>
          <p:cNvPr id="207" name="Content Placeholder 2"/>
          <p:cNvSpPr txBox="1">
            <a:spLocks noGrp="1"/>
          </p:cNvSpPr>
          <p:nvPr>
            <p:ph type="body" idx="1"/>
          </p:nvPr>
        </p:nvSpPr>
        <p:spPr>
          <a:xfrm>
            <a:off x="457200" y="1600200"/>
            <a:ext cx="8458200" cy="4749800"/>
          </a:xfrm>
          <a:prstGeom prst="rect">
            <a:avLst/>
          </a:prstGeom>
        </p:spPr>
        <p:txBody>
          <a:bodyPr>
            <a:normAutofit/>
          </a:bodyPr>
          <a:lstStyle/>
          <a:p>
            <a:pPr marL="0" indent="0">
              <a:buNone/>
              <a:defRPr b="1"/>
            </a:pPr>
            <a:r>
              <a:rPr lang="en-US" dirty="0" smtClean="0"/>
              <a:t>Fall </a:t>
            </a:r>
            <a:r>
              <a:rPr dirty="0" smtClean="0"/>
              <a:t>Neighborhood </a:t>
            </a:r>
            <a:r>
              <a:rPr dirty="0"/>
              <a:t>Garage Sale </a:t>
            </a:r>
          </a:p>
          <a:p>
            <a:pPr lvl="1"/>
            <a:r>
              <a:rPr lang="en-US" dirty="0" smtClean="0"/>
              <a:t>Together with EIRA</a:t>
            </a:r>
          </a:p>
          <a:p>
            <a:pPr lvl="1"/>
            <a:r>
              <a:rPr lang="en-US" dirty="0" smtClean="0"/>
              <a:t>2018 was Sept 8</a:t>
            </a:r>
          </a:p>
          <a:p>
            <a:pPr lvl="1"/>
            <a:r>
              <a:rPr lang="en-US" dirty="0" smtClean="0"/>
              <a:t>2019 date to be set</a:t>
            </a:r>
            <a:endParaRPr dirty="0"/>
          </a:p>
          <a:p>
            <a:pPr lvl="1"/>
            <a:r>
              <a:rPr dirty="0" smtClean="0"/>
              <a:t>Watch </a:t>
            </a:r>
            <a:r>
              <a:rPr dirty="0"/>
              <a:t>LHNA email news for details</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2082800" y="2379309"/>
            <a:ext cx="4123634" cy="4338991"/>
          </a:xfrm>
          <a:prstGeom prst="rect">
            <a:avLst/>
          </a:prstGeom>
          <a:ln w="12700">
            <a:miter lim="400000"/>
          </a:ln>
        </p:spPr>
      </p:pic>
      <p:sp>
        <p:nvSpPr>
          <p:cNvPr id="3" name="Text Placeholder 2"/>
          <p:cNvSpPr>
            <a:spLocks noGrp="1"/>
          </p:cNvSpPr>
          <p:nvPr>
            <p:ph type="body" idx="1"/>
          </p:nvPr>
        </p:nvSpPr>
        <p:spPr>
          <a:xfrm>
            <a:off x="457200" y="1473200"/>
            <a:ext cx="8229600" cy="4525963"/>
          </a:xfrm>
        </p:spPr>
        <p:txBody>
          <a:bodyPr/>
          <a:lstStyle/>
          <a:p>
            <a:r>
              <a:rPr lang="en-US" dirty="0" smtClean="0"/>
              <a:t>Thrill Kenwood every October</a:t>
            </a:r>
            <a:endParaRPr lang="en-US" dirty="0"/>
          </a:p>
        </p:txBody>
      </p:sp>
      <p:sp>
        <p:nvSpPr>
          <p:cNvPr id="4" name="Title 3"/>
          <p:cNvSpPr>
            <a:spLocks noGrp="1"/>
          </p:cNvSpPr>
          <p:nvPr>
            <p:ph type="title"/>
          </p:nvPr>
        </p:nvSpPr>
        <p:spPr>
          <a:xfrm>
            <a:off x="292100" y="272057"/>
            <a:ext cx="8686800" cy="1066800"/>
          </a:xfrm>
        </p:spPr>
        <p:txBody>
          <a:bodyPr/>
          <a:lstStyle/>
          <a:p>
            <a:r>
              <a:rPr lang="en-US" dirty="0" smtClean="0"/>
              <a:t>LHNA Events</a:t>
            </a:r>
            <a:endParaRPr lang="en-US" dirty="0"/>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noGrp="1"/>
          </p:cNvSpPr>
          <p:nvPr>
            <p:ph type="title"/>
          </p:nvPr>
        </p:nvSpPr>
        <p:spPr>
          <a:xfrm>
            <a:off x="228600" y="228599"/>
            <a:ext cx="8686800" cy="1853829"/>
          </a:xfrm>
          <a:prstGeom prst="rect">
            <a:avLst/>
          </a:prstGeom>
        </p:spPr>
        <p:txBody>
          <a:bodyPr>
            <a:normAutofit fontScale="90000"/>
          </a:bodyPr>
          <a:lstStyle/>
          <a:p>
            <a:r>
              <a:rPr lang="en-US" dirty="0" smtClean="0">
                <a:latin typeface="Palatino"/>
                <a:cs typeface="Palatino"/>
              </a:rPr>
              <a:t>Walker Art Center Welcome</a:t>
            </a:r>
            <a:br>
              <a:rPr lang="en-US" dirty="0" smtClean="0">
                <a:latin typeface="Palatino"/>
                <a:cs typeface="Palatino"/>
              </a:rPr>
            </a:br>
            <a:r>
              <a:rPr lang="en-US" sz="4500" b="1" dirty="0" smtClean="0">
                <a:latin typeface="Palatino"/>
                <a:cs typeface="Palatino"/>
              </a:rPr>
              <a:t>Mary </a:t>
            </a:r>
            <a:r>
              <a:rPr lang="en-US" sz="4500" b="1" dirty="0" err="1" smtClean="0">
                <a:latin typeface="Palatino"/>
                <a:cs typeface="Palatino"/>
              </a:rPr>
              <a:t>Ceruti</a:t>
            </a:r>
            <a:endParaRPr sz="4500" b="1" dirty="0">
              <a:latin typeface="Palatino"/>
              <a:cs typeface="Palatino"/>
            </a:endParaRPr>
          </a:p>
        </p:txBody>
      </p:sp>
      <p:pic>
        <p:nvPicPr>
          <p:cNvPr id="3" name="Picture 2"/>
          <p:cNvPicPr>
            <a:picLocks noChangeAspect="1"/>
          </p:cNvPicPr>
          <p:nvPr/>
        </p:nvPicPr>
        <p:blipFill>
          <a:blip r:embed="rId2"/>
          <a:stretch>
            <a:fillRect/>
          </a:stretch>
        </p:blipFill>
        <p:spPr>
          <a:xfrm>
            <a:off x="3075410" y="2285920"/>
            <a:ext cx="2758191" cy="4137287"/>
          </a:xfrm>
          <a:prstGeom prst="rect">
            <a:avLst/>
          </a:prstGeom>
        </p:spPr>
      </p:pic>
      <p:pic>
        <p:nvPicPr>
          <p:cNvPr id="8" name="Picture 4" descr="Picture 4"/>
          <p:cNvPicPr>
            <a:picLocks noChangeAspect="1"/>
          </p:cNvPicPr>
          <p:nvPr/>
        </p:nvPicPr>
        <p:blipFill>
          <a:blip r:embed="rId3">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4"/>
          <p:cNvSpPr txBox="1">
            <a:spLocks noGrp="1"/>
          </p:cNvSpPr>
          <p:nvPr>
            <p:ph type="title"/>
          </p:nvPr>
        </p:nvSpPr>
        <p:spPr>
          <a:prstGeom prst="rect">
            <a:avLst/>
          </a:prstGeom>
        </p:spPr>
        <p:txBody>
          <a:bodyPr/>
          <a:lstStyle/>
          <a:p>
            <a:r>
              <a:rPr dirty="0"/>
              <a:t>LHNA Events:</a:t>
            </a:r>
          </a:p>
        </p:txBody>
      </p:sp>
      <p:sp>
        <p:nvSpPr>
          <p:cNvPr id="217" name="Rectangle 5"/>
          <p:cNvSpPr txBox="1">
            <a:spLocks noGrp="1"/>
          </p:cNvSpPr>
          <p:nvPr>
            <p:ph type="body" idx="1"/>
          </p:nvPr>
        </p:nvSpPr>
        <p:spPr>
          <a:xfrm>
            <a:off x="457200" y="1333500"/>
            <a:ext cx="8229600" cy="4525963"/>
          </a:xfrm>
          <a:prstGeom prst="rect">
            <a:avLst/>
          </a:prstGeom>
        </p:spPr>
        <p:txBody>
          <a:bodyPr/>
          <a:lstStyle>
            <a:lvl1pPr>
              <a:defRPr b="1"/>
            </a:lvl1pPr>
            <a:lvl2pPr marL="742950" indent="-285750">
              <a:spcBef>
                <a:spcPts val="700"/>
              </a:spcBef>
              <a:defRPr sz="3000"/>
            </a:lvl2pPr>
          </a:lstStyle>
          <a:p>
            <a:r>
              <a:rPr b="0" dirty="0"/>
              <a:t>Thanksgiving “Thank You</a:t>
            </a:r>
            <a:r>
              <a:rPr b="0" dirty="0" smtClean="0"/>
              <a:t>”</a:t>
            </a:r>
            <a:endParaRPr lang="en-US" b="0" dirty="0" smtClean="0"/>
          </a:p>
          <a:p>
            <a:pPr lvl="1"/>
            <a:r>
              <a:rPr dirty="0" smtClean="0"/>
              <a:t>LHNA </a:t>
            </a:r>
            <a:r>
              <a:rPr dirty="0"/>
              <a:t>Board delivers pie and ice cream to 5th Precinct police and fire station on Thanksgiving Day.</a:t>
            </a:r>
          </a:p>
        </p:txBody>
      </p:sp>
      <p:pic>
        <p:nvPicPr>
          <p:cNvPr id="218" name="Picture 1" descr="Picture 1"/>
          <p:cNvPicPr>
            <a:picLocks noChangeAspect="1"/>
          </p:cNvPicPr>
          <p:nvPr/>
        </p:nvPicPr>
        <p:blipFill>
          <a:blip r:embed="rId2">
            <a:extLst/>
          </a:blip>
          <a:stretch>
            <a:fillRect/>
          </a:stretch>
        </p:blipFill>
        <p:spPr>
          <a:xfrm>
            <a:off x="2286000" y="3810000"/>
            <a:ext cx="4267200" cy="2734295"/>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4"/>
          <p:cNvSpPr txBox="1">
            <a:spLocks noGrp="1"/>
          </p:cNvSpPr>
          <p:nvPr>
            <p:ph type="title"/>
          </p:nvPr>
        </p:nvSpPr>
        <p:spPr>
          <a:prstGeom prst="rect">
            <a:avLst/>
          </a:prstGeom>
        </p:spPr>
        <p:txBody>
          <a:bodyPr/>
          <a:lstStyle/>
          <a:p>
            <a:r>
              <a:rPr lang="en-US" dirty="0" smtClean="0"/>
              <a:t>LHNA Events</a:t>
            </a:r>
            <a:endParaRPr dirty="0"/>
          </a:p>
        </p:txBody>
      </p:sp>
      <p:sp>
        <p:nvSpPr>
          <p:cNvPr id="221" name="Rectangle 5"/>
          <p:cNvSpPr txBox="1">
            <a:spLocks noGrp="1"/>
          </p:cNvSpPr>
          <p:nvPr>
            <p:ph type="body" idx="1"/>
          </p:nvPr>
        </p:nvSpPr>
        <p:spPr>
          <a:xfrm>
            <a:off x="228600" y="1371601"/>
            <a:ext cx="8534400" cy="1905000"/>
          </a:xfrm>
          <a:prstGeom prst="rect">
            <a:avLst/>
          </a:prstGeom>
        </p:spPr>
        <p:txBody>
          <a:bodyPr>
            <a:normAutofit fontScale="92500" lnSpcReduction="10000"/>
          </a:bodyPr>
          <a:lstStyle>
            <a:lvl1pPr>
              <a:defRPr b="1"/>
            </a:lvl1pPr>
            <a:lvl2pPr marL="742950" indent="-285750">
              <a:spcBef>
                <a:spcPts val="800"/>
              </a:spcBef>
              <a:defRPr sz="3600"/>
            </a:lvl2pPr>
          </a:lstStyle>
          <a:p>
            <a:r>
              <a:rPr b="0" dirty="0"/>
              <a:t>Lake of the Isles Skating Party </a:t>
            </a:r>
            <a:r>
              <a:rPr lang="en-US" b="0" dirty="0" smtClean="0"/>
              <a:t>every January</a:t>
            </a:r>
          </a:p>
          <a:p>
            <a:pPr lvl="1"/>
            <a:r>
              <a:rPr lang="en-US" b="0" dirty="0" smtClean="0"/>
              <a:t>With </a:t>
            </a:r>
            <a:r>
              <a:rPr b="0" dirty="0" smtClean="0"/>
              <a:t>Kenwood</a:t>
            </a:r>
            <a:r>
              <a:rPr b="0" dirty="0"/>
              <a:t>, East Isles &amp; CIDNA</a:t>
            </a:r>
          </a:p>
        </p:txBody>
      </p:sp>
      <p:pic>
        <p:nvPicPr>
          <p:cNvPr id="222" name="Picture 4" descr="Picture 4"/>
          <p:cNvPicPr>
            <a:picLocks noChangeAspect="1"/>
          </p:cNvPicPr>
          <p:nvPr/>
        </p:nvPicPr>
        <p:blipFill>
          <a:blip r:embed="rId2">
            <a:extLst/>
          </a:blip>
          <a:stretch>
            <a:fillRect/>
          </a:stretch>
        </p:blipFill>
        <p:spPr>
          <a:xfrm>
            <a:off x="1193800" y="3276601"/>
            <a:ext cx="6273800" cy="3402330"/>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4"/>
          <p:cNvSpPr txBox="1">
            <a:spLocks noGrp="1"/>
          </p:cNvSpPr>
          <p:nvPr>
            <p:ph type="title"/>
          </p:nvPr>
        </p:nvSpPr>
        <p:spPr>
          <a:prstGeom prst="rect">
            <a:avLst/>
          </a:prstGeom>
        </p:spPr>
        <p:txBody>
          <a:bodyPr/>
          <a:lstStyle/>
          <a:p>
            <a:r>
              <a:rPr dirty="0"/>
              <a:t>Neighborhood Events</a:t>
            </a:r>
            <a:r>
              <a:rPr sz="6600" dirty="0"/>
              <a:t> </a:t>
            </a:r>
          </a:p>
        </p:txBody>
      </p:sp>
      <p:sp>
        <p:nvSpPr>
          <p:cNvPr id="225" name="Content Placeholder 8"/>
          <p:cNvSpPr txBox="1">
            <a:spLocks noGrp="1"/>
          </p:cNvSpPr>
          <p:nvPr>
            <p:ph type="body" idx="1"/>
          </p:nvPr>
        </p:nvSpPr>
        <p:spPr>
          <a:xfrm>
            <a:off x="457200" y="1600200"/>
            <a:ext cx="8229600" cy="4525963"/>
          </a:xfrm>
          <a:prstGeom prst="rect">
            <a:avLst/>
          </a:prstGeom>
        </p:spPr>
        <p:txBody>
          <a:bodyPr>
            <a:normAutofit lnSpcReduction="10000"/>
          </a:bodyPr>
          <a:lstStyle/>
          <a:p>
            <a:pPr marL="0" indent="0">
              <a:buSzTx/>
              <a:buNone/>
              <a:defRPr b="1"/>
            </a:pPr>
            <a:r>
              <a:rPr dirty="0"/>
              <a:t>More to come! </a:t>
            </a:r>
          </a:p>
          <a:p>
            <a:r>
              <a:rPr dirty="0"/>
              <a:t>Sculpture Garden Tour </a:t>
            </a:r>
          </a:p>
          <a:p>
            <a:r>
              <a:rPr dirty="0"/>
              <a:t>Dunwoody Institute Tour</a:t>
            </a:r>
          </a:p>
          <a:p>
            <a:pPr marL="0" indent="0">
              <a:buSzTx/>
              <a:buNone/>
              <a:defRPr b="1"/>
            </a:pPr>
            <a:endParaRPr dirty="0"/>
          </a:p>
          <a:p>
            <a:pPr marL="0" indent="0">
              <a:buSzTx/>
              <a:buNone/>
              <a:defRPr b="1"/>
            </a:pPr>
            <a:r>
              <a:rPr dirty="0"/>
              <a:t>Watch the LHNA email news for details</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1"/>
          <p:cNvSpPr txBox="1">
            <a:spLocks noGrp="1"/>
          </p:cNvSpPr>
          <p:nvPr>
            <p:ph type="title"/>
          </p:nvPr>
        </p:nvSpPr>
        <p:spPr>
          <a:prstGeom prst="rect">
            <a:avLst/>
          </a:prstGeom>
        </p:spPr>
        <p:txBody>
          <a:bodyPr/>
          <a:lstStyle/>
          <a:p>
            <a:r>
              <a:rPr dirty="0"/>
              <a:t>Zoning Committee</a:t>
            </a:r>
          </a:p>
        </p:txBody>
      </p:sp>
      <p:sp>
        <p:nvSpPr>
          <p:cNvPr id="228" name="Text Placeholder 2"/>
          <p:cNvSpPr txBox="1">
            <a:spLocks noGrp="1"/>
          </p:cNvSpPr>
          <p:nvPr>
            <p:ph type="body" idx="4294967295"/>
          </p:nvPr>
        </p:nvSpPr>
        <p:spPr>
          <a:xfrm>
            <a:off x="850900" y="1600199"/>
            <a:ext cx="8064500" cy="3505203"/>
          </a:xfrm>
          <a:prstGeom prst="rect">
            <a:avLst/>
          </a:prstGeom>
        </p:spPr>
        <p:txBody>
          <a:bodyPr/>
          <a:lstStyle>
            <a:lvl1pPr marL="0" indent="0">
              <a:spcBef>
                <a:spcPts val="800"/>
              </a:spcBef>
              <a:buSzTx/>
              <a:buNone/>
              <a:defRPr sz="3400"/>
            </a:lvl1pPr>
          </a:lstStyle>
          <a:p>
            <a:r>
              <a:rPr dirty="0" smtClean="0"/>
              <a:t>Chair</a:t>
            </a:r>
            <a:r>
              <a:rPr lang="en-US" dirty="0" smtClean="0"/>
              <a:t>: </a:t>
            </a:r>
            <a:r>
              <a:rPr dirty="0" smtClean="0"/>
              <a:t>Clint </a:t>
            </a:r>
            <a:r>
              <a:rPr dirty="0"/>
              <a:t>Conner</a:t>
            </a:r>
          </a:p>
        </p:txBody>
      </p:sp>
      <p:pic>
        <p:nvPicPr>
          <p:cNvPr id="229" name="Picture 3" descr="Picture 3"/>
          <p:cNvPicPr>
            <a:picLocks noChangeAspect="1"/>
          </p:cNvPicPr>
          <p:nvPr/>
        </p:nvPicPr>
        <p:blipFill>
          <a:blip r:embed="rId2">
            <a:extLst/>
          </a:blip>
          <a:stretch>
            <a:fillRect/>
          </a:stretch>
        </p:blipFill>
        <p:spPr>
          <a:xfrm>
            <a:off x="2908300" y="3009900"/>
            <a:ext cx="2819400" cy="2819400"/>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a:lstStyle/>
          <a:p>
            <a:r>
              <a:rPr dirty="0"/>
              <a:t>Zoning Committee</a:t>
            </a:r>
          </a:p>
        </p:txBody>
      </p:sp>
      <p:sp>
        <p:nvSpPr>
          <p:cNvPr id="234" name="Content Placeholder 2"/>
          <p:cNvSpPr txBox="1">
            <a:spLocks noGrp="1"/>
          </p:cNvSpPr>
          <p:nvPr>
            <p:ph type="body" idx="1"/>
          </p:nvPr>
        </p:nvSpPr>
        <p:spPr>
          <a:xfrm>
            <a:off x="457200" y="1574800"/>
            <a:ext cx="8229600" cy="4525963"/>
          </a:xfrm>
          <a:prstGeom prst="rect">
            <a:avLst/>
          </a:prstGeom>
        </p:spPr>
        <p:txBody>
          <a:bodyPr/>
          <a:lstStyle/>
          <a:p>
            <a:pPr marL="0" indent="0">
              <a:buSzTx/>
              <a:buNone/>
              <a:defRPr b="1"/>
            </a:pPr>
            <a:r>
              <a:rPr dirty="0"/>
              <a:t>Areas of Focus</a:t>
            </a:r>
          </a:p>
          <a:p>
            <a:pPr marL="342899" indent="-342899">
              <a:defRPr sz="3800"/>
            </a:pPr>
            <a:r>
              <a:rPr dirty="0"/>
              <a:t>Variance </a:t>
            </a:r>
            <a:r>
              <a:rPr dirty="0" smtClean="0"/>
              <a:t>requests</a:t>
            </a:r>
            <a:endParaRPr dirty="0"/>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xfrm>
            <a:off x="228600" y="584200"/>
            <a:ext cx="8686800" cy="1066800"/>
          </a:xfrm>
          <a:prstGeom prst="rect">
            <a:avLst/>
          </a:prstGeom>
        </p:spPr>
        <p:txBody>
          <a:bodyPr>
            <a:normAutofit fontScale="90000"/>
          </a:bodyPr>
          <a:lstStyle>
            <a:lvl1pPr defTabSz="813816">
              <a:defRPr sz="5300"/>
            </a:lvl1pPr>
          </a:lstStyle>
          <a:p>
            <a:r>
              <a:rPr dirty="0"/>
              <a:t>Neighborhood Priorities Committee</a:t>
            </a:r>
          </a:p>
        </p:txBody>
      </p:sp>
      <p:sp>
        <p:nvSpPr>
          <p:cNvPr id="250" name="Content Placeholder 2"/>
          <p:cNvSpPr txBox="1">
            <a:spLocks noGrp="1"/>
          </p:cNvSpPr>
          <p:nvPr>
            <p:ph type="body" idx="1"/>
          </p:nvPr>
        </p:nvSpPr>
        <p:spPr>
          <a:prstGeom prst="rect">
            <a:avLst/>
          </a:prstGeom>
        </p:spPr>
        <p:txBody>
          <a:bodyPr>
            <a:normAutofit/>
          </a:bodyPr>
          <a:lstStyle>
            <a:lvl1pPr algn="l"/>
          </a:lstStyle>
          <a:p>
            <a:r>
              <a:rPr lang="en-US" sz="4000" dirty="0" smtClean="0"/>
              <a:t>Co-</a:t>
            </a:r>
            <a:r>
              <a:rPr sz="4000" dirty="0" smtClean="0"/>
              <a:t>Chair</a:t>
            </a:r>
            <a:r>
              <a:rPr lang="en-US" sz="4000" dirty="0" smtClean="0"/>
              <a:t>s</a:t>
            </a:r>
            <a:r>
              <a:rPr sz="4000" dirty="0" smtClean="0"/>
              <a:t>:</a:t>
            </a:r>
            <a:endParaRPr lang="en-US" sz="4000" dirty="0" smtClean="0"/>
          </a:p>
          <a:p>
            <a:pPr marL="0" indent="0" algn="ctr">
              <a:buNone/>
            </a:pPr>
            <a:r>
              <a:rPr sz="4000" dirty="0" smtClean="0"/>
              <a:t>Craig Wilson</a:t>
            </a:r>
            <a:r>
              <a:rPr lang="en-US" sz="4000" dirty="0" smtClean="0"/>
              <a:t> + Jennifer Breitinger </a:t>
            </a:r>
            <a:endParaRPr sz="4000" dirty="0"/>
          </a:p>
        </p:txBody>
      </p:sp>
      <p:pic>
        <p:nvPicPr>
          <p:cNvPr id="2" name="Picture 1"/>
          <p:cNvPicPr>
            <a:picLocks noChangeAspect="1"/>
          </p:cNvPicPr>
          <p:nvPr/>
        </p:nvPicPr>
        <p:blipFill>
          <a:blip r:embed="rId2"/>
          <a:stretch>
            <a:fillRect/>
          </a:stretch>
        </p:blipFill>
        <p:spPr>
          <a:xfrm>
            <a:off x="1386158" y="3216621"/>
            <a:ext cx="1974925" cy="2629119"/>
          </a:xfrm>
          <a:prstGeom prst="rect">
            <a:avLst/>
          </a:prstGeom>
        </p:spPr>
      </p:pic>
      <p:pic>
        <p:nvPicPr>
          <p:cNvPr id="3" name="Picture 2" descr="Screen Shot 2019-05-14 at 12.15.04 PM.png"/>
          <p:cNvPicPr>
            <a:picLocks noChangeAspect="1"/>
          </p:cNvPicPr>
          <p:nvPr/>
        </p:nvPicPr>
        <p:blipFill rotWithShape="1">
          <a:blip r:embed="rId3">
            <a:extLst>
              <a:ext uri="{28A0092B-C50C-407E-A947-70E740481C1C}">
                <a14:useLocalDpi xmlns:a14="http://schemas.microsoft.com/office/drawing/2010/main" val="0"/>
              </a:ext>
            </a:extLst>
          </a:blip>
          <a:srcRect r="8414"/>
          <a:stretch/>
        </p:blipFill>
        <p:spPr>
          <a:xfrm>
            <a:off x="5393619" y="3243666"/>
            <a:ext cx="1863851" cy="2602074"/>
          </a:xfrm>
          <a:prstGeom prst="rect">
            <a:avLst/>
          </a:prstGeom>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xfrm>
            <a:off x="228600" y="228600"/>
            <a:ext cx="8686800" cy="1524000"/>
          </a:xfrm>
          <a:prstGeom prst="rect">
            <a:avLst/>
          </a:prstGeom>
        </p:spPr>
        <p:txBody>
          <a:bodyPr/>
          <a:lstStyle>
            <a:lvl1pPr defTabSz="886967">
              <a:lnSpc>
                <a:spcPts val="5600"/>
              </a:lnSpc>
              <a:defRPr sz="4800"/>
            </a:lvl1pPr>
          </a:lstStyle>
          <a:p>
            <a:r>
              <a:rPr dirty="0"/>
              <a:t>Neighborhood Priorities Committee</a:t>
            </a:r>
          </a:p>
        </p:txBody>
      </p:sp>
      <p:sp>
        <p:nvSpPr>
          <p:cNvPr id="254" name="Content Placeholder 2"/>
          <p:cNvSpPr txBox="1">
            <a:spLocks noGrp="1"/>
          </p:cNvSpPr>
          <p:nvPr>
            <p:ph type="body" idx="1"/>
          </p:nvPr>
        </p:nvSpPr>
        <p:spPr>
          <a:xfrm>
            <a:off x="457200" y="1828800"/>
            <a:ext cx="8229600" cy="4297363"/>
          </a:xfrm>
          <a:prstGeom prst="rect">
            <a:avLst/>
          </a:prstGeom>
        </p:spPr>
        <p:txBody>
          <a:bodyPr>
            <a:normAutofit lnSpcReduction="10000"/>
          </a:bodyPr>
          <a:lstStyle/>
          <a:p>
            <a:pPr>
              <a:defRPr b="1"/>
            </a:pPr>
            <a:r>
              <a:rPr dirty="0"/>
              <a:t>Areas of Focus</a:t>
            </a:r>
          </a:p>
          <a:p>
            <a:pPr marL="742950" lvl="1" indent="-285750">
              <a:spcBef>
                <a:spcPts val="800"/>
              </a:spcBef>
              <a:defRPr sz="3400"/>
            </a:pPr>
            <a:r>
              <a:rPr lang="en-US" dirty="0" smtClean="0"/>
              <a:t>Douglas Median</a:t>
            </a:r>
            <a:r>
              <a:rPr lang="en-US" dirty="0"/>
              <a:t> </a:t>
            </a:r>
            <a:r>
              <a:rPr lang="en-US" dirty="0" smtClean="0"/>
              <a:t>+ Hennepin-</a:t>
            </a:r>
            <a:r>
              <a:rPr lang="en-US" dirty="0" err="1" smtClean="0"/>
              <a:t>Lyndale</a:t>
            </a:r>
            <a:r>
              <a:rPr lang="en-US" dirty="0" smtClean="0"/>
              <a:t> Crossroads</a:t>
            </a:r>
            <a:endParaRPr sz="3600" dirty="0"/>
          </a:p>
          <a:p>
            <a:pPr marL="742950" lvl="1" indent="-285750">
              <a:spcBef>
                <a:spcPts val="800"/>
              </a:spcBef>
              <a:defRPr sz="3600"/>
            </a:pPr>
            <a:r>
              <a:rPr lang="en-US" dirty="0" smtClean="0"/>
              <a:t>Fremont</a:t>
            </a:r>
            <a:r>
              <a:rPr dirty="0" smtClean="0"/>
              <a:t> </a:t>
            </a:r>
            <a:r>
              <a:rPr lang="en-US" dirty="0"/>
              <a:t>T</a:t>
            </a:r>
            <a:r>
              <a:rPr dirty="0" smtClean="0"/>
              <a:t>riangle</a:t>
            </a:r>
            <a:endParaRPr dirty="0"/>
          </a:p>
          <a:p>
            <a:pPr marL="742950" lvl="1" indent="-285750">
              <a:spcBef>
                <a:spcPts val="800"/>
              </a:spcBef>
              <a:defRPr sz="3600"/>
            </a:pPr>
            <a:r>
              <a:rPr lang="en-US" dirty="0" smtClean="0"/>
              <a:t>Bryant Median</a:t>
            </a:r>
          </a:p>
          <a:p>
            <a:pPr marL="742950" lvl="1" indent="-285750">
              <a:spcBef>
                <a:spcPts val="800"/>
              </a:spcBef>
              <a:defRPr sz="3600"/>
            </a:pPr>
            <a:r>
              <a:rPr lang="en-US" dirty="0"/>
              <a:t>Thomas Lowry Park Evaluation + Funding of Seven Pools</a:t>
            </a:r>
          </a:p>
          <a:p>
            <a:pPr marL="742950" lvl="1" indent="-285750">
              <a:spcBef>
                <a:spcPts val="800"/>
              </a:spcBef>
              <a:defRPr sz="3600"/>
            </a:pPr>
            <a:endParaRPr dirty="0"/>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le 1"/>
          <p:cNvSpPr txBox="1">
            <a:spLocks noGrp="1"/>
          </p:cNvSpPr>
          <p:nvPr>
            <p:ph type="title"/>
          </p:nvPr>
        </p:nvSpPr>
        <p:spPr>
          <a:prstGeom prst="rect">
            <a:avLst/>
          </a:prstGeom>
        </p:spPr>
        <p:txBody>
          <a:bodyPr/>
          <a:lstStyle/>
          <a:p>
            <a:r>
              <a:rPr dirty="0"/>
              <a:t>Douglas Median before…</a:t>
            </a:r>
          </a:p>
        </p:txBody>
      </p:sp>
      <p:pic>
        <p:nvPicPr>
          <p:cNvPr id="2" name="Picture 1"/>
          <p:cNvPicPr>
            <a:picLocks noChangeAspect="1"/>
          </p:cNvPicPr>
          <p:nvPr/>
        </p:nvPicPr>
        <p:blipFill>
          <a:blip r:embed="rId2"/>
          <a:stretch>
            <a:fillRect/>
          </a:stretch>
        </p:blipFill>
        <p:spPr>
          <a:xfrm>
            <a:off x="228600" y="1864782"/>
            <a:ext cx="8686800" cy="4866218"/>
          </a:xfrm>
          <a:prstGeom prst="rect">
            <a:avLst/>
          </a:prstGeom>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prstGeom prst="rect">
            <a:avLst/>
          </a:prstGeom>
        </p:spPr>
        <p:txBody>
          <a:bodyPr/>
          <a:lstStyle/>
          <a:p>
            <a:r>
              <a:rPr dirty="0"/>
              <a:t>Douglas Median after…</a:t>
            </a:r>
          </a:p>
        </p:txBody>
      </p:sp>
      <p:sp>
        <p:nvSpPr>
          <p:cNvPr id="260" name="Add Photo"/>
          <p:cNvSpPr txBox="1"/>
          <p:nvPr/>
        </p:nvSpPr>
        <p:spPr>
          <a:xfrm>
            <a:off x="2502353" y="2957829"/>
            <a:ext cx="3371391"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5600">
                <a:latin typeface="Palatino Linotype"/>
                <a:ea typeface="Palatino Linotype"/>
                <a:cs typeface="Palatino Linotype"/>
                <a:sym typeface="Palatino Linotype"/>
              </a:defRPr>
            </a:lvl1pPr>
          </a:lstStyle>
          <a:p>
            <a:r>
              <a:t>Add Photo</a:t>
            </a:r>
          </a:p>
        </p:txBody>
      </p:sp>
      <p:pic>
        <p:nvPicPr>
          <p:cNvPr id="3" name="Picture 2"/>
          <p:cNvPicPr>
            <a:picLocks noChangeAspect="1"/>
          </p:cNvPicPr>
          <p:nvPr/>
        </p:nvPicPr>
        <p:blipFill>
          <a:blip r:embed="rId2"/>
          <a:stretch>
            <a:fillRect/>
          </a:stretch>
        </p:blipFill>
        <p:spPr>
          <a:xfrm>
            <a:off x="198159" y="1295400"/>
            <a:ext cx="8717241" cy="5347381"/>
          </a:xfrm>
          <a:prstGeom prst="rect">
            <a:avLst/>
          </a:prstGeom>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Emerson Triangle, before…"/>
          <p:cNvSpPr txBox="1">
            <a:spLocks noGrp="1"/>
          </p:cNvSpPr>
          <p:nvPr>
            <p:ph type="title" idx="4294967295"/>
          </p:nvPr>
        </p:nvSpPr>
        <p:spPr>
          <a:xfrm>
            <a:off x="228600" y="228600"/>
            <a:ext cx="8686800" cy="930275"/>
          </a:xfrm>
          <a:prstGeom prst="rect">
            <a:avLst/>
          </a:prstGeom>
        </p:spPr>
        <p:txBody>
          <a:bodyPr/>
          <a:lstStyle/>
          <a:p>
            <a:r>
              <a:rPr lang="en-US" dirty="0" smtClean="0"/>
              <a:t>Fremont</a:t>
            </a:r>
            <a:r>
              <a:rPr dirty="0" smtClean="0"/>
              <a:t> </a:t>
            </a:r>
            <a:r>
              <a:rPr dirty="0"/>
              <a:t>Triangle, before…</a:t>
            </a:r>
          </a:p>
        </p:txBody>
      </p:sp>
      <p:pic>
        <p:nvPicPr>
          <p:cNvPr id="2" name="Picture 1"/>
          <p:cNvPicPr>
            <a:picLocks noChangeAspect="1"/>
          </p:cNvPicPr>
          <p:nvPr/>
        </p:nvPicPr>
        <p:blipFill>
          <a:blip r:embed="rId2"/>
          <a:stretch>
            <a:fillRect/>
          </a:stretch>
        </p:blipFill>
        <p:spPr>
          <a:xfrm>
            <a:off x="228601" y="1436889"/>
            <a:ext cx="8686800" cy="5164979"/>
          </a:xfrm>
          <a:prstGeom prst="rect">
            <a:avLst/>
          </a:prstGeom>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cott Dibble…"/>
          <p:cNvSpPr txBox="1">
            <a:spLocks noGrp="1"/>
          </p:cNvSpPr>
          <p:nvPr>
            <p:ph type="title"/>
          </p:nvPr>
        </p:nvSpPr>
        <p:spPr>
          <a:xfrm>
            <a:off x="635000" y="355600"/>
            <a:ext cx="3352800" cy="1346200"/>
          </a:xfrm>
          <a:prstGeom prst="rect">
            <a:avLst/>
          </a:prstGeom>
        </p:spPr>
        <p:txBody>
          <a:bodyPr>
            <a:normAutofit fontScale="90000"/>
          </a:bodyPr>
          <a:lstStyle/>
          <a:p>
            <a:pPr defTabSz="822959">
              <a:lnSpc>
                <a:spcPct val="100000"/>
              </a:lnSpc>
              <a:defRPr sz="4500"/>
            </a:pPr>
            <a:r>
              <a:rPr lang="en-US" sz="3200" dirty="0" smtClean="0">
                <a:latin typeface="Palatino"/>
                <a:cs typeface="Palatino"/>
              </a:rPr>
              <a:t>MN State </a:t>
            </a:r>
            <a:br>
              <a:rPr lang="en-US" sz="3200" dirty="0" smtClean="0">
                <a:latin typeface="Palatino"/>
                <a:cs typeface="Palatino"/>
              </a:rPr>
            </a:br>
            <a:r>
              <a:rPr lang="en-US" sz="3200" dirty="0" smtClean="0">
                <a:latin typeface="Palatino"/>
                <a:cs typeface="Palatino"/>
              </a:rPr>
              <a:t>Senator </a:t>
            </a:r>
            <a:br>
              <a:rPr lang="en-US" sz="3200" dirty="0" smtClean="0">
                <a:latin typeface="Palatino"/>
                <a:cs typeface="Palatino"/>
              </a:rPr>
            </a:br>
            <a:r>
              <a:rPr lang="en-US" sz="3200" b="1" dirty="0" smtClean="0">
                <a:latin typeface="Palatino"/>
                <a:cs typeface="Palatino"/>
              </a:rPr>
              <a:t>Scott </a:t>
            </a:r>
            <a:r>
              <a:rPr lang="en-US" sz="3200" b="1" dirty="0">
                <a:latin typeface="Palatino"/>
                <a:cs typeface="Palatino"/>
              </a:rPr>
              <a:t>Dibble </a:t>
            </a:r>
            <a:endParaRPr sz="3200" b="1" dirty="0">
              <a:latin typeface="Palatino"/>
              <a:cs typeface="Palatino"/>
            </a:endParaRPr>
          </a:p>
        </p:txBody>
      </p:sp>
      <p:pic>
        <p:nvPicPr>
          <p:cNvPr id="117" name="Picture 4" descr="Picture 4"/>
          <p:cNvPicPr>
            <a:picLocks noChangeAspect="1"/>
          </p:cNvPicPr>
          <p:nvPr/>
        </p:nvPicPr>
        <p:blipFill>
          <a:blip r:embed="rId2">
            <a:extLst/>
          </a:blip>
          <a:stretch>
            <a:fillRect/>
          </a:stretch>
        </p:blipFill>
        <p:spPr>
          <a:xfrm>
            <a:off x="8198381" y="5410201"/>
            <a:ext cx="712958" cy="1219200"/>
          </a:xfrm>
          <a:prstGeom prst="rect">
            <a:avLst/>
          </a:prstGeom>
          <a:ln w="12700">
            <a:miter lim="400000"/>
          </a:ln>
        </p:spPr>
      </p:pic>
      <p:pic>
        <p:nvPicPr>
          <p:cNvPr id="3" name="Picture 2"/>
          <p:cNvPicPr>
            <a:picLocks noChangeAspect="1"/>
          </p:cNvPicPr>
          <p:nvPr/>
        </p:nvPicPr>
        <p:blipFill>
          <a:blip r:embed="rId3"/>
          <a:stretch>
            <a:fillRect/>
          </a:stretch>
        </p:blipFill>
        <p:spPr>
          <a:xfrm>
            <a:off x="812800" y="1866900"/>
            <a:ext cx="3175000" cy="4762500"/>
          </a:xfrm>
          <a:prstGeom prst="rect">
            <a:avLst/>
          </a:prstGeom>
        </p:spPr>
      </p:pic>
      <p:pic>
        <p:nvPicPr>
          <p:cNvPr id="4" name="Picture 3"/>
          <p:cNvPicPr>
            <a:picLocks noChangeAspect="1"/>
          </p:cNvPicPr>
          <p:nvPr/>
        </p:nvPicPr>
        <p:blipFill>
          <a:blip r:embed="rId4"/>
          <a:stretch>
            <a:fillRect/>
          </a:stretch>
        </p:blipFill>
        <p:spPr>
          <a:xfrm>
            <a:off x="4419600" y="1866900"/>
            <a:ext cx="3175000" cy="4762501"/>
          </a:xfrm>
          <a:prstGeom prst="rect">
            <a:avLst/>
          </a:prstGeom>
        </p:spPr>
      </p:pic>
      <p:sp>
        <p:nvSpPr>
          <p:cNvPr id="8" name="Scott Dibble…"/>
          <p:cNvSpPr txBox="1">
            <a:spLocks/>
          </p:cNvSpPr>
          <p:nvPr/>
        </p:nvSpPr>
        <p:spPr>
          <a:xfrm>
            <a:off x="4622800" y="368300"/>
            <a:ext cx="3352800" cy="1346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77500" lnSpcReduction="20000"/>
          </a:bodyPr>
          <a:lstStyle>
            <a:lvl1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1pPr>
            <a:lvl2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2pPr>
            <a:lvl3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3pPr>
            <a:lvl4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4pPr>
            <a:lvl5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5pPr>
            <a:lvl6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6pPr>
            <a:lvl7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7pPr>
            <a:lvl8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8pPr>
            <a:lvl9pPr marL="0" marR="0" indent="0" algn="ctr" defTabSz="914400" rtl="0" latinLnBrk="0">
              <a:lnSpc>
                <a:spcPts val="5800"/>
              </a:lnSpc>
              <a:spcBef>
                <a:spcPts val="0"/>
              </a:spcBef>
              <a:spcAft>
                <a:spcPts val="0"/>
              </a:spcAft>
              <a:buClrTx/>
              <a:buSzTx/>
              <a:buFontTx/>
              <a:buNone/>
              <a:tabLst/>
              <a:defRPr sz="5000" b="0" i="0" u="none" strike="noStrike" cap="none" spc="0" baseline="0">
                <a:ln>
                  <a:noFill/>
                </a:ln>
                <a:solidFill>
                  <a:srgbClr val="67281D"/>
                </a:solidFill>
                <a:uFillTx/>
                <a:latin typeface="Palatino Linotype"/>
                <a:ea typeface="Palatino Linotype"/>
                <a:cs typeface="Palatino Linotype"/>
                <a:sym typeface="Palatino Linotype"/>
              </a:defRPr>
            </a:lvl9pPr>
          </a:lstStyle>
          <a:p>
            <a:pPr defTabSz="822959">
              <a:lnSpc>
                <a:spcPct val="100000"/>
              </a:lnSpc>
              <a:defRPr sz="4500"/>
            </a:pPr>
            <a:r>
              <a:rPr lang="en-US" sz="4100" dirty="0" smtClean="0">
                <a:latin typeface="Palatino"/>
                <a:cs typeface="Palatino"/>
              </a:rPr>
              <a:t>MN House</a:t>
            </a:r>
          </a:p>
          <a:p>
            <a:pPr defTabSz="822959">
              <a:lnSpc>
                <a:spcPct val="100000"/>
              </a:lnSpc>
              <a:defRPr sz="4500"/>
            </a:pPr>
            <a:r>
              <a:rPr lang="en-US" sz="4100" dirty="0" smtClean="0">
                <a:latin typeface="Palatino"/>
                <a:cs typeface="Palatino"/>
              </a:rPr>
              <a:t>Representative</a:t>
            </a:r>
          </a:p>
          <a:p>
            <a:pPr defTabSz="822959">
              <a:lnSpc>
                <a:spcPct val="100000"/>
              </a:lnSpc>
              <a:defRPr sz="4500"/>
            </a:pPr>
            <a:r>
              <a:rPr lang="en-US" sz="4100" b="1" dirty="0" smtClean="0">
                <a:latin typeface="Palatino"/>
                <a:cs typeface="Palatino"/>
              </a:rPr>
              <a:t>Frank </a:t>
            </a:r>
            <a:r>
              <a:rPr lang="en-US" sz="4100" b="1" dirty="0" err="1" smtClean="0">
                <a:latin typeface="Palatino"/>
                <a:cs typeface="Palatino"/>
              </a:rPr>
              <a:t>Hornstein</a:t>
            </a:r>
            <a:endParaRPr lang="en-US" sz="4100" b="1" dirty="0">
              <a:latin typeface="Palatino"/>
              <a:cs typeface="Palatino"/>
            </a:endParaRP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erson Triangle, after…"/>
          <p:cNvSpPr txBox="1">
            <a:spLocks noGrp="1"/>
          </p:cNvSpPr>
          <p:nvPr>
            <p:ph type="title" idx="4294967295"/>
          </p:nvPr>
        </p:nvSpPr>
        <p:spPr>
          <a:prstGeom prst="rect">
            <a:avLst/>
          </a:prstGeom>
        </p:spPr>
        <p:txBody>
          <a:bodyPr/>
          <a:lstStyle/>
          <a:p>
            <a:r>
              <a:rPr lang="en-US" dirty="0" smtClean="0"/>
              <a:t>Fremont </a:t>
            </a:r>
            <a:r>
              <a:rPr dirty="0" smtClean="0"/>
              <a:t>Triangle</a:t>
            </a:r>
            <a:r>
              <a:rPr dirty="0"/>
              <a:t>, after…</a:t>
            </a:r>
          </a:p>
        </p:txBody>
      </p:sp>
      <p:pic>
        <p:nvPicPr>
          <p:cNvPr id="3" name="Picture 2"/>
          <p:cNvPicPr>
            <a:picLocks noChangeAspect="1"/>
          </p:cNvPicPr>
          <p:nvPr/>
        </p:nvPicPr>
        <p:blipFill>
          <a:blip r:embed="rId2"/>
          <a:stretch>
            <a:fillRect/>
          </a:stretch>
        </p:blipFill>
        <p:spPr>
          <a:xfrm>
            <a:off x="428625" y="1406525"/>
            <a:ext cx="8486775" cy="5197475"/>
          </a:xfrm>
          <a:prstGeom prst="rect">
            <a:avLst/>
          </a:prstGeom>
        </p:spPr>
      </p:pic>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erson Triangle, after…"/>
          <p:cNvSpPr txBox="1">
            <a:spLocks noGrp="1"/>
          </p:cNvSpPr>
          <p:nvPr>
            <p:ph type="title" idx="4294967295"/>
          </p:nvPr>
        </p:nvSpPr>
        <p:spPr>
          <a:prstGeom prst="rect">
            <a:avLst/>
          </a:prstGeom>
        </p:spPr>
        <p:txBody>
          <a:bodyPr/>
          <a:lstStyle/>
          <a:p>
            <a:r>
              <a:rPr lang="en-US" dirty="0" smtClean="0"/>
              <a:t>Bryant Median</a:t>
            </a:r>
            <a:r>
              <a:rPr dirty="0" smtClean="0"/>
              <a:t>, </a:t>
            </a:r>
            <a:r>
              <a:rPr lang="en-US" dirty="0" smtClean="0"/>
              <a:t>before</a:t>
            </a:r>
            <a:r>
              <a:rPr dirty="0" smtClean="0"/>
              <a:t>…</a:t>
            </a:r>
            <a:endParaRPr dirty="0"/>
          </a:p>
        </p:txBody>
      </p:sp>
      <p:pic>
        <p:nvPicPr>
          <p:cNvPr id="2" name="Picture 1" descr="Screen Shot 2019-05-14 at 12.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0" y="1566332"/>
            <a:ext cx="6836833" cy="5155983"/>
          </a:xfrm>
          <a:prstGeom prst="rect">
            <a:avLst/>
          </a:prstGeom>
        </p:spPr>
      </p:pic>
    </p:spTree>
    <p:extLst>
      <p:ext uri="{BB962C8B-B14F-4D97-AF65-F5344CB8AC3E}">
        <p14:creationId xmlns:p14="http://schemas.microsoft.com/office/powerpoint/2010/main" val="1727140329"/>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erson Triangle, after…"/>
          <p:cNvSpPr txBox="1">
            <a:spLocks noGrp="1"/>
          </p:cNvSpPr>
          <p:nvPr>
            <p:ph type="title" idx="4294967295"/>
          </p:nvPr>
        </p:nvSpPr>
        <p:spPr>
          <a:xfrm>
            <a:off x="228600" y="228600"/>
            <a:ext cx="8686800" cy="850900"/>
          </a:xfrm>
          <a:prstGeom prst="rect">
            <a:avLst/>
          </a:prstGeom>
        </p:spPr>
        <p:txBody>
          <a:bodyPr/>
          <a:lstStyle/>
          <a:p>
            <a:r>
              <a:rPr lang="en-US" dirty="0" smtClean="0"/>
              <a:t>Bryant Median</a:t>
            </a:r>
            <a:r>
              <a:rPr dirty="0" smtClean="0"/>
              <a:t>, </a:t>
            </a:r>
            <a:r>
              <a:rPr lang="en-US" dirty="0" smtClean="0"/>
              <a:t>after</a:t>
            </a:r>
            <a:r>
              <a:rPr dirty="0" smtClean="0"/>
              <a:t>…</a:t>
            </a:r>
            <a:endParaRPr dirty="0"/>
          </a:p>
        </p:txBody>
      </p:sp>
      <p:pic>
        <p:nvPicPr>
          <p:cNvPr id="4" name="Picture 3" descr="Screen Shot 2019-05-14 at 12.22.4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999" y="1079499"/>
            <a:ext cx="5222875" cy="5614591"/>
          </a:xfrm>
          <a:prstGeom prst="rect">
            <a:avLst/>
          </a:prstGeom>
        </p:spPr>
      </p:pic>
    </p:spTree>
    <p:extLst>
      <p:ext uri="{BB962C8B-B14F-4D97-AF65-F5344CB8AC3E}">
        <p14:creationId xmlns:p14="http://schemas.microsoft.com/office/powerpoint/2010/main" val="3648954076"/>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erson Triangle, after…"/>
          <p:cNvSpPr txBox="1">
            <a:spLocks noGrp="1"/>
          </p:cNvSpPr>
          <p:nvPr>
            <p:ph type="title" idx="4294967295"/>
          </p:nvPr>
        </p:nvSpPr>
        <p:spPr>
          <a:xfrm>
            <a:off x="228600" y="762000"/>
            <a:ext cx="8686800" cy="1066800"/>
          </a:xfrm>
          <a:prstGeom prst="rect">
            <a:avLst/>
          </a:prstGeom>
        </p:spPr>
        <p:txBody>
          <a:bodyPr>
            <a:normAutofit fontScale="90000"/>
          </a:bodyPr>
          <a:lstStyle/>
          <a:p>
            <a:pPr lvl="1"/>
            <a:r>
              <a:rPr lang="en-US" dirty="0"/>
              <a:t>Thomas Lowry Park Evaluation + Funding of Seven </a:t>
            </a:r>
            <a:r>
              <a:rPr lang="en-US" dirty="0" smtClean="0"/>
              <a:t>Pools</a:t>
            </a:r>
            <a:endParaRPr dirty="0"/>
          </a:p>
        </p:txBody>
      </p:sp>
      <p:pic>
        <p:nvPicPr>
          <p:cNvPr id="2" name="Picture 1" descr="Screen Shot 2019-05-14 at 12.36.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33" y="2014826"/>
            <a:ext cx="7175500" cy="4552382"/>
          </a:xfrm>
          <a:prstGeom prst="rect">
            <a:avLst/>
          </a:prstGeom>
        </p:spPr>
      </p:pic>
    </p:spTree>
    <p:extLst>
      <p:ext uri="{BB962C8B-B14F-4D97-AF65-F5344CB8AC3E}">
        <p14:creationId xmlns:p14="http://schemas.microsoft.com/office/powerpoint/2010/main" val="2233888995"/>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erson Triangle, after…"/>
          <p:cNvSpPr txBox="1">
            <a:spLocks noGrp="1"/>
          </p:cNvSpPr>
          <p:nvPr>
            <p:ph type="title" idx="4294967295"/>
          </p:nvPr>
        </p:nvSpPr>
        <p:spPr>
          <a:xfrm>
            <a:off x="228600" y="762000"/>
            <a:ext cx="8686800" cy="1066800"/>
          </a:xfrm>
          <a:prstGeom prst="rect">
            <a:avLst/>
          </a:prstGeom>
        </p:spPr>
        <p:txBody>
          <a:bodyPr>
            <a:normAutofit fontScale="90000"/>
          </a:bodyPr>
          <a:lstStyle/>
          <a:p>
            <a:pPr lvl="1"/>
            <a:r>
              <a:rPr lang="en-US" dirty="0"/>
              <a:t>Thomas Lowry Park Evaluation + Funding of Seven </a:t>
            </a:r>
            <a:r>
              <a:rPr lang="en-US" dirty="0" smtClean="0"/>
              <a:t>Pools</a:t>
            </a:r>
            <a:endParaRPr dirty="0"/>
          </a:p>
        </p:txBody>
      </p:sp>
      <p:pic>
        <p:nvPicPr>
          <p:cNvPr id="3" name="Picture 2" descr="Screen Shot 2019-05-14 at 12.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2" y="2057628"/>
            <a:ext cx="7431463" cy="4588705"/>
          </a:xfrm>
          <a:prstGeom prst="rect">
            <a:avLst/>
          </a:prstGeom>
        </p:spPr>
      </p:pic>
    </p:spTree>
    <p:extLst>
      <p:ext uri="{BB962C8B-B14F-4D97-AF65-F5344CB8AC3E}">
        <p14:creationId xmlns:p14="http://schemas.microsoft.com/office/powerpoint/2010/main" val="2060604117"/>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xfrm>
            <a:off x="228600" y="228600"/>
            <a:ext cx="8686800" cy="943656"/>
          </a:xfrm>
          <a:prstGeom prst="rect">
            <a:avLst/>
          </a:prstGeom>
        </p:spPr>
        <p:txBody>
          <a:bodyPr>
            <a:normAutofit/>
          </a:bodyPr>
          <a:lstStyle>
            <a:lvl1pPr defTabSz="886967">
              <a:lnSpc>
                <a:spcPts val="5600"/>
              </a:lnSpc>
              <a:defRPr sz="4800"/>
            </a:lvl1pPr>
          </a:lstStyle>
          <a:p>
            <a:r>
              <a:rPr lang="en-US" dirty="0" smtClean="0"/>
              <a:t>Thomas Lowry Park</a:t>
            </a:r>
            <a:endParaRPr dirty="0"/>
          </a:p>
        </p:txBody>
      </p:sp>
      <p:sp>
        <p:nvSpPr>
          <p:cNvPr id="254" name="Content Placeholder 2"/>
          <p:cNvSpPr txBox="1">
            <a:spLocks noGrp="1"/>
          </p:cNvSpPr>
          <p:nvPr>
            <p:ph type="body" idx="1"/>
          </p:nvPr>
        </p:nvSpPr>
        <p:spPr>
          <a:xfrm>
            <a:off x="457200" y="1379842"/>
            <a:ext cx="8229600" cy="4953907"/>
          </a:xfrm>
          <a:prstGeom prst="rect">
            <a:avLst/>
          </a:prstGeom>
        </p:spPr>
        <p:txBody>
          <a:bodyPr>
            <a:normAutofit fontScale="62500" lnSpcReduction="20000"/>
          </a:bodyPr>
          <a:lstStyle/>
          <a:p>
            <a:pPr>
              <a:defRPr b="1"/>
            </a:pPr>
            <a:r>
              <a:rPr lang="en-US" dirty="0" smtClean="0"/>
              <a:t>Restoration</a:t>
            </a:r>
            <a:r>
              <a:rPr lang="en-US" baseline="0" dirty="0" smtClean="0"/>
              <a:t> Plan</a:t>
            </a:r>
            <a:endParaRPr dirty="0"/>
          </a:p>
          <a:p>
            <a:pPr marL="742950" lvl="1" indent="-285750">
              <a:spcBef>
                <a:spcPts val="800"/>
              </a:spcBef>
              <a:defRPr sz="3400"/>
            </a:pPr>
            <a:r>
              <a:rPr lang="en-US" dirty="0"/>
              <a:t>LHNA hires </a:t>
            </a:r>
            <a:r>
              <a:rPr lang="en-US" dirty="0" err="1" smtClean="0"/>
              <a:t>Aune</a:t>
            </a:r>
            <a:r>
              <a:rPr lang="en-US" dirty="0" smtClean="0"/>
              <a:t> Fernandez Landscape </a:t>
            </a:r>
            <a:r>
              <a:rPr lang="en-US" dirty="0"/>
              <a:t>Architects to assess features of Thomas Lowry </a:t>
            </a:r>
            <a:r>
              <a:rPr lang="en-US" dirty="0" smtClean="0"/>
              <a:t>Park – recommend </a:t>
            </a:r>
            <a:r>
              <a:rPr lang="en-US" dirty="0"/>
              <a:t>complete replacement of Seven Pools </a:t>
            </a:r>
          </a:p>
          <a:p>
            <a:pPr marL="742950" lvl="1" indent="-285750">
              <a:spcBef>
                <a:spcPts val="800"/>
              </a:spcBef>
              <a:defRPr sz="3400"/>
            </a:pPr>
            <a:r>
              <a:rPr lang="en-US" dirty="0" smtClean="0"/>
              <a:t>LHNA board considers </a:t>
            </a:r>
            <a:r>
              <a:rPr lang="en-US" dirty="0"/>
              <a:t>allocating NRP funds to </a:t>
            </a:r>
            <a:r>
              <a:rPr lang="en-US" dirty="0" smtClean="0"/>
              <a:t>work on Seven </a:t>
            </a:r>
            <a:r>
              <a:rPr lang="en-US" dirty="0"/>
              <a:t>Pools, engages Friends of Thomas Lowry Park Board about </a:t>
            </a:r>
            <a:r>
              <a:rPr lang="en-US" dirty="0" smtClean="0"/>
              <a:t>idea</a:t>
            </a:r>
            <a:endParaRPr lang="en-US" dirty="0"/>
          </a:p>
          <a:p>
            <a:pPr marL="742950" lvl="1" indent="-285750">
              <a:spcBef>
                <a:spcPts val="800"/>
              </a:spcBef>
              <a:defRPr sz="3400"/>
            </a:pPr>
            <a:r>
              <a:rPr lang="en-US" dirty="0"/>
              <a:t>MPRB and the SWCAC release a design option for Thomas Lowry Park </a:t>
            </a:r>
            <a:r>
              <a:rPr lang="en-US" dirty="0" smtClean="0"/>
              <a:t>that called for removing the water </a:t>
            </a:r>
            <a:r>
              <a:rPr lang="en-US" dirty="0"/>
              <a:t>from Seven Pools</a:t>
            </a:r>
          </a:p>
          <a:p>
            <a:pPr marL="742950" lvl="1" indent="-285750">
              <a:spcBef>
                <a:spcPts val="800"/>
              </a:spcBef>
              <a:defRPr sz="3400"/>
            </a:pPr>
            <a:r>
              <a:rPr lang="en-US" dirty="0"/>
              <a:t>Strong Lowry Hill community reaction against the idea of dry pools filled with sand</a:t>
            </a:r>
          </a:p>
          <a:p>
            <a:pPr marL="742950" lvl="1" indent="-285750">
              <a:spcBef>
                <a:spcPts val="800"/>
              </a:spcBef>
              <a:defRPr sz="3400"/>
            </a:pPr>
            <a:r>
              <a:rPr lang="en-US" dirty="0"/>
              <a:t>Lowry Hill community votes to spend $300,000 in NRP funds on restoration Seven </a:t>
            </a:r>
            <a:r>
              <a:rPr lang="en-US" dirty="0" smtClean="0"/>
              <a:t>Pools</a:t>
            </a:r>
          </a:p>
          <a:p>
            <a:pPr marL="742950" lvl="1" indent="-285750">
              <a:spcBef>
                <a:spcPts val="800"/>
              </a:spcBef>
              <a:defRPr sz="3400"/>
            </a:pPr>
            <a:r>
              <a:rPr lang="en-US" dirty="0"/>
              <a:t>FTLP agrees to spearhead a fundraising campaign to help MPRB replace the almost century old pools.</a:t>
            </a:r>
          </a:p>
        </p:txBody>
      </p:sp>
    </p:spTree>
    <p:extLst>
      <p:ext uri="{BB962C8B-B14F-4D97-AF65-F5344CB8AC3E}">
        <p14:creationId xmlns:p14="http://schemas.microsoft.com/office/powerpoint/2010/main" val="2232528827"/>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823398312"/>
              </p:ext>
            </p:ext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spid="_x0000_s24599"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1192" y="1588"/>
                        <a:ext cx="1191" cy="1588"/>
                      </a:xfrm>
                      <a:prstGeom prst="rect">
                        <a:avLst/>
                      </a:prstGeom>
                    </p:spPr>
                  </p:pic>
                </p:oleObj>
              </mc:Fallback>
            </mc:AlternateContent>
          </a:graphicData>
        </a:graphic>
      </p:graphicFrame>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710214" y="965636"/>
            <a:ext cx="7723574" cy="5403266"/>
          </a:xfrm>
          <a:prstGeom prst="rect">
            <a:avLst/>
          </a:prstGeom>
        </p:spPr>
      </p:pic>
      <p:sp>
        <p:nvSpPr>
          <p:cNvPr id="9" name="Rectangle 8"/>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spTree>
    <p:extLst>
      <p:ext uri="{BB962C8B-B14F-4D97-AF65-F5344CB8AC3E}">
        <p14:creationId xmlns:p14="http://schemas.microsoft.com/office/powerpoint/2010/main" val="439196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864522126"/>
              </p:ext>
            </p:ext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spid="_x0000_s25623"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1192" y="1588"/>
                        <a:ext cx="1191" cy="1588"/>
                      </a:xfrm>
                      <a:prstGeom prst="rect">
                        <a:avLst/>
                      </a:prstGeom>
                    </p:spPr>
                  </p:pic>
                </p:oleObj>
              </mc:Fallback>
            </mc:AlternateContent>
          </a:graphicData>
        </a:graphic>
      </p:graphicFrame>
      <p:sp>
        <p:nvSpPr>
          <p:cNvPr id="3" name="Rectangle 2"/>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sp>
        <p:nvSpPr>
          <p:cNvPr id="11" name="TextBox 10"/>
          <p:cNvSpPr txBox="1"/>
          <p:nvPr/>
        </p:nvSpPr>
        <p:spPr>
          <a:xfrm>
            <a:off x="476371" y="473970"/>
            <a:ext cx="2516957"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hangingPunct="1"/>
            <a:r>
              <a:rPr lang="en-US" sz="3200" b="1" kern="1200" dirty="0" smtClean="0">
                <a:solidFill>
                  <a:prstClr val="white">
                    <a:lumMod val="95000"/>
                  </a:prstClr>
                </a:solidFill>
                <a:latin typeface="Trebuchet MS"/>
              </a:rPr>
              <a:t>Legacy of Thomas Lowry Park </a:t>
            </a:r>
          </a:p>
          <a:p>
            <a:pPr hangingPunct="1"/>
            <a:r>
              <a:rPr lang="en-US" sz="3200" b="1" kern="1200" dirty="0" smtClean="0">
                <a:solidFill>
                  <a:prstClr val="white">
                    <a:lumMod val="95000"/>
                  </a:prstClr>
                </a:solidFill>
                <a:latin typeface="Trebuchet MS"/>
              </a:rPr>
              <a:t>And Seven Pools</a:t>
            </a:r>
          </a:p>
        </p:txBody>
      </p:sp>
      <p:sp>
        <p:nvSpPr>
          <p:cNvPr id="12" name="Title 1"/>
          <p:cNvSpPr txBox="1">
            <a:spLocks/>
          </p:cNvSpPr>
          <p:nvPr/>
        </p:nvSpPr>
        <p:spPr bwMode="black">
          <a:xfrm>
            <a:off x="671768" y="2405405"/>
            <a:ext cx="4029959" cy="3495775"/>
          </a:xfrm>
          <a:prstGeom prst="rect">
            <a:avLst/>
          </a:prstGeom>
          <a:noFill/>
        </p:spPr>
        <p:txBody>
          <a:bodyPr vert="horz" wrap="square" lIns="0" tIns="0" rIns="320040" bIns="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sym typeface="Trebuchet MS" panose="020B0603020202020204" pitchFamily="34" charset="0"/>
              </a:defRPr>
            </a:lvl1pPr>
          </a:lstStyle>
          <a:p>
            <a:r>
              <a:rPr lang="en-US" sz="2400" b="1" dirty="0" smtClean="0">
                <a:solidFill>
                  <a:prstClr val="white">
                    <a:lumMod val="95000"/>
                  </a:prstClr>
                </a:solidFill>
                <a:latin typeface="Trebuchet MS"/>
              </a:rPr>
              <a:t>Public-private partnership</a:t>
            </a:r>
          </a:p>
          <a:p>
            <a:endParaRPr lang="en-US" sz="2400" b="1" dirty="0">
              <a:solidFill>
                <a:prstClr val="white">
                  <a:lumMod val="95000"/>
                </a:prstClr>
              </a:solidFill>
              <a:latin typeface="Trebuchet MS"/>
            </a:endParaRPr>
          </a:p>
          <a:p>
            <a:r>
              <a:rPr lang="en-US" sz="2400" b="1" dirty="0" smtClean="0">
                <a:solidFill>
                  <a:prstClr val="white">
                    <a:lumMod val="95000"/>
                  </a:prstClr>
                </a:solidFill>
                <a:latin typeface="Trebuchet MS"/>
              </a:rPr>
              <a:t>1922 historic design</a:t>
            </a:r>
          </a:p>
          <a:p>
            <a:endParaRPr lang="en-US" sz="2400" b="1" dirty="0">
              <a:solidFill>
                <a:prstClr val="white">
                  <a:lumMod val="95000"/>
                </a:prstClr>
              </a:solidFill>
              <a:latin typeface="Trebuchet MS"/>
            </a:endParaRPr>
          </a:p>
          <a:p>
            <a:r>
              <a:rPr lang="en-US" sz="2400" b="1" dirty="0" smtClean="0">
                <a:solidFill>
                  <a:prstClr val="white">
                    <a:lumMod val="95000"/>
                  </a:prstClr>
                </a:solidFill>
                <a:latin typeface="Trebuchet MS"/>
              </a:rPr>
              <a:t>Backdrop for generations of memories and events</a:t>
            </a:r>
          </a:p>
          <a:p>
            <a:endParaRPr lang="en-US" sz="2400" b="1" dirty="0">
              <a:solidFill>
                <a:prstClr val="white">
                  <a:lumMod val="95000"/>
                </a:prstClr>
              </a:solidFill>
              <a:latin typeface="Trebuchet MS"/>
            </a:endParaRPr>
          </a:p>
        </p:txBody>
      </p:sp>
      <p:pic>
        <p:nvPicPr>
          <p:cNvPr id="9" name="84B95ABB-DD47-455A-943A-62C11ED23B7B" descr="E0F02159-6EE2-4740-BA70-ADAD4363C8E3@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504" y="3618138"/>
            <a:ext cx="2433062" cy="251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0571AA7-AEFF-47EB-95A2-BCB786D5E916" descr="75D39BCE-565E-4FD3-9C14-BD37A858CDE9@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8504" y="1087475"/>
            <a:ext cx="2433062" cy="243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87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864522126"/>
              </p:ext>
            </p:ext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spid="_x0000_s26647"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1192" y="1588"/>
                        <a:ext cx="1191" cy="1588"/>
                      </a:xfrm>
                      <a:prstGeom prst="rect">
                        <a:avLst/>
                      </a:prstGeom>
                    </p:spPr>
                  </p:pic>
                </p:oleObj>
              </mc:Fallback>
            </mc:AlternateContent>
          </a:graphicData>
        </a:graphic>
      </p:graphicFrame>
      <p:sp>
        <p:nvSpPr>
          <p:cNvPr id="3" name="Rectangle 2"/>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pic>
        <p:nvPicPr>
          <p:cNvPr id="103426" name="6327E629-DFDD-40C2-ACA6-00C8A2337C4B" descr="page13image66718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32" y="1339305"/>
            <a:ext cx="3900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7FC417C5-74C7-4A8F-9AFC-06B357ECBF58" descr="page13image667223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950" y="1339305"/>
            <a:ext cx="3900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09" y="5312641"/>
            <a:ext cx="3893334"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hangingPunct="1"/>
            <a:r>
              <a:rPr lang="en-US" sz="2400" b="1" kern="1200" dirty="0" smtClean="0">
                <a:solidFill>
                  <a:prstClr val="white">
                    <a:lumMod val="95000"/>
                  </a:prstClr>
                </a:solidFill>
                <a:latin typeface="Trebuchet MS"/>
              </a:rPr>
              <a:t>Mismatched patching</a:t>
            </a:r>
            <a:endParaRPr lang="en-US" b="1" kern="1200" dirty="0" smtClean="0">
              <a:solidFill>
                <a:prstClr val="white">
                  <a:lumMod val="95000"/>
                </a:prstClr>
              </a:solidFill>
              <a:latin typeface="Trebuchet MS"/>
            </a:endParaRPr>
          </a:p>
        </p:txBody>
      </p:sp>
      <p:sp>
        <p:nvSpPr>
          <p:cNvPr id="7" name="TextBox 6"/>
          <p:cNvSpPr txBox="1"/>
          <p:nvPr/>
        </p:nvSpPr>
        <p:spPr>
          <a:xfrm>
            <a:off x="4945661" y="5312641"/>
            <a:ext cx="3643065"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hangingPunct="1"/>
            <a:r>
              <a:rPr lang="en-US" sz="2400" b="1" kern="1200" dirty="0" smtClean="0">
                <a:solidFill>
                  <a:prstClr val="white">
                    <a:lumMod val="95000"/>
                  </a:prstClr>
                </a:solidFill>
                <a:latin typeface="Trebuchet MS"/>
              </a:rPr>
              <a:t>Sections likely to fail</a:t>
            </a:r>
            <a:endParaRPr lang="en-US" b="1" kern="1200" dirty="0" smtClean="0">
              <a:solidFill>
                <a:prstClr val="white">
                  <a:lumMod val="95000"/>
                </a:prstClr>
              </a:solidFill>
              <a:latin typeface="Trebuchet MS"/>
            </a:endParaRPr>
          </a:p>
        </p:txBody>
      </p:sp>
    </p:spTree>
    <p:extLst>
      <p:ext uri="{BB962C8B-B14F-4D97-AF65-F5344CB8AC3E}">
        <p14:creationId xmlns:p14="http://schemas.microsoft.com/office/powerpoint/2010/main" val="598509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sp>
        <p:nvSpPr>
          <p:cNvPr id="3" name="Rectangle 2"/>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sp>
        <p:nvSpPr>
          <p:cNvPr id="18" name="TextBox 17"/>
          <p:cNvSpPr txBox="1"/>
          <p:nvPr/>
        </p:nvSpPr>
        <p:spPr>
          <a:xfrm>
            <a:off x="1254154" y="2544078"/>
            <a:ext cx="2071676"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hangingPunct="1"/>
            <a:r>
              <a:rPr lang="en-US" sz="3600" b="1" u="sng" kern="1200" dirty="0" smtClean="0">
                <a:solidFill>
                  <a:prstClr val="white">
                    <a:lumMod val="95000"/>
                  </a:prstClr>
                </a:solidFill>
                <a:latin typeface="Trebuchet MS"/>
              </a:rPr>
              <a:t>Our Goal</a:t>
            </a:r>
            <a:endParaRPr lang="en-US" sz="2800" b="1" kern="1200" dirty="0" smtClean="0">
              <a:solidFill>
                <a:prstClr val="white">
                  <a:lumMod val="95000"/>
                </a:prstClr>
              </a:solidFill>
              <a:latin typeface="Trebuchet MS"/>
            </a:endParaRPr>
          </a:p>
        </p:txBody>
      </p:sp>
      <p:sp>
        <p:nvSpPr>
          <p:cNvPr id="24" name="TextBox 23"/>
          <p:cNvSpPr txBox="1"/>
          <p:nvPr/>
        </p:nvSpPr>
        <p:spPr>
          <a:xfrm>
            <a:off x="1050281" y="3439800"/>
            <a:ext cx="2386816"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hangingPunct="1"/>
            <a:r>
              <a:rPr lang="en-US" sz="3600" b="1" kern="1200" dirty="0" smtClean="0">
                <a:solidFill>
                  <a:prstClr val="white">
                    <a:lumMod val="95000"/>
                  </a:prstClr>
                </a:solidFill>
                <a:latin typeface="Trebuchet MS"/>
              </a:rPr>
              <a:t> $350,000</a:t>
            </a:r>
          </a:p>
        </p:txBody>
      </p:sp>
      <p:graphicFrame>
        <p:nvGraphicFramePr>
          <p:cNvPr id="8" name="Table 7"/>
          <p:cNvGraphicFramePr>
            <a:graphicFrameLocks noGrp="1"/>
          </p:cNvGraphicFramePr>
          <p:nvPr>
            <p:extLst>
              <p:ext uri="{D42A27DB-BD31-4B8C-83A1-F6EECF244321}">
                <p14:modId xmlns:p14="http://schemas.microsoft.com/office/powerpoint/2010/main" val="3162580658"/>
              </p:ext>
            </p:extLst>
          </p:nvPr>
        </p:nvGraphicFramePr>
        <p:xfrm>
          <a:off x="4726800" y="3285909"/>
          <a:ext cx="3990638" cy="2743286"/>
        </p:xfrm>
        <a:graphic>
          <a:graphicData uri="http://schemas.openxmlformats.org/drawingml/2006/table">
            <a:tbl>
              <a:tblPr firstRow="1" bandRow="1">
                <a:tableStyleId>{5C22544A-7EE6-4342-B048-85BDC9FD1C3A}</a:tableStyleId>
              </a:tblPr>
              <a:tblGrid>
                <a:gridCol w="1018365"/>
                <a:gridCol w="2972273"/>
              </a:tblGrid>
              <a:tr h="448116">
                <a:tc>
                  <a:txBody>
                    <a:bodyPr/>
                    <a:lstStyle/>
                    <a:p>
                      <a:r>
                        <a:rPr lang="en-US" sz="2400" b="1" dirty="0" smtClean="0">
                          <a:solidFill>
                            <a:schemeClr val="bg1">
                              <a:lumMod val="95000"/>
                            </a:schemeClr>
                          </a:solidFill>
                        </a:rPr>
                        <a:t>LHNA</a:t>
                      </a:r>
                      <a:endParaRPr lang="en-US" sz="2400" b="1" dirty="0">
                        <a:solidFill>
                          <a:schemeClr val="bg1">
                            <a:lumMod val="95000"/>
                          </a:schemeClr>
                        </a:solidFill>
                      </a:endParaRPr>
                    </a:p>
                  </a:txBody>
                  <a:tcPr marL="68580" marR="6858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1" dirty="0" smtClean="0">
                          <a:solidFill>
                            <a:schemeClr val="bg1">
                              <a:lumMod val="95000"/>
                            </a:schemeClr>
                          </a:solidFill>
                        </a:rPr>
                        <a:t>$300,000</a:t>
                      </a:r>
                      <a:endParaRPr lang="en-US" sz="2400" b="1" dirty="0">
                        <a:solidFill>
                          <a:schemeClr val="bg1">
                            <a:lumMod val="95000"/>
                          </a:schemeClr>
                        </a:solidFill>
                      </a:endParaRPr>
                    </a:p>
                  </a:txBody>
                  <a:tcPr marL="68580" marR="6858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40166">
                <a:tc>
                  <a:txBody>
                    <a:bodyPr/>
                    <a:lstStyle/>
                    <a:p>
                      <a:r>
                        <a:rPr lang="en-US" sz="2400" b="1" dirty="0" err="1" smtClean="0">
                          <a:solidFill>
                            <a:schemeClr val="bg1">
                              <a:lumMod val="95000"/>
                            </a:schemeClr>
                          </a:solidFill>
                        </a:rPr>
                        <a:t>FTLP</a:t>
                      </a:r>
                      <a:endParaRPr lang="en-US" sz="2400" b="1" dirty="0">
                        <a:solidFill>
                          <a:schemeClr val="bg1">
                            <a:lumMod val="95000"/>
                          </a:schemeClr>
                        </a:solidFill>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1" dirty="0" smtClean="0">
                          <a:solidFill>
                            <a:schemeClr val="bg1">
                              <a:lumMod val="95000"/>
                            </a:schemeClr>
                          </a:solidFill>
                        </a:rPr>
                        <a:t>$250</a:t>
                      </a:r>
                      <a:r>
                        <a:rPr lang="en-US" sz="2400" b="1" baseline="0" dirty="0" smtClean="0">
                          <a:solidFill>
                            <a:schemeClr val="bg1">
                              <a:lumMod val="95000"/>
                            </a:schemeClr>
                          </a:solidFill>
                        </a:rPr>
                        <a:t>,000 - $300,000</a:t>
                      </a:r>
                      <a:endParaRPr lang="en-US" sz="2400" b="1" dirty="0">
                        <a:solidFill>
                          <a:schemeClr val="bg1">
                            <a:lumMod val="95000"/>
                          </a:schemeClr>
                        </a:solidFill>
                      </a:endParaRPr>
                    </a:p>
                  </a:txBody>
                  <a:tcPr marL="68580" marR="685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40166">
                <a:tc>
                  <a:txBody>
                    <a:bodyPr/>
                    <a:lstStyle/>
                    <a:p>
                      <a:r>
                        <a:rPr lang="en-US" sz="2400" b="1" dirty="0" err="1" smtClean="0">
                          <a:solidFill>
                            <a:schemeClr val="bg1">
                              <a:lumMod val="95000"/>
                            </a:schemeClr>
                          </a:solidFill>
                        </a:rPr>
                        <a:t>MPRB</a:t>
                      </a:r>
                      <a:endParaRPr lang="en-US" sz="2400" b="1" dirty="0">
                        <a:solidFill>
                          <a:schemeClr val="bg1">
                            <a:lumMod val="95000"/>
                          </a:schemeClr>
                        </a:solidFill>
                      </a:endParaRPr>
                    </a:p>
                  </a:txBody>
                  <a:tcPr marL="68580" marR="68580" anchor="ctr">
                    <a:lnL w="12700" cmpd="sng">
                      <a:noFill/>
                    </a:lnL>
                    <a:lnR w="12700" cmpd="sng">
                      <a:noFill/>
                    </a:lnR>
                    <a:lnT w="12700" cmpd="sng">
                      <a:noFill/>
                    </a:lnT>
                    <a:lnB w="381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bg1">
                              <a:lumMod val="95000"/>
                            </a:schemeClr>
                          </a:solidFill>
                        </a:rPr>
                        <a:t>$150,000</a:t>
                      </a:r>
                      <a:r>
                        <a:rPr lang="en-US" sz="2400" b="1" baseline="0" dirty="0" smtClean="0">
                          <a:solidFill>
                            <a:schemeClr val="bg1">
                              <a:lumMod val="95000"/>
                            </a:schemeClr>
                          </a:solidFill>
                        </a:rPr>
                        <a:t> - $200,000</a:t>
                      </a:r>
                      <a:endParaRPr lang="en-US" sz="2400" b="1" dirty="0">
                        <a:solidFill>
                          <a:schemeClr val="bg1">
                            <a:lumMod val="95000"/>
                          </a:schemeClr>
                        </a:solidFill>
                      </a:endParaRPr>
                    </a:p>
                  </a:txBody>
                  <a:tcPr marL="68580" marR="68580" anchor="ctr">
                    <a:lnL w="12700" cmpd="sng">
                      <a:noFill/>
                    </a:lnL>
                    <a:lnR w="12700" cmpd="sng">
                      <a:noFill/>
                    </a:lnR>
                    <a:lnT w="12700" cmpd="sng">
                      <a:noFill/>
                    </a:lnT>
                    <a:lnB w="381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noFill/>
                  </a:tcPr>
                </a:tc>
              </a:tr>
              <a:tr h="640166">
                <a:tc>
                  <a:txBody>
                    <a:bodyPr/>
                    <a:lstStyle/>
                    <a:p>
                      <a:endParaRPr lang="en-US" sz="2400" b="1" dirty="0">
                        <a:solidFill>
                          <a:schemeClr val="bg1">
                            <a:lumMod val="95000"/>
                          </a:schemeClr>
                        </a:solidFill>
                      </a:endParaRPr>
                    </a:p>
                  </a:txBody>
                  <a:tcPr marL="68580" marR="68580" anchor="ctr">
                    <a:lnL w="12700" cmpd="sng">
                      <a:noFill/>
                    </a:lnL>
                    <a:lnR w="12700" cmpd="sng">
                      <a:noFill/>
                    </a:lnR>
                    <a:lnT w="38100" cap="flat" cmpd="sng" algn="ctr">
                      <a:solidFill>
                        <a:srgbClr val="F2F2F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400" b="1" dirty="0" smtClean="0">
                          <a:solidFill>
                            <a:schemeClr val="bg1">
                              <a:lumMod val="95000"/>
                            </a:schemeClr>
                          </a:solidFill>
                        </a:rPr>
                        <a:t>$750,000</a:t>
                      </a:r>
                      <a:endParaRPr lang="en-US" sz="2400" b="1" dirty="0">
                        <a:solidFill>
                          <a:schemeClr val="bg1">
                            <a:lumMod val="95000"/>
                          </a:schemeClr>
                        </a:solidFill>
                      </a:endParaRPr>
                    </a:p>
                  </a:txBody>
                  <a:tcPr marL="68580" marR="68580" anchor="ctr">
                    <a:lnL w="12700" cmpd="sng">
                      <a:noFill/>
                    </a:lnL>
                    <a:lnR w="12700" cmpd="sng">
                      <a:noFill/>
                    </a:lnR>
                    <a:lnT w="38100" cap="flat" cmpd="sng" algn="ctr">
                      <a:solidFill>
                        <a:srgbClr val="F2F2F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pSp>
        <p:nvGrpSpPr>
          <p:cNvPr id="19" name="Group 18"/>
          <p:cNvGrpSpPr>
            <a:grpSpLocks noChangeAspect="1"/>
          </p:cNvGrpSpPr>
          <p:nvPr/>
        </p:nvGrpSpPr>
        <p:grpSpPr>
          <a:xfrm>
            <a:off x="5963876" y="961167"/>
            <a:ext cx="1110139" cy="1480185"/>
            <a:chOff x="5273675" y="2606675"/>
            <a:chExt cx="1644650" cy="1644650"/>
          </a:xfrm>
        </p:grpSpPr>
        <p:sp>
          <p:nvSpPr>
            <p:cNvPr id="20" name="AutoShape 3"/>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21" name="Freeform 20"/>
            <p:cNvSpPr>
              <a:spLocks/>
            </p:cNvSpPr>
            <p:nvPr/>
          </p:nvSpPr>
          <p:spPr bwMode="auto">
            <a:xfrm>
              <a:off x="5343525" y="2942686"/>
              <a:ext cx="1533525" cy="997490"/>
            </a:xfrm>
            <a:custGeom>
              <a:avLst/>
              <a:gdLst>
                <a:gd name="connsiteX0" fmla="*/ 1278697 w 1533525"/>
                <a:gd name="connsiteY0" fmla="*/ 516477 h 997490"/>
                <a:gd name="connsiteX1" fmla="*/ 1410116 w 1533525"/>
                <a:gd name="connsiteY1" fmla="*/ 651361 h 997490"/>
                <a:gd name="connsiteX2" fmla="*/ 1413687 w 1533525"/>
                <a:gd name="connsiteY2" fmla="*/ 657070 h 997490"/>
                <a:gd name="connsiteX3" fmla="*/ 1500824 w 1533525"/>
                <a:gd name="connsiteY3" fmla="*/ 914705 h 997490"/>
                <a:gd name="connsiteX4" fmla="*/ 1497253 w 1533525"/>
                <a:gd name="connsiteY4" fmla="*/ 964661 h 997490"/>
                <a:gd name="connsiteX5" fmla="*/ 1458684 w 1533525"/>
                <a:gd name="connsiteY5" fmla="*/ 996776 h 997490"/>
                <a:gd name="connsiteX6" fmla="*/ 1453685 w 1533525"/>
                <a:gd name="connsiteY6" fmla="*/ 997490 h 997490"/>
                <a:gd name="connsiteX7" fmla="*/ 1440114 w 1533525"/>
                <a:gd name="connsiteY7" fmla="*/ 988926 h 997490"/>
                <a:gd name="connsiteX8" fmla="*/ 1311551 w 1533525"/>
                <a:gd name="connsiteY8" fmla="*/ 730578 h 997490"/>
                <a:gd name="connsiteX9" fmla="*/ 1140849 w 1533525"/>
                <a:gd name="connsiteY9" fmla="*/ 638515 h 997490"/>
                <a:gd name="connsiteX10" fmla="*/ 1101566 w 1533525"/>
                <a:gd name="connsiteY10" fmla="*/ 570716 h 997490"/>
                <a:gd name="connsiteX11" fmla="*/ 1100138 w 1533525"/>
                <a:gd name="connsiteY11" fmla="*/ 562866 h 997490"/>
                <a:gd name="connsiteX12" fmla="*/ 1130850 w 1533525"/>
                <a:gd name="connsiteY12" fmla="*/ 557870 h 997490"/>
                <a:gd name="connsiteX13" fmla="*/ 1132278 w 1533525"/>
                <a:gd name="connsiteY13" fmla="*/ 566434 h 997490"/>
                <a:gd name="connsiteX14" fmla="*/ 1132993 w 1533525"/>
                <a:gd name="connsiteY14" fmla="*/ 569289 h 997490"/>
                <a:gd name="connsiteX15" fmla="*/ 1153705 w 1533525"/>
                <a:gd name="connsiteY15" fmla="*/ 609968 h 997490"/>
                <a:gd name="connsiteX16" fmla="*/ 1330836 w 1533525"/>
                <a:gd name="connsiteY16" fmla="*/ 705599 h 997490"/>
                <a:gd name="connsiteX17" fmla="*/ 1337264 w 1533525"/>
                <a:gd name="connsiteY17" fmla="*/ 712022 h 997490"/>
                <a:gd name="connsiteX18" fmla="*/ 1460827 w 1533525"/>
                <a:gd name="connsiteY18" fmla="*/ 960379 h 997490"/>
                <a:gd name="connsiteX19" fmla="*/ 1468684 w 1533525"/>
                <a:gd name="connsiteY19" fmla="*/ 950388 h 997490"/>
                <a:gd name="connsiteX20" fmla="*/ 1470826 w 1533525"/>
                <a:gd name="connsiteY20" fmla="*/ 924696 h 997490"/>
                <a:gd name="connsiteX21" fmla="*/ 1385832 w 1533525"/>
                <a:gd name="connsiteY21" fmla="*/ 670630 h 997490"/>
                <a:gd name="connsiteX22" fmla="*/ 1246556 w 1533525"/>
                <a:gd name="connsiteY22" fmla="*/ 528610 h 997490"/>
                <a:gd name="connsiteX23" fmla="*/ 1278697 w 1533525"/>
                <a:gd name="connsiteY23" fmla="*/ 516477 h 997490"/>
                <a:gd name="connsiteX24" fmla="*/ 817117 w 1533525"/>
                <a:gd name="connsiteY24" fmla="*/ 516477 h 997490"/>
                <a:gd name="connsiteX25" fmla="*/ 949534 w 1533525"/>
                <a:gd name="connsiteY25" fmla="*/ 651361 h 997490"/>
                <a:gd name="connsiteX26" fmla="*/ 953113 w 1533525"/>
                <a:gd name="connsiteY26" fmla="*/ 657070 h 997490"/>
                <a:gd name="connsiteX27" fmla="*/ 1040437 w 1533525"/>
                <a:gd name="connsiteY27" fmla="*/ 914705 h 997490"/>
                <a:gd name="connsiteX28" fmla="*/ 1036858 w 1533525"/>
                <a:gd name="connsiteY28" fmla="*/ 964661 h 997490"/>
                <a:gd name="connsiteX29" fmla="*/ 998206 w 1533525"/>
                <a:gd name="connsiteY29" fmla="*/ 996776 h 997490"/>
                <a:gd name="connsiteX30" fmla="*/ 993196 w 1533525"/>
                <a:gd name="connsiteY30" fmla="*/ 997490 h 997490"/>
                <a:gd name="connsiteX31" fmla="*/ 979596 w 1533525"/>
                <a:gd name="connsiteY31" fmla="*/ 988926 h 997490"/>
                <a:gd name="connsiteX32" fmla="*/ 850042 w 1533525"/>
                <a:gd name="connsiteY32" fmla="*/ 730578 h 997490"/>
                <a:gd name="connsiteX33" fmla="*/ 678974 w 1533525"/>
                <a:gd name="connsiteY33" fmla="*/ 638515 h 997490"/>
                <a:gd name="connsiteX34" fmla="*/ 639606 w 1533525"/>
                <a:gd name="connsiteY34" fmla="*/ 570716 h 997490"/>
                <a:gd name="connsiteX35" fmla="*/ 638175 w 1533525"/>
                <a:gd name="connsiteY35" fmla="*/ 562866 h 997490"/>
                <a:gd name="connsiteX36" fmla="*/ 668953 w 1533525"/>
                <a:gd name="connsiteY36" fmla="*/ 557870 h 997490"/>
                <a:gd name="connsiteX37" fmla="*/ 670384 w 1533525"/>
                <a:gd name="connsiteY37" fmla="*/ 566434 h 997490"/>
                <a:gd name="connsiteX38" fmla="*/ 671100 w 1533525"/>
                <a:gd name="connsiteY38" fmla="*/ 569289 h 997490"/>
                <a:gd name="connsiteX39" fmla="*/ 691857 w 1533525"/>
                <a:gd name="connsiteY39" fmla="*/ 609968 h 997490"/>
                <a:gd name="connsiteX40" fmla="*/ 869368 w 1533525"/>
                <a:gd name="connsiteY40" fmla="*/ 705599 h 997490"/>
                <a:gd name="connsiteX41" fmla="*/ 875810 w 1533525"/>
                <a:gd name="connsiteY41" fmla="*/ 712022 h 997490"/>
                <a:gd name="connsiteX42" fmla="*/ 1000354 w 1533525"/>
                <a:gd name="connsiteY42" fmla="*/ 960379 h 997490"/>
                <a:gd name="connsiteX43" fmla="*/ 1008227 w 1533525"/>
                <a:gd name="connsiteY43" fmla="*/ 950388 h 997490"/>
                <a:gd name="connsiteX44" fmla="*/ 1010374 w 1533525"/>
                <a:gd name="connsiteY44" fmla="*/ 924696 h 997490"/>
                <a:gd name="connsiteX45" fmla="*/ 924482 w 1533525"/>
                <a:gd name="connsiteY45" fmla="*/ 670630 h 997490"/>
                <a:gd name="connsiteX46" fmla="*/ 784907 w 1533525"/>
                <a:gd name="connsiteY46" fmla="*/ 528610 h 997490"/>
                <a:gd name="connsiteX47" fmla="*/ 817117 w 1533525"/>
                <a:gd name="connsiteY47" fmla="*/ 516477 h 997490"/>
                <a:gd name="connsiteX48" fmla="*/ 356359 w 1533525"/>
                <a:gd name="connsiteY48" fmla="*/ 516477 h 997490"/>
                <a:gd name="connsiteX49" fmla="*/ 488492 w 1533525"/>
                <a:gd name="connsiteY49" fmla="*/ 651361 h 997490"/>
                <a:gd name="connsiteX50" fmla="*/ 492063 w 1533525"/>
                <a:gd name="connsiteY50" fmla="*/ 657070 h 997490"/>
                <a:gd name="connsiteX51" fmla="*/ 578486 w 1533525"/>
                <a:gd name="connsiteY51" fmla="*/ 914705 h 997490"/>
                <a:gd name="connsiteX52" fmla="*/ 575629 w 1533525"/>
                <a:gd name="connsiteY52" fmla="*/ 964661 h 997490"/>
                <a:gd name="connsiteX53" fmla="*/ 537060 w 1533525"/>
                <a:gd name="connsiteY53" fmla="*/ 996776 h 997490"/>
                <a:gd name="connsiteX54" fmla="*/ 532061 w 1533525"/>
                <a:gd name="connsiteY54" fmla="*/ 997490 h 997490"/>
                <a:gd name="connsiteX55" fmla="*/ 518490 w 1533525"/>
                <a:gd name="connsiteY55" fmla="*/ 988926 h 997490"/>
                <a:gd name="connsiteX56" fmla="*/ 389213 w 1533525"/>
                <a:gd name="connsiteY56" fmla="*/ 730578 h 997490"/>
                <a:gd name="connsiteX57" fmla="*/ 218511 w 1533525"/>
                <a:gd name="connsiteY57" fmla="*/ 638515 h 997490"/>
                <a:gd name="connsiteX58" fmla="*/ 179228 w 1533525"/>
                <a:gd name="connsiteY58" fmla="*/ 570716 h 997490"/>
                <a:gd name="connsiteX59" fmla="*/ 177800 w 1533525"/>
                <a:gd name="connsiteY59" fmla="*/ 562866 h 997490"/>
                <a:gd name="connsiteX60" fmla="*/ 208512 w 1533525"/>
                <a:gd name="connsiteY60" fmla="*/ 557870 h 997490"/>
                <a:gd name="connsiteX61" fmla="*/ 209940 w 1533525"/>
                <a:gd name="connsiteY61" fmla="*/ 566434 h 997490"/>
                <a:gd name="connsiteX62" fmla="*/ 210655 w 1533525"/>
                <a:gd name="connsiteY62" fmla="*/ 569289 h 997490"/>
                <a:gd name="connsiteX63" fmla="*/ 230653 w 1533525"/>
                <a:gd name="connsiteY63" fmla="*/ 609968 h 997490"/>
                <a:gd name="connsiteX64" fmla="*/ 408498 w 1533525"/>
                <a:gd name="connsiteY64" fmla="*/ 705599 h 997490"/>
                <a:gd name="connsiteX65" fmla="*/ 414926 w 1533525"/>
                <a:gd name="connsiteY65" fmla="*/ 712022 h 997490"/>
                <a:gd name="connsiteX66" fmla="*/ 539203 w 1533525"/>
                <a:gd name="connsiteY66" fmla="*/ 960379 h 997490"/>
                <a:gd name="connsiteX67" fmla="*/ 547060 w 1533525"/>
                <a:gd name="connsiteY67" fmla="*/ 950388 h 997490"/>
                <a:gd name="connsiteX68" fmla="*/ 549202 w 1533525"/>
                <a:gd name="connsiteY68" fmla="*/ 924696 h 997490"/>
                <a:gd name="connsiteX69" fmla="*/ 463494 w 1533525"/>
                <a:gd name="connsiteY69" fmla="*/ 670630 h 997490"/>
                <a:gd name="connsiteX70" fmla="*/ 324218 w 1533525"/>
                <a:gd name="connsiteY70" fmla="*/ 528610 h 997490"/>
                <a:gd name="connsiteX71" fmla="*/ 356359 w 1533525"/>
                <a:gd name="connsiteY71" fmla="*/ 516477 h 997490"/>
                <a:gd name="connsiteX72" fmla="*/ 111709 w 1533525"/>
                <a:gd name="connsiteY72" fmla="*/ 411702 h 997490"/>
                <a:gd name="connsiteX73" fmla="*/ 117475 w 1533525"/>
                <a:gd name="connsiteY73" fmla="*/ 442495 h 997490"/>
                <a:gd name="connsiteX74" fmla="*/ 31711 w 1533525"/>
                <a:gd name="connsiteY74" fmla="*/ 544900 h 997490"/>
                <a:gd name="connsiteX75" fmla="*/ 31711 w 1533525"/>
                <a:gd name="connsiteY75" fmla="*/ 754723 h 997490"/>
                <a:gd name="connsiteX76" fmla="*/ 15855 w 1533525"/>
                <a:gd name="connsiteY76" fmla="*/ 770477 h 997490"/>
                <a:gd name="connsiteX77" fmla="*/ 0 w 1533525"/>
                <a:gd name="connsiteY77" fmla="*/ 754723 h 997490"/>
                <a:gd name="connsiteX78" fmla="*/ 0 w 1533525"/>
                <a:gd name="connsiteY78" fmla="*/ 544900 h 997490"/>
                <a:gd name="connsiteX79" fmla="*/ 111709 w 1533525"/>
                <a:gd name="connsiteY79" fmla="*/ 411702 h 997490"/>
                <a:gd name="connsiteX80" fmla="*/ 1436188 w 1533525"/>
                <a:gd name="connsiteY80" fmla="*/ 410114 h 997490"/>
                <a:gd name="connsiteX81" fmla="*/ 1517894 w 1533525"/>
                <a:gd name="connsiteY81" fmla="*/ 410114 h 997490"/>
                <a:gd name="connsiteX82" fmla="*/ 1533525 w 1533525"/>
                <a:gd name="connsiteY82" fmla="*/ 425989 h 997490"/>
                <a:gd name="connsiteX83" fmla="*/ 1517894 w 1533525"/>
                <a:gd name="connsiteY83" fmla="*/ 441864 h 997490"/>
                <a:gd name="connsiteX84" fmla="*/ 1431925 w 1533525"/>
                <a:gd name="connsiteY84" fmla="*/ 441864 h 997490"/>
                <a:gd name="connsiteX85" fmla="*/ 1436188 w 1533525"/>
                <a:gd name="connsiteY85" fmla="*/ 410114 h 997490"/>
                <a:gd name="connsiteX86" fmla="*/ 975761 w 1533525"/>
                <a:gd name="connsiteY86" fmla="*/ 410114 h 997490"/>
                <a:gd name="connsiteX87" fmla="*/ 1032610 w 1533525"/>
                <a:gd name="connsiteY87" fmla="*/ 410114 h 997490"/>
                <a:gd name="connsiteX88" fmla="*/ 1038225 w 1533525"/>
                <a:gd name="connsiteY88" fmla="*/ 441864 h 997490"/>
                <a:gd name="connsiteX89" fmla="*/ 971550 w 1533525"/>
                <a:gd name="connsiteY89" fmla="*/ 441864 h 997490"/>
                <a:gd name="connsiteX90" fmla="*/ 975761 w 1533525"/>
                <a:gd name="connsiteY90" fmla="*/ 410114 h 997490"/>
                <a:gd name="connsiteX91" fmla="*/ 513945 w 1533525"/>
                <a:gd name="connsiteY91" fmla="*/ 410114 h 997490"/>
                <a:gd name="connsiteX92" fmla="*/ 572767 w 1533525"/>
                <a:gd name="connsiteY92" fmla="*/ 410114 h 997490"/>
                <a:gd name="connsiteX93" fmla="*/ 577851 w 1533525"/>
                <a:gd name="connsiteY93" fmla="*/ 441864 h 997490"/>
                <a:gd name="connsiteX94" fmla="*/ 509588 w 1533525"/>
                <a:gd name="connsiteY94" fmla="*/ 441864 h 997490"/>
                <a:gd name="connsiteX95" fmla="*/ 513945 w 1533525"/>
                <a:gd name="connsiteY95" fmla="*/ 410114 h 997490"/>
                <a:gd name="connsiteX96" fmla="*/ 1049338 w 1533525"/>
                <a:gd name="connsiteY96" fmla="*/ 324389 h 997490"/>
                <a:gd name="connsiteX97" fmla="*/ 1141781 w 1533525"/>
                <a:gd name="connsiteY97" fmla="*/ 397283 h 997490"/>
                <a:gd name="connsiteX98" fmla="*/ 1145364 w 1533525"/>
                <a:gd name="connsiteY98" fmla="*/ 400142 h 997490"/>
                <a:gd name="connsiteX99" fmla="*/ 1149664 w 1533525"/>
                <a:gd name="connsiteY99" fmla="*/ 401571 h 997490"/>
                <a:gd name="connsiteX100" fmla="*/ 1264322 w 1533525"/>
                <a:gd name="connsiteY100" fmla="*/ 436589 h 997490"/>
                <a:gd name="connsiteX101" fmla="*/ 1277938 w 1533525"/>
                <a:gd name="connsiteY101" fmla="*/ 481612 h 997490"/>
                <a:gd name="connsiteX102" fmla="*/ 1088035 w 1533525"/>
                <a:gd name="connsiteY102" fmla="*/ 532352 h 997490"/>
                <a:gd name="connsiteX103" fmla="*/ 1049338 w 1533525"/>
                <a:gd name="connsiteY103" fmla="*/ 324389 h 997490"/>
                <a:gd name="connsiteX104" fmla="*/ 587375 w 1533525"/>
                <a:gd name="connsiteY104" fmla="*/ 324389 h 997490"/>
                <a:gd name="connsiteX105" fmla="*/ 679529 w 1533525"/>
                <a:gd name="connsiteY105" fmla="*/ 397283 h 997490"/>
                <a:gd name="connsiteX106" fmla="*/ 683101 w 1533525"/>
                <a:gd name="connsiteY106" fmla="*/ 400142 h 997490"/>
                <a:gd name="connsiteX107" fmla="*/ 687387 w 1533525"/>
                <a:gd name="connsiteY107" fmla="*/ 401571 h 997490"/>
                <a:gd name="connsiteX108" fmla="*/ 802402 w 1533525"/>
                <a:gd name="connsiteY108" fmla="*/ 436589 h 997490"/>
                <a:gd name="connsiteX109" fmla="*/ 815975 w 1533525"/>
                <a:gd name="connsiteY109" fmla="*/ 481612 h 997490"/>
                <a:gd name="connsiteX110" fmla="*/ 625951 w 1533525"/>
                <a:gd name="connsiteY110" fmla="*/ 532352 h 997490"/>
                <a:gd name="connsiteX111" fmla="*/ 587375 w 1533525"/>
                <a:gd name="connsiteY111" fmla="*/ 324389 h 997490"/>
                <a:gd name="connsiteX112" fmla="*/ 127000 w 1533525"/>
                <a:gd name="connsiteY112" fmla="*/ 324389 h 997490"/>
                <a:gd name="connsiteX113" fmla="*/ 219154 w 1533525"/>
                <a:gd name="connsiteY113" fmla="*/ 397283 h 997490"/>
                <a:gd name="connsiteX114" fmla="*/ 222726 w 1533525"/>
                <a:gd name="connsiteY114" fmla="*/ 400142 h 997490"/>
                <a:gd name="connsiteX115" fmla="*/ 227012 w 1533525"/>
                <a:gd name="connsiteY115" fmla="*/ 401571 h 997490"/>
                <a:gd name="connsiteX116" fmla="*/ 342027 w 1533525"/>
                <a:gd name="connsiteY116" fmla="*/ 436589 h 997490"/>
                <a:gd name="connsiteX117" fmla="*/ 355600 w 1533525"/>
                <a:gd name="connsiteY117" fmla="*/ 481612 h 997490"/>
                <a:gd name="connsiteX118" fmla="*/ 165576 w 1533525"/>
                <a:gd name="connsiteY118" fmla="*/ 532352 h 997490"/>
                <a:gd name="connsiteX119" fmla="*/ 127000 w 1533525"/>
                <a:gd name="connsiteY119" fmla="*/ 324389 h 997490"/>
                <a:gd name="connsiteX120" fmla="*/ 1081503 w 1533525"/>
                <a:gd name="connsiteY120" fmla="*/ 235489 h 997490"/>
                <a:gd name="connsiteX121" fmla="*/ 1107853 w 1533525"/>
                <a:gd name="connsiteY121" fmla="*/ 246936 h 997490"/>
                <a:gd name="connsiteX122" fmla="*/ 1191174 w 1533525"/>
                <a:gd name="connsiteY122" fmla="*/ 331355 h 997490"/>
                <a:gd name="connsiteX123" fmla="*/ 1402683 w 1533525"/>
                <a:gd name="connsiteY123" fmla="*/ 402182 h 997490"/>
                <a:gd name="connsiteX124" fmla="*/ 1411228 w 1533525"/>
                <a:gd name="connsiteY124" fmla="*/ 430084 h 997490"/>
                <a:gd name="connsiteX125" fmla="*/ 1396985 w 1533525"/>
                <a:gd name="connsiteY125" fmla="*/ 452977 h 997490"/>
                <a:gd name="connsiteX126" fmla="*/ 1156279 w 1533525"/>
                <a:gd name="connsiteY126" fmla="*/ 380004 h 997490"/>
                <a:gd name="connsiteX127" fmla="*/ 1058714 w 1533525"/>
                <a:gd name="connsiteY127" fmla="*/ 302738 h 997490"/>
                <a:gd name="connsiteX128" fmla="*/ 1065124 w 1533525"/>
                <a:gd name="connsiteY128" fmla="*/ 239781 h 997490"/>
                <a:gd name="connsiteX129" fmla="*/ 1081503 w 1533525"/>
                <a:gd name="connsiteY129" fmla="*/ 235489 h 997490"/>
                <a:gd name="connsiteX130" fmla="*/ 619643 w 1533525"/>
                <a:gd name="connsiteY130" fmla="*/ 235489 h 997490"/>
                <a:gd name="connsiteX131" fmla="*/ 646053 w 1533525"/>
                <a:gd name="connsiteY131" fmla="*/ 246936 h 997490"/>
                <a:gd name="connsiteX132" fmla="*/ 729566 w 1533525"/>
                <a:gd name="connsiteY132" fmla="*/ 331355 h 997490"/>
                <a:gd name="connsiteX133" fmla="*/ 942273 w 1533525"/>
                <a:gd name="connsiteY133" fmla="*/ 402182 h 997490"/>
                <a:gd name="connsiteX134" fmla="*/ 950839 w 1533525"/>
                <a:gd name="connsiteY134" fmla="*/ 430084 h 997490"/>
                <a:gd name="connsiteX135" fmla="*/ 936563 w 1533525"/>
                <a:gd name="connsiteY135" fmla="*/ 452977 h 997490"/>
                <a:gd name="connsiteX136" fmla="*/ 694590 w 1533525"/>
                <a:gd name="connsiteY136" fmla="*/ 380004 h 997490"/>
                <a:gd name="connsiteX137" fmla="*/ 596802 w 1533525"/>
                <a:gd name="connsiteY137" fmla="*/ 302738 h 997490"/>
                <a:gd name="connsiteX138" fmla="*/ 603226 w 1533525"/>
                <a:gd name="connsiteY138" fmla="*/ 239781 h 997490"/>
                <a:gd name="connsiteX139" fmla="*/ 619643 w 1533525"/>
                <a:gd name="connsiteY139" fmla="*/ 235489 h 997490"/>
                <a:gd name="connsiteX140" fmla="*/ 157868 w 1533525"/>
                <a:gd name="connsiteY140" fmla="*/ 235489 h 997490"/>
                <a:gd name="connsiteX141" fmla="*/ 184387 w 1533525"/>
                <a:gd name="connsiteY141" fmla="*/ 246936 h 997490"/>
                <a:gd name="connsiteX142" fmla="*/ 268246 w 1533525"/>
                <a:gd name="connsiteY142" fmla="*/ 331355 h 997490"/>
                <a:gd name="connsiteX143" fmla="*/ 481836 w 1533525"/>
                <a:gd name="connsiteY143" fmla="*/ 402182 h 997490"/>
                <a:gd name="connsiteX144" fmla="*/ 490437 w 1533525"/>
                <a:gd name="connsiteY144" fmla="*/ 430084 h 997490"/>
                <a:gd name="connsiteX145" fmla="*/ 476102 w 1533525"/>
                <a:gd name="connsiteY145" fmla="*/ 452977 h 997490"/>
                <a:gd name="connsiteX146" fmla="*/ 233126 w 1533525"/>
                <a:gd name="connsiteY146" fmla="*/ 380004 h 997490"/>
                <a:gd name="connsiteX147" fmla="*/ 134932 w 1533525"/>
                <a:gd name="connsiteY147" fmla="*/ 302738 h 997490"/>
                <a:gd name="connsiteX148" fmla="*/ 141383 w 1533525"/>
                <a:gd name="connsiteY148" fmla="*/ 239781 h 997490"/>
                <a:gd name="connsiteX149" fmla="*/ 157868 w 1533525"/>
                <a:gd name="connsiteY149" fmla="*/ 235489 h 997490"/>
                <a:gd name="connsiteX150" fmla="*/ 1123950 w 1533525"/>
                <a:gd name="connsiteY150" fmla="*/ 232314 h 997490"/>
                <a:gd name="connsiteX151" fmla="*/ 1228725 w 1533525"/>
                <a:gd name="connsiteY151" fmla="*/ 318923 h 997490"/>
                <a:gd name="connsiteX152" fmla="*/ 1228725 w 1533525"/>
                <a:gd name="connsiteY152" fmla="*/ 319627 h 997490"/>
                <a:gd name="connsiteX153" fmla="*/ 1203066 w 1533525"/>
                <a:gd name="connsiteY153" fmla="*/ 311177 h 997490"/>
                <a:gd name="connsiteX154" fmla="*/ 1123950 w 1533525"/>
                <a:gd name="connsiteY154" fmla="*/ 232314 h 997490"/>
                <a:gd name="connsiteX155" fmla="*/ 661988 w 1533525"/>
                <a:gd name="connsiteY155" fmla="*/ 232314 h 997490"/>
                <a:gd name="connsiteX156" fmla="*/ 768351 w 1533525"/>
                <a:gd name="connsiteY156" fmla="*/ 318923 h 997490"/>
                <a:gd name="connsiteX157" fmla="*/ 768351 w 1533525"/>
                <a:gd name="connsiteY157" fmla="*/ 319627 h 997490"/>
                <a:gd name="connsiteX158" fmla="*/ 741760 w 1533525"/>
                <a:gd name="connsiteY158" fmla="*/ 311177 h 997490"/>
                <a:gd name="connsiteX159" fmla="*/ 661988 w 1533525"/>
                <a:gd name="connsiteY159" fmla="*/ 232314 h 997490"/>
                <a:gd name="connsiteX160" fmla="*/ 201613 w 1533525"/>
                <a:gd name="connsiteY160" fmla="*/ 232314 h 997490"/>
                <a:gd name="connsiteX161" fmla="*/ 306388 w 1533525"/>
                <a:gd name="connsiteY161" fmla="*/ 318923 h 997490"/>
                <a:gd name="connsiteX162" fmla="*/ 306388 w 1533525"/>
                <a:gd name="connsiteY162" fmla="*/ 319627 h 997490"/>
                <a:gd name="connsiteX163" fmla="*/ 280194 w 1533525"/>
                <a:gd name="connsiteY163" fmla="*/ 311177 h 997490"/>
                <a:gd name="connsiteX164" fmla="*/ 201613 w 1533525"/>
                <a:gd name="connsiteY164" fmla="*/ 232314 h 997490"/>
                <a:gd name="connsiteX165" fmla="*/ 1173307 w 1533525"/>
                <a:gd name="connsiteY165" fmla="*/ 76419 h 997490"/>
                <a:gd name="connsiteX166" fmla="*/ 1189182 w 1533525"/>
                <a:gd name="connsiteY166" fmla="*/ 80703 h 997490"/>
                <a:gd name="connsiteX167" fmla="*/ 1189182 w 1533525"/>
                <a:gd name="connsiteY167" fmla="*/ 181364 h 997490"/>
                <a:gd name="connsiteX168" fmla="*/ 1180522 w 1533525"/>
                <a:gd name="connsiteY168" fmla="*/ 192072 h 997490"/>
                <a:gd name="connsiteX169" fmla="*/ 1153824 w 1533525"/>
                <a:gd name="connsiteY169" fmla="*/ 194214 h 997490"/>
                <a:gd name="connsiteX170" fmla="*/ 1122074 w 1533525"/>
                <a:gd name="connsiteY170" fmla="*/ 192786 h 997490"/>
                <a:gd name="connsiteX171" fmla="*/ 1111971 w 1533525"/>
                <a:gd name="connsiteY171" fmla="*/ 179936 h 997490"/>
                <a:gd name="connsiteX172" fmla="*/ 1124960 w 1533525"/>
                <a:gd name="connsiteY172" fmla="*/ 169941 h 997490"/>
                <a:gd name="connsiteX173" fmla="*/ 1168255 w 1533525"/>
                <a:gd name="connsiteY173" fmla="*/ 170655 h 997490"/>
                <a:gd name="connsiteX174" fmla="*/ 1168977 w 1533525"/>
                <a:gd name="connsiteY174" fmla="*/ 92125 h 997490"/>
                <a:gd name="connsiteX175" fmla="*/ 1173307 w 1533525"/>
                <a:gd name="connsiteY175" fmla="*/ 76419 h 997490"/>
                <a:gd name="connsiteX176" fmla="*/ 711345 w 1533525"/>
                <a:gd name="connsiteY176" fmla="*/ 76419 h 997490"/>
                <a:gd name="connsiteX177" fmla="*/ 727220 w 1533525"/>
                <a:gd name="connsiteY177" fmla="*/ 80703 h 997490"/>
                <a:gd name="connsiteX178" fmla="*/ 727220 w 1533525"/>
                <a:gd name="connsiteY178" fmla="*/ 181364 h 997490"/>
                <a:gd name="connsiteX179" fmla="*/ 718560 w 1533525"/>
                <a:gd name="connsiteY179" fmla="*/ 192072 h 997490"/>
                <a:gd name="connsiteX180" fmla="*/ 691862 w 1533525"/>
                <a:gd name="connsiteY180" fmla="*/ 194214 h 997490"/>
                <a:gd name="connsiteX181" fmla="*/ 660112 w 1533525"/>
                <a:gd name="connsiteY181" fmla="*/ 192786 h 997490"/>
                <a:gd name="connsiteX182" fmla="*/ 650009 w 1533525"/>
                <a:gd name="connsiteY182" fmla="*/ 179936 h 997490"/>
                <a:gd name="connsiteX183" fmla="*/ 662998 w 1533525"/>
                <a:gd name="connsiteY183" fmla="*/ 169941 h 997490"/>
                <a:gd name="connsiteX184" fmla="*/ 706293 w 1533525"/>
                <a:gd name="connsiteY184" fmla="*/ 170655 h 997490"/>
                <a:gd name="connsiteX185" fmla="*/ 707015 w 1533525"/>
                <a:gd name="connsiteY185" fmla="*/ 92125 h 997490"/>
                <a:gd name="connsiteX186" fmla="*/ 711345 w 1533525"/>
                <a:gd name="connsiteY186" fmla="*/ 76419 h 997490"/>
                <a:gd name="connsiteX187" fmla="*/ 249936 w 1533525"/>
                <a:gd name="connsiteY187" fmla="*/ 76419 h 997490"/>
                <a:gd name="connsiteX188" fmla="*/ 265546 w 1533525"/>
                <a:gd name="connsiteY188" fmla="*/ 80703 h 997490"/>
                <a:gd name="connsiteX189" fmla="*/ 265546 w 1533525"/>
                <a:gd name="connsiteY189" fmla="*/ 181364 h 997490"/>
                <a:gd name="connsiteX190" fmla="*/ 257031 w 1533525"/>
                <a:gd name="connsiteY190" fmla="*/ 192072 h 997490"/>
                <a:gd name="connsiteX191" fmla="*/ 230777 w 1533525"/>
                <a:gd name="connsiteY191" fmla="*/ 194214 h 997490"/>
                <a:gd name="connsiteX192" fmla="*/ 199556 w 1533525"/>
                <a:gd name="connsiteY192" fmla="*/ 192786 h 997490"/>
                <a:gd name="connsiteX193" fmla="*/ 189622 w 1533525"/>
                <a:gd name="connsiteY193" fmla="*/ 179936 h 997490"/>
                <a:gd name="connsiteX194" fmla="*/ 202395 w 1533525"/>
                <a:gd name="connsiteY194" fmla="*/ 169941 h 997490"/>
                <a:gd name="connsiteX195" fmla="*/ 244969 w 1533525"/>
                <a:gd name="connsiteY195" fmla="*/ 170655 h 997490"/>
                <a:gd name="connsiteX196" fmla="*/ 245678 w 1533525"/>
                <a:gd name="connsiteY196" fmla="*/ 92125 h 997490"/>
                <a:gd name="connsiteX197" fmla="*/ 249936 w 1533525"/>
                <a:gd name="connsiteY197" fmla="*/ 76419 h 997490"/>
                <a:gd name="connsiteX198" fmla="*/ 1114681 w 1533525"/>
                <a:gd name="connsiteY198" fmla="*/ 201 h 997490"/>
                <a:gd name="connsiteX199" fmla="*/ 1205539 w 1533525"/>
                <a:gd name="connsiteY199" fmla="*/ 20767 h 997490"/>
                <a:gd name="connsiteX200" fmla="*/ 1190516 w 1533525"/>
                <a:gd name="connsiteY200" fmla="*/ 49133 h 997490"/>
                <a:gd name="connsiteX201" fmla="*/ 1189800 w 1533525"/>
                <a:gd name="connsiteY201" fmla="*/ 49843 h 997490"/>
                <a:gd name="connsiteX202" fmla="*/ 1127558 w 1533525"/>
                <a:gd name="connsiteY202" fmla="*/ 59062 h 997490"/>
                <a:gd name="connsiteX203" fmla="*/ 1103950 w 1533525"/>
                <a:gd name="connsiteY203" fmla="*/ 103740 h 997490"/>
                <a:gd name="connsiteX204" fmla="*/ 1088926 w 1533525"/>
                <a:gd name="connsiteY204" fmla="*/ 103740 h 997490"/>
                <a:gd name="connsiteX205" fmla="*/ 1088210 w 1533525"/>
                <a:gd name="connsiteY205" fmla="*/ 103031 h 997490"/>
                <a:gd name="connsiteX206" fmla="*/ 1061740 w 1533525"/>
                <a:gd name="connsiteY206" fmla="*/ 76791 h 997490"/>
                <a:gd name="connsiteX207" fmla="*/ 1057447 w 1533525"/>
                <a:gd name="connsiteY207" fmla="*/ 129979 h 997490"/>
                <a:gd name="connsiteX208" fmla="*/ 1054586 w 1533525"/>
                <a:gd name="connsiteY208" fmla="*/ 168984 h 997490"/>
                <a:gd name="connsiteX209" fmla="*/ 1053155 w 1533525"/>
                <a:gd name="connsiteY209" fmla="*/ 169693 h 997490"/>
                <a:gd name="connsiteX210" fmla="*/ 1023107 w 1533525"/>
                <a:gd name="connsiteY210" fmla="*/ 49843 h 997490"/>
                <a:gd name="connsiteX211" fmla="*/ 1114681 w 1533525"/>
                <a:gd name="connsiteY211" fmla="*/ 201 h 997490"/>
                <a:gd name="connsiteX212" fmla="*/ 653107 w 1533525"/>
                <a:gd name="connsiteY212" fmla="*/ 201 h 997490"/>
                <a:gd name="connsiteX213" fmla="*/ 743599 w 1533525"/>
                <a:gd name="connsiteY213" fmla="*/ 20767 h 997490"/>
                <a:gd name="connsiteX214" fmla="*/ 728636 w 1533525"/>
                <a:gd name="connsiteY214" fmla="*/ 49133 h 997490"/>
                <a:gd name="connsiteX215" fmla="*/ 727924 w 1533525"/>
                <a:gd name="connsiteY215" fmla="*/ 49843 h 997490"/>
                <a:gd name="connsiteX216" fmla="*/ 665932 w 1533525"/>
                <a:gd name="connsiteY216" fmla="*/ 59062 h 997490"/>
                <a:gd name="connsiteX217" fmla="*/ 642419 w 1533525"/>
                <a:gd name="connsiteY217" fmla="*/ 103740 h 997490"/>
                <a:gd name="connsiteX218" fmla="*/ 627455 w 1533525"/>
                <a:gd name="connsiteY218" fmla="*/ 103740 h 997490"/>
                <a:gd name="connsiteX219" fmla="*/ 626743 w 1533525"/>
                <a:gd name="connsiteY219" fmla="*/ 103031 h 997490"/>
                <a:gd name="connsiteX220" fmla="*/ 600379 w 1533525"/>
                <a:gd name="connsiteY220" fmla="*/ 76791 h 997490"/>
                <a:gd name="connsiteX221" fmla="*/ 596103 w 1533525"/>
                <a:gd name="connsiteY221" fmla="*/ 129979 h 997490"/>
                <a:gd name="connsiteX222" fmla="*/ 593253 w 1533525"/>
                <a:gd name="connsiteY222" fmla="*/ 168984 h 997490"/>
                <a:gd name="connsiteX223" fmla="*/ 591828 w 1533525"/>
                <a:gd name="connsiteY223" fmla="*/ 169693 h 997490"/>
                <a:gd name="connsiteX224" fmla="*/ 562614 w 1533525"/>
                <a:gd name="connsiteY224" fmla="*/ 49843 h 997490"/>
                <a:gd name="connsiteX225" fmla="*/ 653107 w 1533525"/>
                <a:gd name="connsiteY225" fmla="*/ 201 h 997490"/>
                <a:gd name="connsiteX226" fmla="*/ 192344 w 1533525"/>
                <a:gd name="connsiteY226" fmla="*/ 201 h 997490"/>
                <a:gd name="connsiteX227" fmla="*/ 283202 w 1533525"/>
                <a:gd name="connsiteY227" fmla="*/ 20767 h 997490"/>
                <a:gd name="connsiteX228" fmla="*/ 268179 w 1533525"/>
                <a:gd name="connsiteY228" fmla="*/ 49133 h 997490"/>
                <a:gd name="connsiteX229" fmla="*/ 267463 w 1533525"/>
                <a:gd name="connsiteY229" fmla="*/ 49843 h 997490"/>
                <a:gd name="connsiteX230" fmla="*/ 205221 w 1533525"/>
                <a:gd name="connsiteY230" fmla="*/ 59062 h 997490"/>
                <a:gd name="connsiteX231" fmla="*/ 181613 w 1533525"/>
                <a:gd name="connsiteY231" fmla="*/ 103740 h 997490"/>
                <a:gd name="connsiteX232" fmla="*/ 166589 w 1533525"/>
                <a:gd name="connsiteY232" fmla="*/ 103740 h 997490"/>
                <a:gd name="connsiteX233" fmla="*/ 165873 w 1533525"/>
                <a:gd name="connsiteY233" fmla="*/ 103031 h 997490"/>
                <a:gd name="connsiteX234" fmla="*/ 139403 w 1533525"/>
                <a:gd name="connsiteY234" fmla="*/ 76791 h 997490"/>
                <a:gd name="connsiteX235" fmla="*/ 135110 w 1533525"/>
                <a:gd name="connsiteY235" fmla="*/ 129979 h 997490"/>
                <a:gd name="connsiteX236" fmla="*/ 132249 w 1533525"/>
                <a:gd name="connsiteY236" fmla="*/ 168984 h 997490"/>
                <a:gd name="connsiteX237" fmla="*/ 130818 w 1533525"/>
                <a:gd name="connsiteY237" fmla="*/ 169693 h 997490"/>
                <a:gd name="connsiteX238" fmla="*/ 100770 w 1533525"/>
                <a:gd name="connsiteY238" fmla="*/ 49843 h 997490"/>
                <a:gd name="connsiteX239" fmla="*/ 192344 w 1533525"/>
                <a:gd name="connsiteY239" fmla="*/ 201 h 99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33525" h="997490">
                  <a:moveTo>
                    <a:pt x="1278697" y="516477"/>
                  </a:moveTo>
                  <a:cubicBezTo>
                    <a:pt x="1278697" y="516477"/>
                    <a:pt x="1278697" y="516477"/>
                    <a:pt x="1410116" y="651361"/>
                  </a:cubicBezTo>
                  <a:cubicBezTo>
                    <a:pt x="1411544" y="652788"/>
                    <a:pt x="1412973" y="654929"/>
                    <a:pt x="1413687" y="657070"/>
                  </a:cubicBezTo>
                  <a:cubicBezTo>
                    <a:pt x="1413687" y="657070"/>
                    <a:pt x="1413687" y="657070"/>
                    <a:pt x="1500824" y="914705"/>
                  </a:cubicBezTo>
                  <a:cubicBezTo>
                    <a:pt x="1506538" y="931833"/>
                    <a:pt x="1505110" y="948961"/>
                    <a:pt x="1497253" y="964661"/>
                  </a:cubicBezTo>
                  <a:cubicBezTo>
                    <a:pt x="1488682" y="980362"/>
                    <a:pt x="1475112" y="991781"/>
                    <a:pt x="1458684" y="996776"/>
                  </a:cubicBezTo>
                  <a:cubicBezTo>
                    <a:pt x="1457256" y="997490"/>
                    <a:pt x="1455113" y="997490"/>
                    <a:pt x="1453685" y="997490"/>
                  </a:cubicBezTo>
                  <a:cubicBezTo>
                    <a:pt x="1447971" y="997490"/>
                    <a:pt x="1442257" y="993922"/>
                    <a:pt x="1440114" y="988926"/>
                  </a:cubicBezTo>
                  <a:cubicBezTo>
                    <a:pt x="1440114" y="988926"/>
                    <a:pt x="1440114" y="988926"/>
                    <a:pt x="1311551" y="730578"/>
                  </a:cubicBezTo>
                  <a:cubicBezTo>
                    <a:pt x="1287267" y="717018"/>
                    <a:pt x="1167990" y="650647"/>
                    <a:pt x="1140849" y="638515"/>
                  </a:cubicBezTo>
                  <a:cubicBezTo>
                    <a:pt x="1104423" y="622814"/>
                    <a:pt x="1101566" y="579994"/>
                    <a:pt x="1101566" y="570716"/>
                  </a:cubicBezTo>
                  <a:cubicBezTo>
                    <a:pt x="1101566" y="570716"/>
                    <a:pt x="1101566" y="570716"/>
                    <a:pt x="1100138" y="562866"/>
                  </a:cubicBezTo>
                  <a:cubicBezTo>
                    <a:pt x="1110137" y="561438"/>
                    <a:pt x="1120851" y="560011"/>
                    <a:pt x="1130850" y="557870"/>
                  </a:cubicBezTo>
                  <a:cubicBezTo>
                    <a:pt x="1130850" y="557870"/>
                    <a:pt x="1130850" y="557870"/>
                    <a:pt x="1132278" y="566434"/>
                  </a:cubicBezTo>
                  <a:cubicBezTo>
                    <a:pt x="1132278" y="567148"/>
                    <a:pt x="1132993" y="568575"/>
                    <a:pt x="1132993" y="569289"/>
                  </a:cubicBezTo>
                  <a:cubicBezTo>
                    <a:pt x="1132993" y="570002"/>
                    <a:pt x="1132278" y="600690"/>
                    <a:pt x="1153705" y="609968"/>
                  </a:cubicBezTo>
                  <a:cubicBezTo>
                    <a:pt x="1185132" y="623527"/>
                    <a:pt x="1325122" y="702031"/>
                    <a:pt x="1330836" y="705599"/>
                  </a:cubicBezTo>
                  <a:cubicBezTo>
                    <a:pt x="1333693" y="707027"/>
                    <a:pt x="1335835" y="709168"/>
                    <a:pt x="1337264" y="712022"/>
                  </a:cubicBezTo>
                  <a:cubicBezTo>
                    <a:pt x="1337264" y="712022"/>
                    <a:pt x="1337264" y="712022"/>
                    <a:pt x="1460827" y="960379"/>
                  </a:cubicBezTo>
                  <a:cubicBezTo>
                    <a:pt x="1464398" y="957525"/>
                    <a:pt x="1467255" y="954670"/>
                    <a:pt x="1468684" y="950388"/>
                  </a:cubicBezTo>
                  <a:cubicBezTo>
                    <a:pt x="1472969" y="942538"/>
                    <a:pt x="1473683" y="933260"/>
                    <a:pt x="1470826" y="924696"/>
                  </a:cubicBezTo>
                  <a:cubicBezTo>
                    <a:pt x="1470826" y="924696"/>
                    <a:pt x="1470826" y="924696"/>
                    <a:pt x="1385832" y="670630"/>
                  </a:cubicBezTo>
                  <a:cubicBezTo>
                    <a:pt x="1385832" y="670630"/>
                    <a:pt x="1385832" y="670630"/>
                    <a:pt x="1246556" y="528610"/>
                  </a:cubicBezTo>
                  <a:cubicBezTo>
                    <a:pt x="1258698" y="524327"/>
                    <a:pt x="1269412" y="520045"/>
                    <a:pt x="1278697" y="516477"/>
                  </a:cubicBezTo>
                  <a:close/>
                  <a:moveTo>
                    <a:pt x="817117" y="516477"/>
                  </a:moveTo>
                  <a:cubicBezTo>
                    <a:pt x="817117" y="516477"/>
                    <a:pt x="817117" y="516477"/>
                    <a:pt x="949534" y="651361"/>
                  </a:cubicBezTo>
                  <a:cubicBezTo>
                    <a:pt x="950966" y="652788"/>
                    <a:pt x="952397" y="654929"/>
                    <a:pt x="953113" y="657070"/>
                  </a:cubicBezTo>
                  <a:cubicBezTo>
                    <a:pt x="953113" y="657070"/>
                    <a:pt x="953113" y="657070"/>
                    <a:pt x="1040437" y="914705"/>
                  </a:cubicBezTo>
                  <a:cubicBezTo>
                    <a:pt x="1046163" y="931833"/>
                    <a:pt x="1044731" y="948961"/>
                    <a:pt x="1036858" y="964661"/>
                  </a:cubicBezTo>
                  <a:cubicBezTo>
                    <a:pt x="1028269" y="980362"/>
                    <a:pt x="1014669" y="991781"/>
                    <a:pt x="998206" y="996776"/>
                  </a:cubicBezTo>
                  <a:cubicBezTo>
                    <a:pt x="996775" y="997490"/>
                    <a:pt x="994627" y="997490"/>
                    <a:pt x="993196" y="997490"/>
                  </a:cubicBezTo>
                  <a:cubicBezTo>
                    <a:pt x="987470" y="997490"/>
                    <a:pt x="981744" y="993922"/>
                    <a:pt x="979596" y="988926"/>
                  </a:cubicBezTo>
                  <a:cubicBezTo>
                    <a:pt x="979596" y="988926"/>
                    <a:pt x="979596" y="988926"/>
                    <a:pt x="850042" y="730578"/>
                  </a:cubicBezTo>
                  <a:cubicBezTo>
                    <a:pt x="825706" y="717018"/>
                    <a:pt x="706173" y="650647"/>
                    <a:pt x="678974" y="638515"/>
                  </a:cubicBezTo>
                  <a:cubicBezTo>
                    <a:pt x="642469" y="622814"/>
                    <a:pt x="639606" y="579994"/>
                    <a:pt x="639606" y="570716"/>
                  </a:cubicBezTo>
                  <a:cubicBezTo>
                    <a:pt x="639606" y="570716"/>
                    <a:pt x="639606" y="570716"/>
                    <a:pt x="638175" y="562866"/>
                  </a:cubicBezTo>
                  <a:cubicBezTo>
                    <a:pt x="648196" y="561438"/>
                    <a:pt x="658932" y="560011"/>
                    <a:pt x="668953" y="557870"/>
                  </a:cubicBezTo>
                  <a:cubicBezTo>
                    <a:pt x="668953" y="557870"/>
                    <a:pt x="668953" y="557870"/>
                    <a:pt x="670384" y="566434"/>
                  </a:cubicBezTo>
                  <a:cubicBezTo>
                    <a:pt x="670384" y="567148"/>
                    <a:pt x="671100" y="568575"/>
                    <a:pt x="671100" y="569289"/>
                  </a:cubicBezTo>
                  <a:cubicBezTo>
                    <a:pt x="671100" y="570002"/>
                    <a:pt x="670384" y="600690"/>
                    <a:pt x="691857" y="609968"/>
                  </a:cubicBezTo>
                  <a:cubicBezTo>
                    <a:pt x="723351" y="623527"/>
                    <a:pt x="863642" y="702031"/>
                    <a:pt x="869368" y="705599"/>
                  </a:cubicBezTo>
                  <a:cubicBezTo>
                    <a:pt x="872231" y="707027"/>
                    <a:pt x="874378" y="709168"/>
                    <a:pt x="875810" y="712022"/>
                  </a:cubicBezTo>
                  <a:cubicBezTo>
                    <a:pt x="875810" y="712022"/>
                    <a:pt x="875810" y="712022"/>
                    <a:pt x="1000354" y="960379"/>
                  </a:cubicBezTo>
                  <a:cubicBezTo>
                    <a:pt x="1003932" y="957525"/>
                    <a:pt x="1006796" y="954670"/>
                    <a:pt x="1008227" y="950388"/>
                  </a:cubicBezTo>
                  <a:cubicBezTo>
                    <a:pt x="1012522" y="942538"/>
                    <a:pt x="1013237" y="933260"/>
                    <a:pt x="1010374" y="924696"/>
                  </a:cubicBezTo>
                  <a:cubicBezTo>
                    <a:pt x="1010374" y="924696"/>
                    <a:pt x="1010374" y="924696"/>
                    <a:pt x="924482" y="670630"/>
                  </a:cubicBezTo>
                  <a:cubicBezTo>
                    <a:pt x="924482" y="670630"/>
                    <a:pt x="924482" y="670630"/>
                    <a:pt x="784907" y="528610"/>
                  </a:cubicBezTo>
                  <a:cubicBezTo>
                    <a:pt x="797075" y="524327"/>
                    <a:pt x="807812" y="520045"/>
                    <a:pt x="817117" y="516477"/>
                  </a:cubicBezTo>
                  <a:close/>
                  <a:moveTo>
                    <a:pt x="356359" y="516477"/>
                  </a:moveTo>
                  <a:cubicBezTo>
                    <a:pt x="488492" y="651361"/>
                    <a:pt x="488492" y="651361"/>
                    <a:pt x="488492" y="651361"/>
                  </a:cubicBezTo>
                  <a:cubicBezTo>
                    <a:pt x="489921" y="652788"/>
                    <a:pt x="491349" y="654929"/>
                    <a:pt x="492063" y="657070"/>
                  </a:cubicBezTo>
                  <a:cubicBezTo>
                    <a:pt x="578486" y="914705"/>
                    <a:pt x="578486" y="914705"/>
                    <a:pt x="578486" y="914705"/>
                  </a:cubicBezTo>
                  <a:cubicBezTo>
                    <a:pt x="584200" y="931833"/>
                    <a:pt x="582771" y="948961"/>
                    <a:pt x="575629" y="964661"/>
                  </a:cubicBezTo>
                  <a:cubicBezTo>
                    <a:pt x="567058" y="980362"/>
                    <a:pt x="553488" y="991781"/>
                    <a:pt x="537060" y="996776"/>
                  </a:cubicBezTo>
                  <a:cubicBezTo>
                    <a:pt x="535632" y="997490"/>
                    <a:pt x="533489" y="997490"/>
                    <a:pt x="532061" y="997490"/>
                  </a:cubicBezTo>
                  <a:cubicBezTo>
                    <a:pt x="526347" y="997490"/>
                    <a:pt x="520633" y="993922"/>
                    <a:pt x="518490" y="988926"/>
                  </a:cubicBezTo>
                  <a:cubicBezTo>
                    <a:pt x="389213" y="730578"/>
                    <a:pt x="389213" y="730578"/>
                    <a:pt x="389213" y="730578"/>
                  </a:cubicBezTo>
                  <a:cubicBezTo>
                    <a:pt x="364929" y="717018"/>
                    <a:pt x="245652" y="650647"/>
                    <a:pt x="218511" y="638515"/>
                  </a:cubicBezTo>
                  <a:cubicBezTo>
                    <a:pt x="182085" y="622814"/>
                    <a:pt x="179228" y="579994"/>
                    <a:pt x="179228" y="570716"/>
                  </a:cubicBezTo>
                  <a:cubicBezTo>
                    <a:pt x="177800" y="562866"/>
                    <a:pt x="177800" y="562866"/>
                    <a:pt x="177800" y="562866"/>
                  </a:cubicBezTo>
                  <a:cubicBezTo>
                    <a:pt x="187799" y="561438"/>
                    <a:pt x="198513" y="560011"/>
                    <a:pt x="208512" y="557870"/>
                  </a:cubicBezTo>
                  <a:cubicBezTo>
                    <a:pt x="209940" y="566434"/>
                    <a:pt x="209940" y="566434"/>
                    <a:pt x="209940" y="566434"/>
                  </a:cubicBezTo>
                  <a:cubicBezTo>
                    <a:pt x="209940" y="567148"/>
                    <a:pt x="210655" y="568575"/>
                    <a:pt x="210655" y="569289"/>
                  </a:cubicBezTo>
                  <a:cubicBezTo>
                    <a:pt x="210655" y="570002"/>
                    <a:pt x="209940" y="600690"/>
                    <a:pt x="230653" y="609968"/>
                  </a:cubicBezTo>
                  <a:cubicBezTo>
                    <a:pt x="262794" y="623527"/>
                    <a:pt x="402784" y="702031"/>
                    <a:pt x="408498" y="705599"/>
                  </a:cubicBezTo>
                  <a:cubicBezTo>
                    <a:pt x="411355" y="707027"/>
                    <a:pt x="413497" y="709168"/>
                    <a:pt x="414926" y="712022"/>
                  </a:cubicBezTo>
                  <a:cubicBezTo>
                    <a:pt x="539203" y="960379"/>
                    <a:pt x="539203" y="960379"/>
                    <a:pt x="539203" y="960379"/>
                  </a:cubicBezTo>
                  <a:cubicBezTo>
                    <a:pt x="542774" y="957525"/>
                    <a:pt x="545631" y="954670"/>
                    <a:pt x="547060" y="950388"/>
                  </a:cubicBezTo>
                  <a:cubicBezTo>
                    <a:pt x="551345" y="942538"/>
                    <a:pt x="552059" y="933260"/>
                    <a:pt x="549202" y="924696"/>
                  </a:cubicBezTo>
                  <a:cubicBezTo>
                    <a:pt x="463494" y="670630"/>
                    <a:pt x="463494" y="670630"/>
                    <a:pt x="463494" y="670630"/>
                  </a:cubicBezTo>
                  <a:cubicBezTo>
                    <a:pt x="324218" y="528610"/>
                    <a:pt x="324218" y="528610"/>
                    <a:pt x="324218" y="528610"/>
                  </a:cubicBezTo>
                  <a:cubicBezTo>
                    <a:pt x="336360" y="524327"/>
                    <a:pt x="347074" y="520045"/>
                    <a:pt x="356359" y="516477"/>
                  </a:cubicBezTo>
                  <a:close/>
                  <a:moveTo>
                    <a:pt x="111709" y="411702"/>
                  </a:moveTo>
                  <a:cubicBezTo>
                    <a:pt x="111709" y="411702"/>
                    <a:pt x="111709" y="411702"/>
                    <a:pt x="117475" y="442495"/>
                  </a:cubicBezTo>
                  <a:cubicBezTo>
                    <a:pt x="68467" y="451805"/>
                    <a:pt x="31711" y="494056"/>
                    <a:pt x="31711" y="544900"/>
                  </a:cubicBezTo>
                  <a:cubicBezTo>
                    <a:pt x="31711" y="544900"/>
                    <a:pt x="31711" y="544900"/>
                    <a:pt x="31711" y="754723"/>
                  </a:cubicBezTo>
                  <a:cubicBezTo>
                    <a:pt x="31711" y="763316"/>
                    <a:pt x="24504" y="770477"/>
                    <a:pt x="15855" y="770477"/>
                  </a:cubicBezTo>
                  <a:cubicBezTo>
                    <a:pt x="7207" y="770477"/>
                    <a:pt x="0" y="763316"/>
                    <a:pt x="0" y="754723"/>
                  </a:cubicBezTo>
                  <a:cubicBezTo>
                    <a:pt x="0" y="754723"/>
                    <a:pt x="0" y="754723"/>
                    <a:pt x="0" y="544900"/>
                  </a:cubicBezTo>
                  <a:cubicBezTo>
                    <a:pt x="0" y="479017"/>
                    <a:pt x="48287" y="423160"/>
                    <a:pt x="111709" y="411702"/>
                  </a:cubicBezTo>
                  <a:close/>
                  <a:moveTo>
                    <a:pt x="1436188" y="410114"/>
                  </a:moveTo>
                  <a:cubicBezTo>
                    <a:pt x="1436188" y="410114"/>
                    <a:pt x="1436188" y="410114"/>
                    <a:pt x="1517894" y="410114"/>
                  </a:cubicBezTo>
                  <a:cubicBezTo>
                    <a:pt x="1526420" y="410114"/>
                    <a:pt x="1533525" y="417330"/>
                    <a:pt x="1533525" y="425989"/>
                  </a:cubicBezTo>
                  <a:cubicBezTo>
                    <a:pt x="1533525" y="434648"/>
                    <a:pt x="1526420" y="441864"/>
                    <a:pt x="1517894" y="441864"/>
                  </a:cubicBezTo>
                  <a:cubicBezTo>
                    <a:pt x="1517894" y="441864"/>
                    <a:pt x="1517894" y="441864"/>
                    <a:pt x="1431925" y="441864"/>
                  </a:cubicBezTo>
                  <a:cubicBezTo>
                    <a:pt x="1437609" y="432483"/>
                    <a:pt x="1439030" y="420938"/>
                    <a:pt x="1436188" y="410114"/>
                  </a:cubicBezTo>
                  <a:close/>
                  <a:moveTo>
                    <a:pt x="975761" y="410114"/>
                  </a:moveTo>
                  <a:cubicBezTo>
                    <a:pt x="975761" y="410114"/>
                    <a:pt x="975761" y="410114"/>
                    <a:pt x="1032610" y="410114"/>
                  </a:cubicBezTo>
                  <a:cubicBezTo>
                    <a:pt x="1032610" y="410114"/>
                    <a:pt x="1032610" y="410114"/>
                    <a:pt x="1038225" y="441864"/>
                  </a:cubicBezTo>
                  <a:cubicBezTo>
                    <a:pt x="1038225" y="441864"/>
                    <a:pt x="1038225" y="441864"/>
                    <a:pt x="971550" y="441864"/>
                  </a:cubicBezTo>
                  <a:cubicBezTo>
                    <a:pt x="977164" y="432483"/>
                    <a:pt x="978568" y="420938"/>
                    <a:pt x="975761" y="410114"/>
                  </a:cubicBezTo>
                  <a:close/>
                  <a:moveTo>
                    <a:pt x="513945" y="410114"/>
                  </a:moveTo>
                  <a:cubicBezTo>
                    <a:pt x="513945" y="410114"/>
                    <a:pt x="513945" y="410114"/>
                    <a:pt x="572767" y="410114"/>
                  </a:cubicBezTo>
                  <a:cubicBezTo>
                    <a:pt x="572767" y="410114"/>
                    <a:pt x="572767" y="410114"/>
                    <a:pt x="577851" y="441864"/>
                  </a:cubicBezTo>
                  <a:cubicBezTo>
                    <a:pt x="577851" y="441864"/>
                    <a:pt x="577851" y="441864"/>
                    <a:pt x="509588" y="441864"/>
                  </a:cubicBezTo>
                  <a:cubicBezTo>
                    <a:pt x="515397" y="432483"/>
                    <a:pt x="516850" y="420938"/>
                    <a:pt x="513945" y="410114"/>
                  </a:cubicBezTo>
                  <a:close/>
                  <a:moveTo>
                    <a:pt x="1049338" y="324389"/>
                  </a:moveTo>
                  <a:cubicBezTo>
                    <a:pt x="1049338" y="324389"/>
                    <a:pt x="1049338" y="324389"/>
                    <a:pt x="1141781" y="397283"/>
                  </a:cubicBezTo>
                  <a:cubicBezTo>
                    <a:pt x="1141781" y="397283"/>
                    <a:pt x="1141781" y="397283"/>
                    <a:pt x="1145364" y="400142"/>
                  </a:cubicBezTo>
                  <a:cubicBezTo>
                    <a:pt x="1145364" y="400142"/>
                    <a:pt x="1145364" y="400142"/>
                    <a:pt x="1149664" y="401571"/>
                  </a:cubicBezTo>
                  <a:cubicBezTo>
                    <a:pt x="1149664" y="401571"/>
                    <a:pt x="1149664" y="401571"/>
                    <a:pt x="1264322" y="436589"/>
                  </a:cubicBezTo>
                  <a:cubicBezTo>
                    <a:pt x="1264322" y="436589"/>
                    <a:pt x="1264322" y="436589"/>
                    <a:pt x="1277938" y="481612"/>
                  </a:cubicBezTo>
                  <a:cubicBezTo>
                    <a:pt x="1247840" y="495905"/>
                    <a:pt x="1171879" y="522347"/>
                    <a:pt x="1088035" y="532352"/>
                  </a:cubicBezTo>
                  <a:cubicBezTo>
                    <a:pt x="1088035" y="532352"/>
                    <a:pt x="1088035" y="532352"/>
                    <a:pt x="1049338" y="324389"/>
                  </a:cubicBezTo>
                  <a:close/>
                  <a:moveTo>
                    <a:pt x="587375" y="324389"/>
                  </a:moveTo>
                  <a:cubicBezTo>
                    <a:pt x="587375" y="324389"/>
                    <a:pt x="587375" y="324389"/>
                    <a:pt x="679529" y="397283"/>
                  </a:cubicBezTo>
                  <a:cubicBezTo>
                    <a:pt x="679529" y="397283"/>
                    <a:pt x="679529" y="397283"/>
                    <a:pt x="683101" y="400142"/>
                  </a:cubicBezTo>
                  <a:cubicBezTo>
                    <a:pt x="683101" y="400142"/>
                    <a:pt x="683101" y="400142"/>
                    <a:pt x="687387" y="401571"/>
                  </a:cubicBezTo>
                  <a:cubicBezTo>
                    <a:pt x="687387" y="401571"/>
                    <a:pt x="687387" y="401571"/>
                    <a:pt x="802402" y="436589"/>
                  </a:cubicBezTo>
                  <a:cubicBezTo>
                    <a:pt x="802402" y="436589"/>
                    <a:pt x="802402" y="436589"/>
                    <a:pt x="815975" y="481612"/>
                  </a:cubicBezTo>
                  <a:cubicBezTo>
                    <a:pt x="785971" y="495905"/>
                    <a:pt x="709533" y="522347"/>
                    <a:pt x="625951" y="532352"/>
                  </a:cubicBezTo>
                  <a:cubicBezTo>
                    <a:pt x="625951" y="532352"/>
                    <a:pt x="625951" y="532352"/>
                    <a:pt x="587375" y="324389"/>
                  </a:cubicBezTo>
                  <a:close/>
                  <a:moveTo>
                    <a:pt x="127000" y="324389"/>
                  </a:moveTo>
                  <a:cubicBezTo>
                    <a:pt x="127000" y="324389"/>
                    <a:pt x="127000" y="324389"/>
                    <a:pt x="219154" y="397283"/>
                  </a:cubicBezTo>
                  <a:cubicBezTo>
                    <a:pt x="219154" y="397283"/>
                    <a:pt x="219154" y="397283"/>
                    <a:pt x="222726" y="400142"/>
                  </a:cubicBezTo>
                  <a:cubicBezTo>
                    <a:pt x="222726" y="400142"/>
                    <a:pt x="222726" y="400142"/>
                    <a:pt x="227012" y="401571"/>
                  </a:cubicBezTo>
                  <a:cubicBezTo>
                    <a:pt x="227012" y="401571"/>
                    <a:pt x="227012" y="401571"/>
                    <a:pt x="342027" y="436589"/>
                  </a:cubicBezTo>
                  <a:cubicBezTo>
                    <a:pt x="342027" y="436589"/>
                    <a:pt x="342027" y="436589"/>
                    <a:pt x="355600" y="481612"/>
                  </a:cubicBezTo>
                  <a:cubicBezTo>
                    <a:pt x="325596" y="495905"/>
                    <a:pt x="249158" y="522347"/>
                    <a:pt x="165576" y="532352"/>
                  </a:cubicBezTo>
                  <a:cubicBezTo>
                    <a:pt x="165576" y="532352"/>
                    <a:pt x="165576" y="532352"/>
                    <a:pt x="127000" y="324389"/>
                  </a:cubicBezTo>
                  <a:close/>
                  <a:moveTo>
                    <a:pt x="1081503" y="235489"/>
                  </a:moveTo>
                  <a:cubicBezTo>
                    <a:pt x="1091473" y="235489"/>
                    <a:pt x="1100731" y="239781"/>
                    <a:pt x="1107853" y="246936"/>
                  </a:cubicBezTo>
                  <a:cubicBezTo>
                    <a:pt x="1107853" y="246936"/>
                    <a:pt x="1107853" y="246936"/>
                    <a:pt x="1191174" y="331355"/>
                  </a:cubicBezTo>
                  <a:cubicBezTo>
                    <a:pt x="1191174" y="331355"/>
                    <a:pt x="1191174" y="331355"/>
                    <a:pt x="1402683" y="402182"/>
                  </a:cubicBezTo>
                  <a:cubicBezTo>
                    <a:pt x="1413365" y="406474"/>
                    <a:pt x="1417638" y="419352"/>
                    <a:pt x="1411228" y="430084"/>
                  </a:cubicBezTo>
                  <a:cubicBezTo>
                    <a:pt x="1411228" y="430084"/>
                    <a:pt x="1411228" y="430084"/>
                    <a:pt x="1396985" y="452977"/>
                  </a:cubicBezTo>
                  <a:cubicBezTo>
                    <a:pt x="1396985" y="452977"/>
                    <a:pt x="1396985" y="452977"/>
                    <a:pt x="1156279" y="380004"/>
                  </a:cubicBezTo>
                  <a:cubicBezTo>
                    <a:pt x="1156279" y="380004"/>
                    <a:pt x="1156279" y="380004"/>
                    <a:pt x="1058714" y="302738"/>
                  </a:cubicBezTo>
                  <a:cubicBezTo>
                    <a:pt x="1036638" y="285568"/>
                    <a:pt x="1040198" y="251944"/>
                    <a:pt x="1065124" y="239781"/>
                  </a:cubicBezTo>
                  <a:cubicBezTo>
                    <a:pt x="1070109" y="236920"/>
                    <a:pt x="1075806" y="235489"/>
                    <a:pt x="1081503" y="235489"/>
                  </a:cubicBezTo>
                  <a:close/>
                  <a:moveTo>
                    <a:pt x="619643" y="235489"/>
                  </a:moveTo>
                  <a:cubicBezTo>
                    <a:pt x="629636" y="235489"/>
                    <a:pt x="638915" y="239781"/>
                    <a:pt x="646053" y="246936"/>
                  </a:cubicBezTo>
                  <a:cubicBezTo>
                    <a:pt x="646053" y="246936"/>
                    <a:pt x="646053" y="246936"/>
                    <a:pt x="729566" y="331355"/>
                  </a:cubicBezTo>
                  <a:cubicBezTo>
                    <a:pt x="729566" y="331355"/>
                    <a:pt x="729566" y="331355"/>
                    <a:pt x="942273" y="402182"/>
                  </a:cubicBezTo>
                  <a:cubicBezTo>
                    <a:pt x="952980" y="406474"/>
                    <a:pt x="957263" y="419352"/>
                    <a:pt x="950839" y="430084"/>
                  </a:cubicBezTo>
                  <a:cubicBezTo>
                    <a:pt x="950839" y="430084"/>
                    <a:pt x="950839" y="430084"/>
                    <a:pt x="936563" y="452977"/>
                  </a:cubicBezTo>
                  <a:cubicBezTo>
                    <a:pt x="936563" y="452977"/>
                    <a:pt x="936563" y="452977"/>
                    <a:pt x="694590" y="380004"/>
                  </a:cubicBezTo>
                  <a:cubicBezTo>
                    <a:pt x="694590" y="380004"/>
                    <a:pt x="694590" y="380004"/>
                    <a:pt x="596802" y="302738"/>
                  </a:cubicBezTo>
                  <a:cubicBezTo>
                    <a:pt x="574675" y="285568"/>
                    <a:pt x="578244" y="251944"/>
                    <a:pt x="603226" y="239781"/>
                  </a:cubicBezTo>
                  <a:cubicBezTo>
                    <a:pt x="608223" y="236920"/>
                    <a:pt x="613933" y="235489"/>
                    <a:pt x="619643" y="235489"/>
                  </a:cubicBezTo>
                  <a:close/>
                  <a:moveTo>
                    <a:pt x="157868" y="235489"/>
                  </a:moveTo>
                  <a:cubicBezTo>
                    <a:pt x="167902" y="235489"/>
                    <a:pt x="177220" y="239781"/>
                    <a:pt x="184387" y="246936"/>
                  </a:cubicBezTo>
                  <a:cubicBezTo>
                    <a:pt x="268246" y="331355"/>
                    <a:pt x="268246" y="331355"/>
                    <a:pt x="268246" y="331355"/>
                  </a:cubicBezTo>
                  <a:cubicBezTo>
                    <a:pt x="481836" y="402182"/>
                    <a:pt x="481836" y="402182"/>
                    <a:pt x="481836" y="402182"/>
                  </a:cubicBezTo>
                  <a:cubicBezTo>
                    <a:pt x="492587" y="406474"/>
                    <a:pt x="496888" y="419352"/>
                    <a:pt x="490437" y="430084"/>
                  </a:cubicBezTo>
                  <a:cubicBezTo>
                    <a:pt x="476102" y="452977"/>
                    <a:pt x="476102" y="452977"/>
                    <a:pt x="476102" y="452977"/>
                  </a:cubicBezTo>
                  <a:cubicBezTo>
                    <a:pt x="233126" y="380004"/>
                    <a:pt x="233126" y="380004"/>
                    <a:pt x="233126" y="380004"/>
                  </a:cubicBezTo>
                  <a:cubicBezTo>
                    <a:pt x="134932" y="302738"/>
                    <a:pt x="134932" y="302738"/>
                    <a:pt x="134932" y="302738"/>
                  </a:cubicBezTo>
                  <a:cubicBezTo>
                    <a:pt x="112713" y="285568"/>
                    <a:pt x="116296" y="251944"/>
                    <a:pt x="141383" y="239781"/>
                  </a:cubicBezTo>
                  <a:cubicBezTo>
                    <a:pt x="146400" y="236920"/>
                    <a:pt x="152134" y="235489"/>
                    <a:pt x="157868" y="235489"/>
                  </a:cubicBezTo>
                  <a:close/>
                  <a:moveTo>
                    <a:pt x="1123950" y="232314"/>
                  </a:moveTo>
                  <a:cubicBezTo>
                    <a:pt x="1172417" y="237947"/>
                    <a:pt x="1213757" y="271041"/>
                    <a:pt x="1228725" y="318923"/>
                  </a:cubicBezTo>
                  <a:cubicBezTo>
                    <a:pt x="1228725" y="318923"/>
                    <a:pt x="1228725" y="318923"/>
                    <a:pt x="1228725" y="319627"/>
                  </a:cubicBezTo>
                  <a:cubicBezTo>
                    <a:pt x="1228725" y="319627"/>
                    <a:pt x="1228725" y="319627"/>
                    <a:pt x="1203066" y="311177"/>
                  </a:cubicBezTo>
                  <a:cubicBezTo>
                    <a:pt x="1203066" y="311177"/>
                    <a:pt x="1203066" y="311177"/>
                    <a:pt x="1123950" y="232314"/>
                  </a:cubicBezTo>
                  <a:close/>
                  <a:moveTo>
                    <a:pt x="661988" y="232314"/>
                  </a:moveTo>
                  <a:cubicBezTo>
                    <a:pt x="710857" y="237947"/>
                    <a:pt x="753259" y="271041"/>
                    <a:pt x="768351" y="318923"/>
                  </a:cubicBezTo>
                  <a:cubicBezTo>
                    <a:pt x="768351" y="318923"/>
                    <a:pt x="768351" y="318923"/>
                    <a:pt x="768351" y="319627"/>
                  </a:cubicBezTo>
                  <a:cubicBezTo>
                    <a:pt x="768351" y="319627"/>
                    <a:pt x="768351" y="319627"/>
                    <a:pt x="741760" y="311177"/>
                  </a:cubicBezTo>
                  <a:cubicBezTo>
                    <a:pt x="741760" y="311177"/>
                    <a:pt x="741760" y="311177"/>
                    <a:pt x="661988" y="232314"/>
                  </a:cubicBezTo>
                  <a:close/>
                  <a:moveTo>
                    <a:pt x="201613" y="232314"/>
                  </a:moveTo>
                  <a:cubicBezTo>
                    <a:pt x="249753" y="237947"/>
                    <a:pt x="291521" y="271041"/>
                    <a:pt x="306388" y="318923"/>
                  </a:cubicBezTo>
                  <a:cubicBezTo>
                    <a:pt x="306388" y="318923"/>
                    <a:pt x="306388" y="318923"/>
                    <a:pt x="306388" y="319627"/>
                  </a:cubicBezTo>
                  <a:cubicBezTo>
                    <a:pt x="306388" y="319627"/>
                    <a:pt x="306388" y="319627"/>
                    <a:pt x="280194" y="311177"/>
                  </a:cubicBezTo>
                  <a:cubicBezTo>
                    <a:pt x="280194" y="311177"/>
                    <a:pt x="280194" y="311177"/>
                    <a:pt x="201613" y="232314"/>
                  </a:cubicBezTo>
                  <a:close/>
                  <a:moveTo>
                    <a:pt x="1173307" y="76419"/>
                  </a:moveTo>
                  <a:cubicBezTo>
                    <a:pt x="1179079" y="73564"/>
                    <a:pt x="1186295" y="75706"/>
                    <a:pt x="1189182" y="80703"/>
                  </a:cubicBezTo>
                  <a:cubicBezTo>
                    <a:pt x="1206500" y="111401"/>
                    <a:pt x="1195676" y="164944"/>
                    <a:pt x="1189182" y="181364"/>
                  </a:cubicBezTo>
                  <a:cubicBezTo>
                    <a:pt x="1188460" y="184219"/>
                    <a:pt x="1186295" y="189930"/>
                    <a:pt x="1180522" y="192072"/>
                  </a:cubicBezTo>
                  <a:cubicBezTo>
                    <a:pt x="1176193" y="193500"/>
                    <a:pt x="1166812" y="194214"/>
                    <a:pt x="1153824" y="194214"/>
                  </a:cubicBezTo>
                  <a:cubicBezTo>
                    <a:pt x="1144443" y="194214"/>
                    <a:pt x="1134341" y="194214"/>
                    <a:pt x="1122074" y="192786"/>
                  </a:cubicBezTo>
                  <a:cubicBezTo>
                    <a:pt x="1116301" y="192072"/>
                    <a:pt x="1111250" y="186361"/>
                    <a:pt x="1111971" y="179936"/>
                  </a:cubicBezTo>
                  <a:cubicBezTo>
                    <a:pt x="1112693" y="173511"/>
                    <a:pt x="1118466" y="169227"/>
                    <a:pt x="1124960" y="169941"/>
                  </a:cubicBezTo>
                  <a:cubicBezTo>
                    <a:pt x="1146608" y="172083"/>
                    <a:pt x="1161761" y="171369"/>
                    <a:pt x="1168255" y="170655"/>
                  </a:cubicBezTo>
                  <a:cubicBezTo>
                    <a:pt x="1173307" y="157091"/>
                    <a:pt x="1181244" y="113543"/>
                    <a:pt x="1168977" y="92125"/>
                  </a:cubicBezTo>
                  <a:cubicBezTo>
                    <a:pt x="1166091" y="86414"/>
                    <a:pt x="1168255" y="79275"/>
                    <a:pt x="1173307" y="76419"/>
                  </a:cubicBezTo>
                  <a:close/>
                  <a:moveTo>
                    <a:pt x="711345" y="76419"/>
                  </a:moveTo>
                  <a:cubicBezTo>
                    <a:pt x="717117" y="73564"/>
                    <a:pt x="724333" y="75706"/>
                    <a:pt x="727220" y="80703"/>
                  </a:cubicBezTo>
                  <a:cubicBezTo>
                    <a:pt x="744538" y="111401"/>
                    <a:pt x="733714" y="164944"/>
                    <a:pt x="727220" y="181364"/>
                  </a:cubicBezTo>
                  <a:cubicBezTo>
                    <a:pt x="726498" y="184219"/>
                    <a:pt x="724333" y="189930"/>
                    <a:pt x="718560" y="192072"/>
                  </a:cubicBezTo>
                  <a:cubicBezTo>
                    <a:pt x="714231" y="193500"/>
                    <a:pt x="704850" y="194214"/>
                    <a:pt x="691862" y="194214"/>
                  </a:cubicBezTo>
                  <a:cubicBezTo>
                    <a:pt x="682481" y="194214"/>
                    <a:pt x="672379" y="194214"/>
                    <a:pt x="660112" y="192786"/>
                  </a:cubicBezTo>
                  <a:cubicBezTo>
                    <a:pt x="654339" y="192072"/>
                    <a:pt x="649288" y="186361"/>
                    <a:pt x="650009" y="179936"/>
                  </a:cubicBezTo>
                  <a:cubicBezTo>
                    <a:pt x="650731" y="173511"/>
                    <a:pt x="656504" y="169227"/>
                    <a:pt x="662998" y="169941"/>
                  </a:cubicBezTo>
                  <a:cubicBezTo>
                    <a:pt x="684646" y="172083"/>
                    <a:pt x="699799" y="171369"/>
                    <a:pt x="706293" y="170655"/>
                  </a:cubicBezTo>
                  <a:cubicBezTo>
                    <a:pt x="711345" y="157091"/>
                    <a:pt x="719282" y="113543"/>
                    <a:pt x="707015" y="92125"/>
                  </a:cubicBezTo>
                  <a:cubicBezTo>
                    <a:pt x="704129" y="86414"/>
                    <a:pt x="706293" y="79275"/>
                    <a:pt x="711345" y="76419"/>
                  </a:cubicBezTo>
                  <a:close/>
                  <a:moveTo>
                    <a:pt x="249936" y="76419"/>
                  </a:moveTo>
                  <a:cubicBezTo>
                    <a:pt x="255612" y="73564"/>
                    <a:pt x="262708" y="75706"/>
                    <a:pt x="265546" y="80703"/>
                  </a:cubicBezTo>
                  <a:cubicBezTo>
                    <a:pt x="282576" y="111401"/>
                    <a:pt x="271932" y="164944"/>
                    <a:pt x="265546" y="181364"/>
                  </a:cubicBezTo>
                  <a:cubicBezTo>
                    <a:pt x="264837" y="184219"/>
                    <a:pt x="262708" y="189930"/>
                    <a:pt x="257031" y="192072"/>
                  </a:cubicBezTo>
                  <a:cubicBezTo>
                    <a:pt x="252774" y="193500"/>
                    <a:pt x="243550" y="194214"/>
                    <a:pt x="230777" y="194214"/>
                  </a:cubicBezTo>
                  <a:cubicBezTo>
                    <a:pt x="221553" y="194214"/>
                    <a:pt x="211619" y="194214"/>
                    <a:pt x="199556" y="192786"/>
                  </a:cubicBezTo>
                  <a:cubicBezTo>
                    <a:pt x="193880" y="192072"/>
                    <a:pt x="188913" y="186361"/>
                    <a:pt x="189622" y="179936"/>
                  </a:cubicBezTo>
                  <a:cubicBezTo>
                    <a:pt x="190332" y="173511"/>
                    <a:pt x="196008" y="169227"/>
                    <a:pt x="202395" y="169941"/>
                  </a:cubicBezTo>
                  <a:cubicBezTo>
                    <a:pt x="223682" y="172083"/>
                    <a:pt x="238583" y="171369"/>
                    <a:pt x="244969" y="170655"/>
                  </a:cubicBezTo>
                  <a:cubicBezTo>
                    <a:pt x="249936" y="157091"/>
                    <a:pt x="257741" y="113543"/>
                    <a:pt x="245678" y="92125"/>
                  </a:cubicBezTo>
                  <a:cubicBezTo>
                    <a:pt x="242840" y="86414"/>
                    <a:pt x="244969" y="79275"/>
                    <a:pt x="249936" y="76419"/>
                  </a:cubicBezTo>
                  <a:close/>
                  <a:moveTo>
                    <a:pt x="1114681" y="201"/>
                  </a:moveTo>
                  <a:cubicBezTo>
                    <a:pt x="1172630" y="4456"/>
                    <a:pt x="1152598" y="17930"/>
                    <a:pt x="1205539" y="20767"/>
                  </a:cubicBezTo>
                  <a:cubicBezTo>
                    <a:pt x="1211263" y="20767"/>
                    <a:pt x="1194093" y="37787"/>
                    <a:pt x="1190516" y="49133"/>
                  </a:cubicBezTo>
                  <a:cubicBezTo>
                    <a:pt x="1190516" y="49133"/>
                    <a:pt x="1189800" y="49133"/>
                    <a:pt x="1189800" y="49843"/>
                  </a:cubicBezTo>
                  <a:cubicBezTo>
                    <a:pt x="1184077" y="51261"/>
                    <a:pt x="1151167" y="44878"/>
                    <a:pt x="1127558" y="59062"/>
                  </a:cubicBezTo>
                  <a:cubicBezTo>
                    <a:pt x="1115396" y="66863"/>
                    <a:pt x="1105380" y="79628"/>
                    <a:pt x="1103950" y="103740"/>
                  </a:cubicBezTo>
                  <a:cubicBezTo>
                    <a:pt x="1103234" y="106576"/>
                    <a:pt x="1091787" y="104449"/>
                    <a:pt x="1088926" y="103740"/>
                  </a:cubicBezTo>
                  <a:cubicBezTo>
                    <a:pt x="1088926" y="103740"/>
                    <a:pt x="1088210" y="103740"/>
                    <a:pt x="1088210" y="103031"/>
                  </a:cubicBezTo>
                  <a:cubicBezTo>
                    <a:pt x="1088210" y="98066"/>
                    <a:pt x="1084633" y="66154"/>
                    <a:pt x="1061740" y="76791"/>
                  </a:cubicBezTo>
                  <a:cubicBezTo>
                    <a:pt x="1039562" y="86010"/>
                    <a:pt x="1056732" y="126433"/>
                    <a:pt x="1057447" y="129979"/>
                  </a:cubicBezTo>
                  <a:cubicBezTo>
                    <a:pt x="1054586" y="168984"/>
                    <a:pt x="1054586" y="168984"/>
                    <a:pt x="1054586" y="168984"/>
                  </a:cubicBezTo>
                  <a:cubicBezTo>
                    <a:pt x="1054586" y="170402"/>
                    <a:pt x="1053870" y="170402"/>
                    <a:pt x="1053155" y="169693"/>
                  </a:cubicBezTo>
                  <a:cubicBezTo>
                    <a:pt x="1044570" y="160473"/>
                    <a:pt x="993775" y="102321"/>
                    <a:pt x="1023107" y="49843"/>
                  </a:cubicBezTo>
                  <a:cubicBezTo>
                    <a:pt x="1037415" y="25022"/>
                    <a:pt x="1064601" y="-2636"/>
                    <a:pt x="1114681" y="201"/>
                  </a:cubicBezTo>
                  <a:close/>
                  <a:moveTo>
                    <a:pt x="653107" y="201"/>
                  </a:moveTo>
                  <a:cubicBezTo>
                    <a:pt x="710823" y="4456"/>
                    <a:pt x="690871" y="17930"/>
                    <a:pt x="743599" y="20767"/>
                  </a:cubicBezTo>
                  <a:cubicBezTo>
                    <a:pt x="749300" y="20767"/>
                    <a:pt x="732199" y="37787"/>
                    <a:pt x="728636" y="49133"/>
                  </a:cubicBezTo>
                  <a:cubicBezTo>
                    <a:pt x="728636" y="49133"/>
                    <a:pt x="727924" y="49133"/>
                    <a:pt x="727924" y="49843"/>
                  </a:cubicBezTo>
                  <a:cubicBezTo>
                    <a:pt x="722223" y="51261"/>
                    <a:pt x="689446" y="44878"/>
                    <a:pt x="665932" y="59062"/>
                  </a:cubicBezTo>
                  <a:cubicBezTo>
                    <a:pt x="653819" y="66863"/>
                    <a:pt x="643844" y="79628"/>
                    <a:pt x="642419" y="103740"/>
                  </a:cubicBezTo>
                  <a:cubicBezTo>
                    <a:pt x="641706" y="106576"/>
                    <a:pt x="630305" y="104449"/>
                    <a:pt x="627455" y="103740"/>
                  </a:cubicBezTo>
                  <a:cubicBezTo>
                    <a:pt x="627455" y="103740"/>
                    <a:pt x="626743" y="103740"/>
                    <a:pt x="626743" y="103031"/>
                  </a:cubicBezTo>
                  <a:cubicBezTo>
                    <a:pt x="626743" y="98066"/>
                    <a:pt x="623180" y="66154"/>
                    <a:pt x="600379" y="76791"/>
                  </a:cubicBezTo>
                  <a:cubicBezTo>
                    <a:pt x="578290" y="86010"/>
                    <a:pt x="595391" y="126433"/>
                    <a:pt x="596103" y="129979"/>
                  </a:cubicBezTo>
                  <a:cubicBezTo>
                    <a:pt x="593253" y="168984"/>
                    <a:pt x="593253" y="168984"/>
                    <a:pt x="593253" y="168984"/>
                  </a:cubicBezTo>
                  <a:cubicBezTo>
                    <a:pt x="593253" y="170402"/>
                    <a:pt x="592541" y="170402"/>
                    <a:pt x="591828" y="169693"/>
                  </a:cubicBezTo>
                  <a:cubicBezTo>
                    <a:pt x="583278" y="160473"/>
                    <a:pt x="533400" y="102321"/>
                    <a:pt x="562614" y="49843"/>
                  </a:cubicBezTo>
                  <a:cubicBezTo>
                    <a:pt x="576152" y="25022"/>
                    <a:pt x="603229" y="-2636"/>
                    <a:pt x="653107" y="201"/>
                  </a:cubicBezTo>
                  <a:close/>
                  <a:moveTo>
                    <a:pt x="192344" y="201"/>
                  </a:moveTo>
                  <a:cubicBezTo>
                    <a:pt x="250293" y="4456"/>
                    <a:pt x="230261" y="17930"/>
                    <a:pt x="283202" y="20767"/>
                  </a:cubicBezTo>
                  <a:cubicBezTo>
                    <a:pt x="288926" y="20767"/>
                    <a:pt x="271756" y="37787"/>
                    <a:pt x="268179" y="49133"/>
                  </a:cubicBezTo>
                  <a:cubicBezTo>
                    <a:pt x="268179" y="49133"/>
                    <a:pt x="267463" y="49133"/>
                    <a:pt x="267463" y="49843"/>
                  </a:cubicBezTo>
                  <a:cubicBezTo>
                    <a:pt x="261740" y="51261"/>
                    <a:pt x="228830" y="44878"/>
                    <a:pt x="205221" y="59062"/>
                  </a:cubicBezTo>
                  <a:cubicBezTo>
                    <a:pt x="193059" y="66863"/>
                    <a:pt x="183043" y="79628"/>
                    <a:pt x="181613" y="103740"/>
                  </a:cubicBezTo>
                  <a:cubicBezTo>
                    <a:pt x="180897" y="106576"/>
                    <a:pt x="169450" y="104449"/>
                    <a:pt x="166589" y="103740"/>
                  </a:cubicBezTo>
                  <a:cubicBezTo>
                    <a:pt x="166589" y="103740"/>
                    <a:pt x="165873" y="103740"/>
                    <a:pt x="165873" y="103031"/>
                  </a:cubicBezTo>
                  <a:cubicBezTo>
                    <a:pt x="165873" y="98066"/>
                    <a:pt x="162296" y="66154"/>
                    <a:pt x="139403" y="76791"/>
                  </a:cubicBezTo>
                  <a:cubicBezTo>
                    <a:pt x="117225" y="86010"/>
                    <a:pt x="134395" y="126433"/>
                    <a:pt x="135110" y="129979"/>
                  </a:cubicBezTo>
                  <a:cubicBezTo>
                    <a:pt x="132249" y="168984"/>
                    <a:pt x="132249" y="168984"/>
                    <a:pt x="132249" y="168984"/>
                  </a:cubicBezTo>
                  <a:cubicBezTo>
                    <a:pt x="132249" y="170402"/>
                    <a:pt x="131533" y="170402"/>
                    <a:pt x="130818" y="169693"/>
                  </a:cubicBezTo>
                  <a:cubicBezTo>
                    <a:pt x="122233" y="160473"/>
                    <a:pt x="71438" y="102321"/>
                    <a:pt x="100770" y="49843"/>
                  </a:cubicBezTo>
                  <a:cubicBezTo>
                    <a:pt x="115078" y="25022"/>
                    <a:pt x="142264" y="-2636"/>
                    <a:pt x="192344" y="201"/>
                  </a:cubicBezTo>
                  <a:close/>
                </a:path>
              </a:pathLst>
            </a:custGeom>
            <a:solidFill>
              <a:srgbClr val="FFFFFF"/>
            </a:solidFill>
            <a:ln>
              <a:noFill/>
            </a:ln>
          </p:spPr>
          <p:txBody>
            <a:bodyPr vert="horz" wrap="square" lIns="82296" tIns="41148" rIns="82296" bIns="41148" numCol="1" anchor="t" anchorCtr="0" compatLnSpc="1">
              <a:prstTxWarp prst="textNoShape">
                <a:avLst/>
              </a:prstTxWarp>
              <a:noAutofit/>
            </a:bodyPr>
            <a:lstStyle/>
            <a:p>
              <a:pPr hangingPunct="1"/>
              <a:endParaRPr lang="en-US" kern="1200" dirty="0">
                <a:solidFill>
                  <a:srgbClr val="575757"/>
                </a:solidFill>
                <a:latin typeface="Trebuchet MS"/>
              </a:endParaRPr>
            </a:p>
          </p:txBody>
        </p:sp>
      </p:grpSp>
      <p:sp>
        <p:nvSpPr>
          <p:cNvPr id="22" name="TextBox 21"/>
          <p:cNvSpPr txBox="1"/>
          <p:nvPr/>
        </p:nvSpPr>
        <p:spPr>
          <a:xfrm>
            <a:off x="5575082" y="2544075"/>
            <a:ext cx="1887731" cy="107721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hangingPunct="1"/>
            <a:r>
              <a:rPr lang="en-US" sz="3600" b="1" u="sng" kern="1200" dirty="0" smtClean="0">
                <a:solidFill>
                  <a:prstClr val="white">
                    <a:lumMod val="95000"/>
                  </a:prstClr>
                </a:solidFill>
                <a:latin typeface="Trebuchet MS"/>
              </a:rPr>
              <a:t>Funding</a:t>
            </a:r>
          </a:p>
          <a:p>
            <a:pPr algn="ctr" hangingPunct="1"/>
            <a:r>
              <a:rPr lang="en-US" sz="2800" b="1" kern="1200" dirty="0" smtClean="0">
                <a:solidFill>
                  <a:prstClr val="white">
                    <a:lumMod val="95000"/>
                  </a:prstClr>
                </a:solidFill>
                <a:latin typeface="Trebuchet MS"/>
              </a:rPr>
              <a:t> </a:t>
            </a:r>
          </a:p>
        </p:txBody>
      </p:sp>
      <p:sp>
        <p:nvSpPr>
          <p:cNvPr id="23" name="TextBox 22"/>
          <p:cNvSpPr txBox="1"/>
          <p:nvPr/>
        </p:nvSpPr>
        <p:spPr>
          <a:xfrm>
            <a:off x="2301694" y="108548"/>
            <a:ext cx="4612803" cy="103451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hangingPunct="1"/>
            <a:r>
              <a:rPr lang="en-US" sz="4000" b="1" kern="1200" dirty="0" smtClean="0">
                <a:solidFill>
                  <a:prstClr val="white">
                    <a:lumMod val="95000"/>
                  </a:prstClr>
                </a:solidFill>
                <a:latin typeface="Trebuchet MS"/>
              </a:rPr>
              <a:t>Seven Pools Project</a:t>
            </a:r>
          </a:p>
        </p:txBody>
      </p:sp>
      <p:sp>
        <p:nvSpPr>
          <p:cNvPr id="31" name="AutoShape 3"/>
          <p:cNvSpPr>
            <a:spLocks noChangeAspect="1" noChangeArrowheads="1" noTextEdit="1"/>
          </p:cNvSpPr>
          <p:nvPr/>
        </p:nvSpPr>
        <p:spPr bwMode="auto">
          <a:xfrm>
            <a:off x="1734923" y="1453373"/>
            <a:ext cx="1110139" cy="14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hangingPunct="1"/>
            <a:endParaRPr lang="en-US" kern="1200" dirty="0">
              <a:solidFill>
                <a:srgbClr val="575757"/>
              </a:solidFill>
              <a:latin typeface="Trebuchet MS"/>
            </a:endParaRPr>
          </a:p>
        </p:txBody>
      </p:sp>
      <p:grpSp>
        <p:nvGrpSpPr>
          <p:cNvPr id="33" name="Group 32"/>
          <p:cNvGrpSpPr>
            <a:grpSpLocks noChangeAspect="1"/>
          </p:cNvGrpSpPr>
          <p:nvPr/>
        </p:nvGrpSpPr>
        <p:grpSpPr>
          <a:xfrm>
            <a:off x="1734387" y="1027975"/>
            <a:ext cx="1111211" cy="1480185"/>
            <a:chOff x="5272881" y="2606675"/>
            <a:chExt cx="1646238" cy="1644650"/>
          </a:xfrm>
        </p:grpSpPr>
        <p:sp>
          <p:nvSpPr>
            <p:cNvPr id="34" name="AutoShape 3"/>
            <p:cNvSpPr>
              <a:spLocks noChangeAspect="1" noChangeArrowheads="1" noTextEdit="1"/>
            </p:cNvSpPr>
            <p:nvPr/>
          </p:nvSpPr>
          <p:spPr bwMode="auto">
            <a:xfrm>
              <a:off x="5272881"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hangingPunct="1"/>
              <a:endParaRPr lang="en-US" kern="1200" dirty="0">
                <a:solidFill>
                  <a:srgbClr val="575757"/>
                </a:solidFill>
                <a:latin typeface="Trebuchet MS"/>
              </a:endParaRPr>
            </a:p>
          </p:txBody>
        </p:sp>
        <p:sp>
          <p:nvSpPr>
            <p:cNvPr id="35" name="Freeform 34"/>
            <p:cNvSpPr>
              <a:spLocks/>
            </p:cNvSpPr>
            <p:nvPr/>
          </p:nvSpPr>
          <p:spPr bwMode="auto">
            <a:xfrm>
              <a:off x="5537994" y="2881312"/>
              <a:ext cx="1146175" cy="1125538"/>
            </a:xfrm>
            <a:custGeom>
              <a:avLst/>
              <a:gdLst>
                <a:gd name="connsiteX0" fmla="*/ 409739 w 1146175"/>
                <a:gd name="connsiteY0" fmla="*/ 615791 h 1125538"/>
                <a:gd name="connsiteX1" fmla="*/ 326138 w 1146175"/>
                <a:gd name="connsiteY1" fmla="*/ 635801 h 1125538"/>
                <a:gd name="connsiteX2" fmla="*/ 31750 w 1146175"/>
                <a:gd name="connsiteY2" fmla="*/ 803020 h 1125538"/>
                <a:gd name="connsiteX3" fmla="*/ 31750 w 1146175"/>
                <a:gd name="connsiteY3" fmla="*/ 1087437 h 1125538"/>
                <a:gd name="connsiteX4" fmla="*/ 368296 w 1146175"/>
                <a:gd name="connsiteY4" fmla="*/ 957377 h 1125538"/>
                <a:gd name="connsiteX5" fmla="*/ 419028 w 1146175"/>
                <a:gd name="connsiteY5" fmla="*/ 949516 h 1125538"/>
                <a:gd name="connsiteX6" fmla="*/ 568366 w 1146175"/>
                <a:gd name="connsiteY6" fmla="*/ 960236 h 1125538"/>
                <a:gd name="connsiteX7" fmla="*/ 797017 w 1146175"/>
                <a:gd name="connsiteY7" fmla="*/ 933795 h 1125538"/>
                <a:gd name="connsiteX8" fmla="*/ 1047818 w 1146175"/>
                <a:gd name="connsiteY8" fmla="*/ 767290 h 1125538"/>
                <a:gd name="connsiteX9" fmla="*/ 1079972 w 1146175"/>
                <a:gd name="connsiteY9" fmla="*/ 730130 h 1125538"/>
                <a:gd name="connsiteX10" fmla="*/ 1074971 w 1146175"/>
                <a:gd name="connsiteY10" fmla="*/ 655810 h 1125538"/>
                <a:gd name="connsiteX11" fmla="*/ 1036386 w 1146175"/>
                <a:gd name="connsiteY11" fmla="*/ 642232 h 1125538"/>
                <a:gd name="connsiteX12" fmla="*/ 999230 w 1146175"/>
                <a:gd name="connsiteY12" fmla="*/ 660097 h 1125538"/>
                <a:gd name="connsiteX13" fmla="*/ 951356 w 1146175"/>
                <a:gd name="connsiteY13" fmla="*/ 713694 h 1125538"/>
                <a:gd name="connsiteX14" fmla="*/ 805591 w 1146175"/>
                <a:gd name="connsiteY14" fmla="*/ 805164 h 1125538"/>
                <a:gd name="connsiteX15" fmla="*/ 608380 w 1146175"/>
                <a:gd name="connsiteY15" fmla="*/ 794445 h 1125538"/>
                <a:gd name="connsiteX16" fmla="*/ 553360 w 1146175"/>
                <a:gd name="connsiteY16" fmla="*/ 772292 h 1125538"/>
                <a:gd name="connsiteX17" fmla="*/ 544071 w 1146175"/>
                <a:gd name="connsiteY17" fmla="*/ 755856 h 1125538"/>
                <a:gd name="connsiteX18" fmla="*/ 557648 w 1146175"/>
                <a:gd name="connsiteY18" fmla="*/ 742278 h 1125538"/>
                <a:gd name="connsiteX19" fmla="*/ 715560 w 1146175"/>
                <a:gd name="connsiteY19" fmla="*/ 726557 h 1125538"/>
                <a:gd name="connsiteX20" fmla="*/ 759146 w 1146175"/>
                <a:gd name="connsiteY20" fmla="*/ 679392 h 1125538"/>
                <a:gd name="connsiteX21" fmla="*/ 713416 w 1146175"/>
                <a:gd name="connsiteY21" fmla="*/ 631513 h 1125538"/>
                <a:gd name="connsiteX22" fmla="*/ 409739 w 1146175"/>
                <a:gd name="connsiteY22" fmla="*/ 615791 h 1125538"/>
                <a:gd name="connsiteX23" fmla="*/ 390213 w 1146175"/>
                <a:gd name="connsiteY23" fmla="*/ 584200 h 1125538"/>
                <a:gd name="connsiteX24" fmla="*/ 393786 w 1146175"/>
                <a:gd name="connsiteY24" fmla="*/ 584200 h 1125538"/>
                <a:gd name="connsiteX25" fmla="*/ 396645 w 1146175"/>
                <a:gd name="connsiteY25" fmla="*/ 584200 h 1125538"/>
                <a:gd name="connsiteX26" fmla="*/ 399504 w 1146175"/>
                <a:gd name="connsiteY26" fmla="*/ 584200 h 1125538"/>
                <a:gd name="connsiteX27" fmla="*/ 403077 w 1146175"/>
                <a:gd name="connsiteY27" fmla="*/ 584200 h 1125538"/>
                <a:gd name="connsiteX28" fmla="*/ 410939 w 1146175"/>
                <a:gd name="connsiteY28" fmla="*/ 584200 h 1125538"/>
                <a:gd name="connsiteX29" fmla="*/ 715390 w 1146175"/>
                <a:gd name="connsiteY29" fmla="*/ 599912 h 1125538"/>
                <a:gd name="connsiteX30" fmla="*/ 780426 w 1146175"/>
                <a:gd name="connsiteY30" fmla="*/ 640619 h 1125538"/>
                <a:gd name="connsiteX31" fmla="*/ 782570 w 1146175"/>
                <a:gd name="connsiteY31" fmla="*/ 644904 h 1125538"/>
                <a:gd name="connsiteX32" fmla="*/ 789002 w 1146175"/>
                <a:gd name="connsiteY32" fmla="*/ 663473 h 1125538"/>
                <a:gd name="connsiteX33" fmla="*/ 790431 w 1146175"/>
                <a:gd name="connsiteY33" fmla="*/ 679184 h 1125538"/>
                <a:gd name="connsiteX34" fmla="*/ 789716 w 1146175"/>
                <a:gd name="connsiteY34" fmla="*/ 684898 h 1125538"/>
                <a:gd name="connsiteX35" fmla="*/ 789716 w 1146175"/>
                <a:gd name="connsiteY35" fmla="*/ 685612 h 1125538"/>
                <a:gd name="connsiteX36" fmla="*/ 789002 w 1146175"/>
                <a:gd name="connsiteY36" fmla="*/ 691325 h 1125538"/>
                <a:gd name="connsiteX37" fmla="*/ 763988 w 1146175"/>
                <a:gd name="connsiteY37" fmla="*/ 738460 h 1125538"/>
                <a:gd name="connsiteX38" fmla="*/ 763273 w 1146175"/>
                <a:gd name="connsiteY38" fmla="*/ 738460 h 1125538"/>
                <a:gd name="connsiteX39" fmla="*/ 758985 w 1146175"/>
                <a:gd name="connsiteY39" fmla="*/ 742031 h 1125538"/>
                <a:gd name="connsiteX40" fmla="*/ 754697 w 1146175"/>
                <a:gd name="connsiteY40" fmla="*/ 744888 h 1125538"/>
                <a:gd name="connsiteX41" fmla="*/ 753983 w 1146175"/>
                <a:gd name="connsiteY41" fmla="*/ 745602 h 1125538"/>
                <a:gd name="connsiteX42" fmla="*/ 749695 w 1146175"/>
                <a:gd name="connsiteY42" fmla="*/ 748458 h 1125538"/>
                <a:gd name="connsiteX43" fmla="*/ 748265 w 1146175"/>
                <a:gd name="connsiteY43" fmla="*/ 749173 h 1125538"/>
                <a:gd name="connsiteX44" fmla="*/ 743263 w 1146175"/>
                <a:gd name="connsiteY44" fmla="*/ 751315 h 1125538"/>
                <a:gd name="connsiteX45" fmla="*/ 742548 w 1146175"/>
                <a:gd name="connsiteY45" fmla="*/ 752029 h 1125538"/>
                <a:gd name="connsiteX46" fmla="*/ 738260 w 1146175"/>
                <a:gd name="connsiteY46" fmla="*/ 753458 h 1125538"/>
                <a:gd name="connsiteX47" fmla="*/ 718964 w 1146175"/>
                <a:gd name="connsiteY47" fmla="*/ 757743 h 1125538"/>
                <a:gd name="connsiteX48" fmla="*/ 624626 w 1146175"/>
                <a:gd name="connsiteY48" fmla="*/ 767027 h 1125538"/>
                <a:gd name="connsiteX49" fmla="*/ 743263 w 1146175"/>
                <a:gd name="connsiteY49" fmla="*/ 784167 h 1125538"/>
                <a:gd name="connsiteX50" fmla="*/ 775423 w 1146175"/>
                <a:gd name="connsiteY50" fmla="*/ 779882 h 1125538"/>
                <a:gd name="connsiteX51" fmla="*/ 785428 w 1146175"/>
                <a:gd name="connsiteY51" fmla="*/ 777739 h 1125538"/>
                <a:gd name="connsiteX52" fmla="*/ 786858 w 1146175"/>
                <a:gd name="connsiteY52" fmla="*/ 777025 h 1125538"/>
                <a:gd name="connsiteX53" fmla="*/ 796863 w 1146175"/>
                <a:gd name="connsiteY53" fmla="*/ 774883 h 1125538"/>
                <a:gd name="connsiteX54" fmla="*/ 826880 w 1146175"/>
                <a:gd name="connsiteY54" fmla="*/ 764170 h 1125538"/>
                <a:gd name="connsiteX55" fmla="*/ 909782 w 1146175"/>
                <a:gd name="connsiteY55" fmla="*/ 711322 h 1125538"/>
                <a:gd name="connsiteX56" fmla="*/ 928363 w 1146175"/>
                <a:gd name="connsiteY56" fmla="*/ 692753 h 1125538"/>
                <a:gd name="connsiteX57" fmla="*/ 975532 w 1146175"/>
                <a:gd name="connsiteY57" fmla="*/ 639191 h 1125538"/>
                <a:gd name="connsiteX58" fmla="*/ 978391 w 1146175"/>
                <a:gd name="connsiteY58" fmla="*/ 635620 h 1125538"/>
                <a:gd name="connsiteX59" fmla="*/ 979105 w 1146175"/>
                <a:gd name="connsiteY59" fmla="*/ 635620 h 1125538"/>
                <a:gd name="connsiteX60" fmla="*/ 1034135 w 1146175"/>
                <a:gd name="connsiteY60" fmla="*/ 610624 h 1125538"/>
                <a:gd name="connsiteX61" fmla="*/ 1034850 w 1146175"/>
                <a:gd name="connsiteY61" fmla="*/ 610624 h 1125538"/>
                <a:gd name="connsiteX62" fmla="*/ 1039138 w 1146175"/>
                <a:gd name="connsiteY62" fmla="*/ 610624 h 1125538"/>
                <a:gd name="connsiteX63" fmla="*/ 1040567 w 1146175"/>
                <a:gd name="connsiteY63" fmla="*/ 610624 h 1125538"/>
                <a:gd name="connsiteX64" fmla="*/ 1079875 w 1146175"/>
                <a:gd name="connsiteY64" fmla="*/ 621337 h 1125538"/>
                <a:gd name="connsiteX65" fmla="*/ 1083448 w 1146175"/>
                <a:gd name="connsiteY65" fmla="*/ 623479 h 1125538"/>
                <a:gd name="connsiteX66" fmla="*/ 1086307 w 1146175"/>
                <a:gd name="connsiteY66" fmla="*/ 624908 h 1125538"/>
                <a:gd name="connsiteX67" fmla="*/ 1087021 w 1146175"/>
                <a:gd name="connsiteY67" fmla="*/ 625622 h 1125538"/>
                <a:gd name="connsiteX68" fmla="*/ 1089880 w 1146175"/>
                <a:gd name="connsiteY68" fmla="*/ 627764 h 1125538"/>
                <a:gd name="connsiteX69" fmla="*/ 1090595 w 1146175"/>
                <a:gd name="connsiteY69" fmla="*/ 628478 h 1125538"/>
                <a:gd name="connsiteX70" fmla="*/ 1092739 w 1146175"/>
                <a:gd name="connsiteY70" fmla="*/ 629907 h 1125538"/>
                <a:gd name="connsiteX71" fmla="*/ 1095597 w 1146175"/>
                <a:gd name="connsiteY71" fmla="*/ 632049 h 1125538"/>
                <a:gd name="connsiteX72" fmla="*/ 1095597 w 1146175"/>
                <a:gd name="connsiteY72" fmla="*/ 632763 h 1125538"/>
                <a:gd name="connsiteX73" fmla="*/ 1103459 w 1146175"/>
                <a:gd name="connsiteY73" fmla="*/ 749887 h 1125538"/>
                <a:gd name="connsiteX74" fmla="*/ 1072013 w 1146175"/>
                <a:gd name="connsiteY74" fmla="*/ 787738 h 1125538"/>
                <a:gd name="connsiteX75" fmla="*/ 966241 w 1146175"/>
                <a:gd name="connsiteY75" fmla="*/ 884150 h 1125538"/>
                <a:gd name="connsiteX76" fmla="*/ 956950 w 1146175"/>
                <a:gd name="connsiteY76" fmla="*/ 890577 h 1125538"/>
                <a:gd name="connsiteX77" fmla="*/ 948374 w 1146175"/>
                <a:gd name="connsiteY77" fmla="*/ 896291 h 1125538"/>
                <a:gd name="connsiteX78" fmla="*/ 806154 w 1146175"/>
                <a:gd name="connsiteY78" fmla="*/ 963422 h 1125538"/>
                <a:gd name="connsiteX79" fmla="*/ 792575 w 1146175"/>
                <a:gd name="connsiteY79" fmla="*/ 967707 h 1125538"/>
                <a:gd name="connsiteX80" fmla="*/ 788287 w 1146175"/>
                <a:gd name="connsiteY80" fmla="*/ 968422 h 1125538"/>
                <a:gd name="connsiteX81" fmla="*/ 779711 w 1146175"/>
                <a:gd name="connsiteY81" fmla="*/ 971278 h 1125538"/>
                <a:gd name="connsiteX82" fmla="*/ 773994 w 1146175"/>
                <a:gd name="connsiteY82" fmla="*/ 972707 h 1125538"/>
                <a:gd name="connsiteX83" fmla="*/ 766132 w 1146175"/>
                <a:gd name="connsiteY83" fmla="*/ 974135 h 1125538"/>
                <a:gd name="connsiteX84" fmla="*/ 759700 w 1146175"/>
                <a:gd name="connsiteY84" fmla="*/ 976277 h 1125538"/>
                <a:gd name="connsiteX85" fmla="*/ 753983 w 1146175"/>
                <a:gd name="connsiteY85" fmla="*/ 976992 h 1125538"/>
                <a:gd name="connsiteX86" fmla="*/ 724681 w 1146175"/>
                <a:gd name="connsiteY86" fmla="*/ 983419 h 1125538"/>
                <a:gd name="connsiteX87" fmla="*/ 721822 w 1146175"/>
                <a:gd name="connsiteY87" fmla="*/ 983419 h 1125538"/>
                <a:gd name="connsiteX88" fmla="*/ 711102 w 1146175"/>
                <a:gd name="connsiteY88" fmla="*/ 985562 h 1125538"/>
                <a:gd name="connsiteX89" fmla="*/ 709673 w 1146175"/>
                <a:gd name="connsiteY89" fmla="*/ 985562 h 1125538"/>
                <a:gd name="connsiteX90" fmla="*/ 650355 w 1146175"/>
                <a:gd name="connsiteY90" fmla="*/ 991989 h 1125538"/>
                <a:gd name="connsiteX91" fmla="*/ 648211 w 1146175"/>
                <a:gd name="connsiteY91" fmla="*/ 991989 h 1125538"/>
                <a:gd name="connsiteX92" fmla="*/ 637491 w 1146175"/>
                <a:gd name="connsiteY92" fmla="*/ 992703 h 1125538"/>
                <a:gd name="connsiteX93" fmla="*/ 635347 w 1146175"/>
                <a:gd name="connsiteY93" fmla="*/ 992703 h 1125538"/>
                <a:gd name="connsiteX94" fmla="*/ 621053 w 1146175"/>
                <a:gd name="connsiteY94" fmla="*/ 992703 h 1125538"/>
                <a:gd name="connsiteX95" fmla="*/ 620338 w 1146175"/>
                <a:gd name="connsiteY95" fmla="*/ 992703 h 1125538"/>
                <a:gd name="connsiteX96" fmla="*/ 612477 w 1146175"/>
                <a:gd name="connsiteY96" fmla="*/ 992703 h 1125538"/>
                <a:gd name="connsiteX97" fmla="*/ 606045 w 1146175"/>
                <a:gd name="connsiteY97" fmla="*/ 992703 h 1125538"/>
                <a:gd name="connsiteX98" fmla="*/ 598898 w 1146175"/>
                <a:gd name="connsiteY98" fmla="*/ 992703 h 1125538"/>
                <a:gd name="connsiteX99" fmla="*/ 592466 w 1146175"/>
                <a:gd name="connsiteY99" fmla="*/ 992703 h 1125538"/>
                <a:gd name="connsiteX100" fmla="*/ 584605 w 1146175"/>
                <a:gd name="connsiteY100" fmla="*/ 991989 h 1125538"/>
                <a:gd name="connsiteX101" fmla="*/ 578887 w 1146175"/>
                <a:gd name="connsiteY101" fmla="*/ 991989 h 1125538"/>
                <a:gd name="connsiteX102" fmla="*/ 566738 w 1146175"/>
                <a:gd name="connsiteY102" fmla="*/ 991275 h 1125538"/>
                <a:gd name="connsiteX103" fmla="*/ 566023 w 1146175"/>
                <a:gd name="connsiteY103" fmla="*/ 991275 h 1125538"/>
                <a:gd name="connsiteX104" fmla="*/ 485265 w 1146175"/>
                <a:gd name="connsiteY104" fmla="*/ 985562 h 1125538"/>
                <a:gd name="connsiteX105" fmla="*/ 416656 w 1146175"/>
                <a:gd name="connsiteY105" fmla="*/ 980562 h 1125538"/>
                <a:gd name="connsiteX106" fmla="*/ 410939 w 1146175"/>
                <a:gd name="connsiteY106" fmla="*/ 980562 h 1125538"/>
                <a:gd name="connsiteX107" fmla="*/ 407365 w 1146175"/>
                <a:gd name="connsiteY107" fmla="*/ 980562 h 1125538"/>
                <a:gd name="connsiteX108" fmla="*/ 393072 w 1146175"/>
                <a:gd name="connsiteY108" fmla="*/ 981991 h 1125538"/>
                <a:gd name="connsiteX109" fmla="*/ 388784 w 1146175"/>
                <a:gd name="connsiteY109" fmla="*/ 982705 h 1125538"/>
                <a:gd name="connsiteX110" fmla="*/ 388784 w 1146175"/>
                <a:gd name="connsiteY110" fmla="*/ 983419 h 1125538"/>
                <a:gd name="connsiteX111" fmla="*/ 384496 w 1146175"/>
                <a:gd name="connsiteY111" fmla="*/ 984133 h 1125538"/>
                <a:gd name="connsiteX112" fmla="*/ 383781 w 1146175"/>
                <a:gd name="connsiteY112" fmla="*/ 984847 h 1125538"/>
                <a:gd name="connsiteX113" fmla="*/ 379493 w 1146175"/>
                <a:gd name="connsiteY113" fmla="*/ 986276 h 1125538"/>
                <a:gd name="connsiteX114" fmla="*/ 21441 w 1146175"/>
                <a:gd name="connsiteY114" fmla="*/ 1124824 h 1125538"/>
                <a:gd name="connsiteX115" fmla="*/ 15723 w 1146175"/>
                <a:gd name="connsiteY115" fmla="*/ 1125538 h 1125538"/>
                <a:gd name="connsiteX116" fmla="*/ 7147 w 1146175"/>
                <a:gd name="connsiteY116" fmla="*/ 1122681 h 1125538"/>
                <a:gd name="connsiteX117" fmla="*/ 0 w 1146175"/>
                <a:gd name="connsiteY117" fmla="*/ 1109826 h 1125538"/>
                <a:gd name="connsiteX118" fmla="*/ 0 w 1146175"/>
                <a:gd name="connsiteY118" fmla="*/ 793451 h 1125538"/>
                <a:gd name="connsiteX119" fmla="*/ 7862 w 1146175"/>
                <a:gd name="connsiteY119" fmla="*/ 779882 h 1125538"/>
                <a:gd name="connsiteX120" fmla="*/ 310169 w 1146175"/>
                <a:gd name="connsiteY120" fmla="*/ 608482 h 1125538"/>
                <a:gd name="connsiteX121" fmla="*/ 315887 w 1146175"/>
                <a:gd name="connsiteY121" fmla="*/ 605625 h 1125538"/>
                <a:gd name="connsiteX122" fmla="*/ 318031 w 1146175"/>
                <a:gd name="connsiteY122" fmla="*/ 604197 h 1125538"/>
                <a:gd name="connsiteX123" fmla="*/ 320889 w 1146175"/>
                <a:gd name="connsiteY123" fmla="*/ 602768 h 1125538"/>
                <a:gd name="connsiteX124" fmla="*/ 324463 w 1146175"/>
                <a:gd name="connsiteY124" fmla="*/ 601340 h 1125538"/>
                <a:gd name="connsiteX125" fmla="*/ 326607 w 1146175"/>
                <a:gd name="connsiteY125" fmla="*/ 599912 h 1125538"/>
                <a:gd name="connsiteX126" fmla="*/ 330180 w 1146175"/>
                <a:gd name="connsiteY126" fmla="*/ 598483 h 1125538"/>
                <a:gd name="connsiteX127" fmla="*/ 332324 w 1146175"/>
                <a:gd name="connsiteY127" fmla="*/ 597769 h 1125538"/>
                <a:gd name="connsiteX128" fmla="*/ 336612 w 1146175"/>
                <a:gd name="connsiteY128" fmla="*/ 596341 h 1125538"/>
                <a:gd name="connsiteX129" fmla="*/ 338042 w 1146175"/>
                <a:gd name="connsiteY129" fmla="*/ 595627 h 1125538"/>
                <a:gd name="connsiteX130" fmla="*/ 342330 w 1146175"/>
                <a:gd name="connsiteY130" fmla="*/ 594198 h 1125538"/>
                <a:gd name="connsiteX131" fmla="*/ 343044 w 1146175"/>
                <a:gd name="connsiteY131" fmla="*/ 593484 h 1125538"/>
                <a:gd name="connsiteX132" fmla="*/ 348047 w 1146175"/>
                <a:gd name="connsiteY132" fmla="*/ 592056 h 1125538"/>
                <a:gd name="connsiteX133" fmla="*/ 348762 w 1146175"/>
                <a:gd name="connsiteY133" fmla="*/ 592056 h 1125538"/>
                <a:gd name="connsiteX134" fmla="*/ 382352 w 1146175"/>
                <a:gd name="connsiteY134" fmla="*/ 584914 h 1125538"/>
                <a:gd name="connsiteX135" fmla="*/ 383781 w 1146175"/>
                <a:gd name="connsiteY135" fmla="*/ 584914 h 1125538"/>
                <a:gd name="connsiteX136" fmla="*/ 387354 w 1146175"/>
                <a:gd name="connsiteY136" fmla="*/ 584914 h 1125538"/>
                <a:gd name="connsiteX137" fmla="*/ 390213 w 1146175"/>
                <a:gd name="connsiteY137" fmla="*/ 584200 h 1125538"/>
                <a:gd name="connsiteX138" fmla="*/ 654433 w 1146175"/>
                <a:gd name="connsiteY138" fmla="*/ 103187 h 1125538"/>
                <a:gd name="connsiteX139" fmla="*/ 686457 w 1146175"/>
                <a:gd name="connsiteY139" fmla="*/ 103187 h 1125538"/>
                <a:gd name="connsiteX140" fmla="*/ 686457 w 1146175"/>
                <a:gd name="connsiteY140" fmla="*/ 126776 h 1125538"/>
                <a:gd name="connsiteX141" fmla="*/ 724174 w 1146175"/>
                <a:gd name="connsiteY141" fmla="*/ 139643 h 1125538"/>
                <a:gd name="connsiteX142" fmla="*/ 714211 w 1146175"/>
                <a:gd name="connsiteY142" fmla="*/ 169665 h 1125538"/>
                <a:gd name="connsiteX143" fmla="*/ 672936 w 1146175"/>
                <a:gd name="connsiteY143" fmla="*/ 156083 h 1125538"/>
                <a:gd name="connsiteX144" fmla="*/ 653722 w 1146175"/>
                <a:gd name="connsiteY144" fmla="*/ 162517 h 1125538"/>
                <a:gd name="connsiteX145" fmla="*/ 646605 w 1146175"/>
                <a:gd name="connsiteY145" fmla="*/ 179672 h 1125538"/>
                <a:gd name="connsiteX146" fmla="*/ 685034 w 1146175"/>
                <a:gd name="connsiteY146" fmla="*/ 215413 h 1125538"/>
                <a:gd name="connsiteX147" fmla="*/ 715634 w 1146175"/>
                <a:gd name="connsiteY147" fmla="*/ 233998 h 1125538"/>
                <a:gd name="connsiteX148" fmla="*/ 729155 w 1146175"/>
                <a:gd name="connsiteY148" fmla="*/ 253298 h 1125538"/>
                <a:gd name="connsiteX149" fmla="*/ 733425 w 1146175"/>
                <a:gd name="connsiteY149" fmla="*/ 278317 h 1125538"/>
                <a:gd name="connsiteX150" fmla="*/ 721327 w 1146175"/>
                <a:gd name="connsiteY150" fmla="*/ 311198 h 1125538"/>
                <a:gd name="connsiteX151" fmla="*/ 686457 w 1146175"/>
                <a:gd name="connsiteY151" fmla="*/ 331213 h 1125538"/>
                <a:gd name="connsiteX152" fmla="*/ 686457 w 1146175"/>
                <a:gd name="connsiteY152" fmla="*/ 361950 h 1125538"/>
                <a:gd name="connsiteX153" fmla="*/ 654433 w 1146175"/>
                <a:gd name="connsiteY153" fmla="*/ 361950 h 1125538"/>
                <a:gd name="connsiteX154" fmla="*/ 654433 w 1146175"/>
                <a:gd name="connsiteY154" fmla="*/ 332643 h 1125538"/>
                <a:gd name="connsiteX155" fmla="*/ 609600 w 1146175"/>
                <a:gd name="connsiteY155" fmla="*/ 319061 h 1125538"/>
                <a:gd name="connsiteX156" fmla="*/ 623833 w 1146175"/>
                <a:gd name="connsiteY156" fmla="*/ 287609 h 1125538"/>
                <a:gd name="connsiteX157" fmla="*/ 665820 w 1146175"/>
                <a:gd name="connsiteY157" fmla="*/ 301906 h 1125538"/>
                <a:gd name="connsiteX158" fmla="*/ 697132 w 1146175"/>
                <a:gd name="connsiteY158" fmla="*/ 280461 h 1125538"/>
                <a:gd name="connsiteX159" fmla="*/ 689304 w 1146175"/>
                <a:gd name="connsiteY159" fmla="*/ 259732 h 1125538"/>
                <a:gd name="connsiteX160" fmla="*/ 658703 w 1146175"/>
                <a:gd name="connsiteY160" fmla="*/ 239002 h 1125538"/>
                <a:gd name="connsiteX161" fmla="*/ 627391 w 1146175"/>
                <a:gd name="connsiteY161" fmla="*/ 220417 h 1125538"/>
                <a:gd name="connsiteX162" fmla="*/ 613870 w 1146175"/>
                <a:gd name="connsiteY162" fmla="*/ 202546 h 1125538"/>
                <a:gd name="connsiteX163" fmla="*/ 610312 w 1146175"/>
                <a:gd name="connsiteY163" fmla="*/ 179672 h 1125538"/>
                <a:gd name="connsiteX164" fmla="*/ 623121 w 1146175"/>
                <a:gd name="connsiteY164" fmla="*/ 147506 h 1125538"/>
                <a:gd name="connsiteX165" fmla="*/ 654433 w 1146175"/>
                <a:gd name="connsiteY165" fmla="*/ 128920 h 1125538"/>
                <a:gd name="connsiteX166" fmla="*/ 654433 w 1146175"/>
                <a:gd name="connsiteY166" fmla="*/ 103187 h 1125538"/>
                <a:gd name="connsiteX167" fmla="*/ 746125 w 1146175"/>
                <a:gd name="connsiteY167" fmla="*/ 63501 h 1125538"/>
                <a:gd name="connsiteX168" fmla="*/ 1039803 w 1146175"/>
                <a:gd name="connsiteY168" fmla="*/ 63501 h 1125538"/>
                <a:gd name="connsiteX169" fmla="*/ 1082675 w 1146175"/>
                <a:gd name="connsiteY169" fmla="*/ 102635 h 1125538"/>
                <a:gd name="connsiteX170" fmla="*/ 1082675 w 1146175"/>
                <a:gd name="connsiteY170" fmla="*/ 364475 h 1125538"/>
                <a:gd name="connsiteX171" fmla="*/ 1040517 w 1146175"/>
                <a:gd name="connsiteY171" fmla="*/ 400051 h 1125538"/>
                <a:gd name="connsiteX172" fmla="*/ 748269 w 1146175"/>
                <a:gd name="connsiteY172" fmla="*/ 400051 h 1125538"/>
                <a:gd name="connsiteX173" fmla="*/ 812578 w 1146175"/>
                <a:gd name="connsiteY173" fmla="*/ 232843 h 1125538"/>
                <a:gd name="connsiteX174" fmla="*/ 746125 w 1146175"/>
                <a:gd name="connsiteY174" fmla="*/ 63501 h 1125538"/>
                <a:gd name="connsiteX175" fmla="*/ 301794 w 1146175"/>
                <a:gd name="connsiteY175" fmla="*/ 63501 h 1125538"/>
                <a:gd name="connsiteX176" fmla="*/ 596900 w 1146175"/>
                <a:gd name="connsiteY176" fmla="*/ 63501 h 1125538"/>
                <a:gd name="connsiteX177" fmla="*/ 529733 w 1146175"/>
                <a:gd name="connsiteY177" fmla="*/ 232843 h 1125538"/>
                <a:gd name="connsiteX178" fmla="*/ 594757 w 1146175"/>
                <a:gd name="connsiteY178" fmla="*/ 400051 h 1125538"/>
                <a:gd name="connsiteX179" fmla="*/ 301079 w 1146175"/>
                <a:gd name="connsiteY179" fmla="*/ 400051 h 1125538"/>
                <a:gd name="connsiteX180" fmla="*/ 260350 w 1146175"/>
                <a:gd name="connsiteY180" fmla="*/ 365187 h 1125538"/>
                <a:gd name="connsiteX181" fmla="*/ 260350 w 1146175"/>
                <a:gd name="connsiteY181" fmla="*/ 102635 h 1125538"/>
                <a:gd name="connsiteX182" fmla="*/ 301794 w 1146175"/>
                <a:gd name="connsiteY182" fmla="*/ 63501 h 1125538"/>
                <a:gd name="connsiteX183" fmla="*/ 228600 w 1146175"/>
                <a:gd name="connsiteY183" fmla="*/ 31750 h 1125538"/>
                <a:gd name="connsiteX184" fmla="*/ 228600 w 1146175"/>
                <a:gd name="connsiteY184" fmla="*/ 431800 h 1125538"/>
                <a:gd name="connsiteX185" fmla="*/ 1114425 w 1146175"/>
                <a:gd name="connsiteY185" fmla="*/ 431800 h 1125538"/>
                <a:gd name="connsiteX186" fmla="*/ 1114425 w 1146175"/>
                <a:gd name="connsiteY186" fmla="*/ 31750 h 1125538"/>
                <a:gd name="connsiteX187" fmla="*/ 209003 w 1146175"/>
                <a:gd name="connsiteY187" fmla="*/ 0 h 1125538"/>
                <a:gd name="connsiteX188" fmla="*/ 1134023 w 1146175"/>
                <a:gd name="connsiteY188" fmla="*/ 0 h 1125538"/>
                <a:gd name="connsiteX189" fmla="*/ 1146175 w 1146175"/>
                <a:gd name="connsiteY189" fmla="*/ 11428 h 1125538"/>
                <a:gd name="connsiteX190" fmla="*/ 1146175 w 1146175"/>
                <a:gd name="connsiteY190" fmla="*/ 451408 h 1125538"/>
                <a:gd name="connsiteX191" fmla="*/ 1134023 w 1146175"/>
                <a:gd name="connsiteY191" fmla="*/ 463550 h 1125538"/>
                <a:gd name="connsiteX192" fmla="*/ 209003 w 1146175"/>
                <a:gd name="connsiteY192" fmla="*/ 463550 h 1125538"/>
                <a:gd name="connsiteX193" fmla="*/ 196850 w 1146175"/>
                <a:gd name="connsiteY193" fmla="*/ 451408 h 1125538"/>
                <a:gd name="connsiteX194" fmla="*/ 196850 w 1146175"/>
                <a:gd name="connsiteY194" fmla="*/ 11428 h 1125538"/>
                <a:gd name="connsiteX195" fmla="*/ 209003 w 1146175"/>
                <a:gd name="connsiteY195" fmla="*/ 0 h 11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146175" h="1125538">
                  <a:moveTo>
                    <a:pt x="409739" y="615791"/>
                  </a:moveTo>
                  <a:cubicBezTo>
                    <a:pt x="380443" y="614362"/>
                    <a:pt x="351147" y="621508"/>
                    <a:pt x="326138" y="635801"/>
                  </a:cubicBezTo>
                  <a:cubicBezTo>
                    <a:pt x="326138" y="635801"/>
                    <a:pt x="326138" y="635801"/>
                    <a:pt x="31750" y="803020"/>
                  </a:cubicBezTo>
                  <a:cubicBezTo>
                    <a:pt x="31750" y="803020"/>
                    <a:pt x="31750" y="803020"/>
                    <a:pt x="31750" y="1087437"/>
                  </a:cubicBezTo>
                  <a:cubicBezTo>
                    <a:pt x="31750" y="1087437"/>
                    <a:pt x="31750" y="1087437"/>
                    <a:pt x="368296" y="957377"/>
                  </a:cubicBezTo>
                  <a:cubicBezTo>
                    <a:pt x="384730" y="950946"/>
                    <a:pt x="401879" y="948087"/>
                    <a:pt x="419028" y="949516"/>
                  </a:cubicBezTo>
                  <a:cubicBezTo>
                    <a:pt x="419028" y="949516"/>
                    <a:pt x="419028" y="949516"/>
                    <a:pt x="568366" y="960236"/>
                  </a:cubicBezTo>
                  <a:cubicBezTo>
                    <a:pt x="645535" y="965953"/>
                    <a:pt x="722705" y="956663"/>
                    <a:pt x="797017" y="933795"/>
                  </a:cubicBezTo>
                  <a:cubicBezTo>
                    <a:pt x="894908" y="903067"/>
                    <a:pt x="981367" y="845897"/>
                    <a:pt x="1047818" y="767290"/>
                  </a:cubicBezTo>
                  <a:cubicBezTo>
                    <a:pt x="1047818" y="767290"/>
                    <a:pt x="1047818" y="767290"/>
                    <a:pt x="1079972" y="730130"/>
                  </a:cubicBezTo>
                  <a:cubicBezTo>
                    <a:pt x="1098550" y="707977"/>
                    <a:pt x="1096407" y="675104"/>
                    <a:pt x="1074971" y="655810"/>
                  </a:cubicBezTo>
                  <a:cubicBezTo>
                    <a:pt x="1064253" y="646520"/>
                    <a:pt x="1050676" y="641517"/>
                    <a:pt x="1036386" y="642232"/>
                  </a:cubicBezTo>
                  <a:cubicBezTo>
                    <a:pt x="1022095" y="642947"/>
                    <a:pt x="1008519" y="649378"/>
                    <a:pt x="999230" y="660097"/>
                  </a:cubicBezTo>
                  <a:cubicBezTo>
                    <a:pt x="999230" y="660097"/>
                    <a:pt x="999230" y="660097"/>
                    <a:pt x="951356" y="713694"/>
                  </a:cubicBezTo>
                  <a:cubicBezTo>
                    <a:pt x="912771" y="758000"/>
                    <a:pt x="862039" y="789443"/>
                    <a:pt x="805591" y="805164"/>
                  </a:cubicBezTo>
                  <a:cubicBezTo>
                    <a:pt x="740568" y="823744"/>
                    <a:pt x="670544" y="819457"/>
                    <a:pt x="608380" y="794445"/>
                  </a:cubicBezTo>
                  <a:cubicBezTo>
                    <a:pt x="608380" y="794445"/>
                    <a:pt x="608380" y="794445"/>
                    <a:pt x="553360" y="772292"/>
                  </a:cubicBezTo>
                  <a:cubicBezTo>
                    <a:pt x="546930" y="769434"/>
                    <a:pt x="542642" y="763002"/>
                    <a:pt x="544071" y="755856"/>
                  </a:cubicBezTo>
                  <a:cubicBezTo>
                    <a:pt x="544786" y="748710"/>
                    <a:pt x="550502" y="742993"/>
                    <a:pt x="557648" y="742278"/>
                  </a:cubicBezTo>
                  <a:cubicBezTo>
                    <a:pt x="557648" y="742278"/>
                    <a:pt x="557648" y="742278"/>
                    <a:pt x="715560" y="726557"/>
                  </a:cubicBezTo>
                  <a:cubicBezTo>
                    <a:pt x="740568" y="724413"/>
                    <a:pt x="759146" y="703689"/>
                    <a:pt x="759146" y="679392"/>
                  </a:cubicBezTo>
                  <a:cubicBezTo>
                    <a:pt x="759146" y="653666"/>
                    <a:pt x="739139" y="632942"/>
                    <a:pt x="713416" y="631513"/>
                  </a:cubicBezTo>
                  <a:cubicBezTo>
                    <a:pt x="713416" y="631513"/>
                    <a:pt x="713416" y="631513"/>
                    <a:pt x="409739" y="615791"/>
                  </a:cubicBezTo>
                  <a:close/>
                  <a:moveTo>
                    <a:pt x="390213" y="584200"/>
                  </a:moveTo>
                  <a:cubicBezTo>
                    <a:pt x="391642" y="584200"/>
                    <a:pt x="392357" y="584200"/>
                    <a:pt x="393786" y="584200"/>
                  </a:cubicBezTo>
                  <a:cubicBezTo>
                    <a:pt x="394501" y="584200"/>
                    <a:pt x="395930" y="584200"/>
                    <a:pt x="396645" y="584200"/>
                  </a:cubicBezTo>
                  <a:cubicBezTo>
                    <a:pt x="398074" y="584200"/>
                    <a:pt x="398789" y="584200"/>
                    <a:pt x="399504" y="584200"/>
                  </a:cubicBezTo>
                  <a:cubicBezTo>
                    <a:pt x="400933" y="584200"/>
                    <a:pt x="401648" y="584200"/>
                    <a:pt x="403077" y="584200"/>
                  </a:cubicBezTo>
                  <a:cubicBezTo>
                    <a:pt x="405221" y="584200"/>
                    <a:pt x="408080" y="584200"/>
                    <a:pt x="410939" y="584200"/>
                  </a:cubicBezTo>
                  <a:cubicBezTo>
                    <a:pt x="410939" y="584200"/>
                    <a:pt x="410939" y="584200"/>
                    <a:pt x="715390" y="599912"/>
                  </a:cubicBezTo>
                  <a:cubicBezTo>
                    <a:pt x="743263" y="601340"/>
                    <a:pt x="766847" y="617766"/>
                    <a:pt x="780426" y="640619"/>
                  </a:cubicBezTo>
                  <a:cubicBezTo>
                    <a:pt x="781140" y="642048"/>
                    <a:pt x="781855" y="643476"/>
                    <a:pt x="782570" y="644904"/>
                  </a:cubicBezTo>
                  <a:cubicBezTo>
                    <a:pt x="785428" y="650618"/>
                    <a:pt x="787572" y="657045"/>
                    <a:pt x="789002" y="663473"/>
                  </a:cubicBezTo>
                  <a:cubicBezTo>
                    <a:pt x="789716" y="668472"/>
                    <a:pt x="790431" y="673471"/>
                    <a:pt x="790431" y="679184"/>
                  </a:cubicBezTo>
                  <a:cubicBezTo>
                    <a:pt x="790431" y="681327"/>
                    <a:pt x="790431" y="682755"/>
                    <a:pt x="789716" y="684898"/>
                  </a:cubicBezTo>
                  <a:cubicBezTo>
                    <a:pt x="789716" y="684898"/>
                    <a:pt x="789716" y="685612"/>
                    <a:pt x="789716" y="685612"/>
                  </a:cubicBezTo>
                  <a:cubicBezTo>
                    <a:pt x="789716" y="687754"/>
                    <a:pt x="789716" y="689183"/>
                    <a:pt x="789002" y="691325"/>
                  </a:cubicBezTo>
                  <a:cubicBezTo>
                    <a:pt x="786143" y="709893"/>
                    <a:pt x="776852" y="726319"/>
                    <a:pt x="763988" y="738460"/>
                  </a:cubicBezTo>
                  <a:cubicBezTo>
                    <a:pt x="763988" y="738460"/>
                    <a:pt x="763273" y="738460"/>
                    <a:pt x="763273" y="738460"/>
                  </a:cubicBezTo>
                  <a:cubicBezTo>
                    <a:pt x="761844" y="739888"/>
                    <a:pt x="760415" y="740603"/>
                    <a:pt x="758985" y="742031"/>
                  </a:cubicBezTo>
                  <a:cubicBezTo>
                    <a:pt x="757556" y="743459"/>
                    <a:pt x="756127" y="744173"/>
                    <a:pt x="754697" y="744888"/>
                  </a:cubicBezTo>
                  <a:cubicBezTo>
                    <a:pt x="753983" y="745602"/>
                    <a:pt x="753983" y="745602"/>
                    <a:pt x="753983" y="745602"/>
                  </a:cubicBezTo>
                  <a:cubicBezTo>
                    <a:pt x="752553" y="746316"/>
                    <a:pt x="751124" y="747744"/>
                    <a:pt x="749695" y="748458"/>
                  </a:cubicBezTo>
                  <a:cubicBezTo>
                    <a:pt x="748980" y="748458"/>
                    <a:pt x="748265" y="748458"/>
                    <a:pt x="748265" y="749173"/>
                  </a:cubicBezTo>
                  <a:cubicBezTo>
                    <a:pt x="746836" y="749887"/>
                    <a:pt x="745407" y="750601"/>
                    <a:pt x="743263" y="751315"/>
                  </a:cubicBezTo>
                  <a:cubicBezTo>
                    <a:pt x="743263" y="751315"/>
                    <a:pt x="742548" y="751315"/>
                    <a:pt x="742548" y="752029"/>
                  </a:cubicBezTo>
                  <a:cubicBezTo>
                    <a:pt x="741118" y="752029"/>
                    <a:pt x="739689" y="752743"/>
                    <a:pt x="738260" y="753458"/>
                  </a:cubicBezTo>
                  <a:cubicBezTo>
                    <a:pt x="731828" y="755600"/>
                    <a:pt x="725396" y="757028"/>
                    <a:pt x="718964" y="757743"/>
                  </a:cubicBezTo>
                  <a:cubicBezTo>
                    <a:pt x="718964" y="757743"/>
                    <a:pt x="718964" y="757743"/>
                    <a:pt x="624626" y="767027"/>
                  </a:cubicBezTo>
                  <a:cubicBezTo>
                    <a:pt x="662504" y="781310"/>
                    <a:pt x="703241" y="787023"/>
                    <a:pt x="743263" y="784167"/>
                  </a:cubicBezTo>
                  <a:cubicBezTo>
                    <a:pt x="753983" y="783453"/>
                    <a:pt x="764703" y="782024"/>
                    <a:pt x="775423" y="779882"/>
                  </a:cubicBezTo>
                  <a:cubicBezTo>
                    <a:pt x="778996" y="779168"/>
                    <a:pt x="781855" y="778453"/>
                    <a:pt x="785428" y="777739"/>
                  </a:cubicBezTo>
                  <a:cubicBezTo>
                    <a:pt x="786143" y="777739"/>
                    <a:pt x="786143" y="777739"/>
                    <a:pt x="786858" y="777025"/>
                  </a:cubicBezTo>
                  <a:cubicBezTo>
                    <a:pt x="790431" y="776311"/>
                    <a:pt x="793290" y="775597"/>
                    <a:pt x="796863" y="774883"/>
                  </a:cubicBezTo>
                  <a:cubicBezTo>
                    <a:pt x="806869" y="772026"/>
                    <a:pt x="816874" y="768455"/>
                    <a:pt x="826880" y="764170"/>
                  </a:cubicBezTo>
                  <a:cubicBezTo>
                    <a:pt x="857611" y="752029"/>
                    <a:pt x="885483" y="734175"/>
                    <a:pt x="909782" y="711322"/>
                  </a:cubicBezTo>
                  <a:cubicBezTo>
                    <a:pt x="916214" y="705608"/>
                    <a:pt x="921931" y="699181"/>
                    <a:pt x="928363" y="692753"/>
                  </a:cubicBezTo>
                  <a:cubicBezTo>
                    <a:pt x="928363" y="692753"/>
                    <a:pt x="928363" y="692753"/>
                    <a:pt x="975532" y="639191"/>
                  </a:cubicBezTo>
                  <a:cubicBezTo>
                    <a:pt x="976961" y="637763"/>
                    <a:pt x="977676" y="637048"/>
                    <a:pt x="978391" y="635620"/>
                  </a:cubicBezTo>
                  <a:cubicBezTo>
                    <a:pt x="979105" y="635620"/>
                    <a:pt x="979105" y="635620"/>
                    <a:pt x="979105" y="635620"/>
                  </a:cubicBezTo>
                  <a:cubicBezTo>
                    <a:pt x="994114" y="620623"/>
                    <a:pt x="1013410" y="612053"/>
                    <a:pt x="1034135" y="610624"/>
                  </a:cubicBezTo>
                  <a:cubicBezTo>
                    <a:pt x="1034850" y="610624"/>
                    <a:pt x="1034850" y="610624"/>
                    <a:pt x="1034850" y="610624"/>
                  </a:cubicBezTo>
                  <a:cubicBezTo>
                    <a:pt x="1036279" y="610624"/>
                    <a:pt x="1037709" y="610624"/>
                    <a:pt x="1039138" y="610624"/>
                  </a:cubicBezTo>
                  <a:cubicBezTo>
                    <a:pt x="1039138" y="610624"/>
                    <a:pt x="1039853" y="610624"/>
                    <a:pt x="1040567" y="610624"/>
                  </a:cubicBezTo>
                  <a:cubicBezTo>
                    <a:pt x="1054146" y="610624"/>
                    <a:pt x="1067725" y="614909"/>
                    <a:pt x="1079875" y="621337"/>
                  </a:cubicBezTo>
                  <a:cubicBezTo>
                    <a:pt x="1081304" y="622051"/>
                    <a:pt x="1082019" y="622765"/>
                    <a:pt x="1083448" y="623479"/>
                  </a:cubicBezTo>
                  <a:cubicBezTo>
                    <a:pt x="1084877" y="624193"/>
                    <a:pt x="1085592" y="624908"/>
                    <a:pt x="1086307" y="624908"/>
                  </a:cubicBezTo>
                  <a:cubicBezTo>
                    <a:pt x="1087021" y="625622"/>
                    <a:pt x="1087021" y="625622"/>
                    <a:pt x="1087021" y="625622"/>
                  </a:cubicBezTo>
                  <a:cubicBezTo>
                    <a:pt x="1087736" y="626336"/>
                    <a:pt x="1089165" y="627050"/>
                    <a:pt x="1089880" y="627764"/>
                  </a:cubicBezTo>
                  <a:cubicBezTo>
                    <a:pt x="1089880" y="627764"/>
                    <a:pt x="1090595" y="628478"/>
                    <a:pt x="1090595" y="628478"/>
                  </a:cubicBezTo>
                  <a:cubicBezTo>
                    <a:pt x="1091309" y="629193"/>
                    <a:pt x="1092024" y="629193"/>
                    <a:pt x="1092739" y="629907"/>
                  </a:cubicBezTo>
                  <a:cubicBezTo>
                    <a:pt x="1093453" y="630621"/>
                    <a:pt x="1094168" y="631335"/>
                    <a:pt x="1095597" y="632049"/>
                  </a:cubicBezTo>
                  <a:cubicBezTo>
                    <a:pt x="1095597" y="632049"/>
                    <a:pt x="1095597" y="632763"/>
                    <a:pt x="1095597" y="632763"/>
                  </a:cubicBezTo>
                  <a:cubicBezTo>
                    <a:pt x="1129902" y="663473"/>
                    <a:pt x="1133475" y="714893"/>
                    <a:pt x="1103459" y="749887"/>
                  </a:cubicBezTo>
                  <a:cubicBezTo>
                    <a:pt x="1103459" y="749887"/>
                    <a:pt x="1103459" y="749887"/>
                    <a:pt x="1072013" y="787738"/>
                  </a:cubicBezTo>
                  <a:cubicBezTo>
                    <a:pt x="1040567" y="824160"/>
                    <a:pt x="1004834" y="857012"/>
                    <a:pt x="966241" y="884150"/>
                  </a:cubicBezTo>
                  <a:cubicBezTo>
                    <a:pt x="963383" y="886292"/>
                    <a:pt x="959809" y="888435"/>
                    <a:pt x="956950" y="890577"/>
                  </a:cubicBezTo>
                  <a:cubicBezTo>
                    <a:pt x="954092" y="892720"/>
                    <a:pt x="951233" y="894862"/>
                    <a:pt x="948374" y="896291"/>
                  </a:cubicBezTo>
                  <a:cubicBezTo>
                    <a:pt x="904779" y="924857"/>
                    <a:pt x="856896" y="947711"/>
                    <a:pt x="806154" y="963422"/>
                  </a:cubicBezTo>
                  <a:cubicBezTo>
                    <a:pt x="801866" y="964851"/>
                    <a:pt x="797578" y="966279"/>
                    <a:pt x="792575" y="967707"/>
                  </a:cubicBezTo>
                  <a:cubicBezTo>
                    <a:pt x="791146" y="967707"/>
                    <a:pt x="789716" y="968422"/>
                    <a:pt x="788287" y="968422"/>
                  </a:cubicBezTo>
                  <a:cubicBezTo>
                    <a:pt x="785428" y="969136"/>
                    <a:pt x="782570" y="970564"/>
                    <a:pt x="779711" y="971278"/>
                  </a:cubicBezTo>
                  <a:cubicBezTo>
                    <a:pt x="777567" y="971278"/>
                    <a:pt x="775423" y="971992"/>
                    <a:pt x="773994" y="972707"/>
                  </a:cubicBezTo>
                  <a:cubicBezTo>
                    <a:pt x="771135" y="973421"/>
                    <a:pt x="768991" y="973421"/>
                    <a:pt x="766132" y="974135"/>
                  </a:cubicBezTo>
                  <a:cubicBezTo>
                    <a:pt x="763988" y="974849"/>
                    <a:pt x="761844" y="975563"/>
                    <a:pt x="759700" y="976277"/>
                  </a:cubicBezTo>
                  <a:cubicBezTo>
                    <a:pt x="757556" y="976277"/>
                    <a:pt x="756127" y="976992"/>
                    <a:pt x="753983" y="976992"/>
                  </a:cubicBezTo>
                  <a:cubicBezTo>
                    <a:pt x="743977" y="979134"/>
                    <a:pt x="733972" y="981277"/>
                    <a:pt x="724681" y="983419"/>
                  </a:cubicBezTo>
                  <a:cubicBezTo>
                    <a:pt x="723252" y="983419"/>
                    <a:pt x="722537" y="983419"/>
                    <a:pt x="721822" y="983419"/>
                  </a:cubicBezTo>
                  <a:cubicBezTo>
                    <a:pt x="718249" y="984133"/>
                    <a:pt x="714676" y="984847"/>
                    <a:pt x="711102" y="985562"/>
                  </a:cubicBezTo>
                  <a:cubicBezTo>
                    <a:pt x="710387" y="985562"/>
                    <a:pt x="710387" y="985562"/>
                    <a:pt x="709673" y="985562"/>
                  </a:cubicBezTo>
                  <a:cubicBezTo>
                    <a:pt x="689662" y="988418"/>
                    <a:pt x="670366" y="990561"/>
                    <a:pt x="650355" y="991989"/>
                  </a:cubicBezTo>
                  <a:cubicBezTo>
                    <a:pt x="649640" y="991989"/>
                    <a:pt x="648925" y="991989"/>
                    <a:pt x="648211" y="991989"/>
                  </a:cubicBezTo>
                  <a:cubicBezTo>
                    <a:pt x="644637" y="991989"/>
                    <a:pt x="641064" y="991989"/>
                    <a:pt x="637491" y="992703"/>
                  </a:cubicBezTo>
                  <a:cubicBezTo>
                    <a:pt x="636776" y="992703"/>
                    <a:pt x="636061" y="992703"/>
                    <a:pt x="635347" y="992703"/>
                  </a:cubicBezTo>
                  <a:cubicBezTo>
                    <a:pt x="630344" y="992703"/>
                    <a:pt x="626056" y="992703"/>
                    <a:pt x="621053" y="992703"/>
                  </a:cubicBezTo>
                  <a:cubicBezTo>
                    <a:pt x="621053" y="992703"/>
                    <a:pt x="620338" y="992703"/>
                    <a:pt x="620338" y="992703"/>
                  </a:cubicBezTo>
                  <a:cubicBezTo>
                    <a:pt x="617480" y="992703"/>
                    <a:pt x="614621" y="992703"/>
                    <a:pt x="612477" y="992703"/>
                  </a:cubicBezTo>
                  <a:cubicBezTo>
                    <a:pt x="610333" y="992703"/>
                    <a:pt x="608189" y="992703"/>
                    <a:pt x="606045" y="992703"/>
                  </a:cubicBezTo>
                  <a:cubicBezTo>
                    <a:pt x="603901" y="992703"/>
                    <a:pt x="601042" y="992703"/>
                    <a:pt x="598898" y="992703"/>
                  </a:cubicBezTo>
                  <a:cubicBezTo>
                    <a:pt x="596754" y="992703"/>
                    <a:pt x="594610" y="992703"/>
                    <a:pt x="592466" y="992703"/>
                  </a:cubicBezTo>
                  <a:cubicBezTo>
                    <a:pt x="589607" y="992703"/>
                    <a:pt x="587463" y="992703"/>
                    <a:pt x="584605" y="991989"/>
                  </a:cubicBezTo>
                  <a:cubicBezTo>
                    <a:pt x="582461" y="991989"/>
                    <a:pt x="581031" y="991989"/>
                    <a:pt x="578887" y="991989"/>
                  </a:cubicBezTo>
                  <a:cubicBezTo>
                    <a:pt x="575314" y="991989"/>
                    <a:pt x="571026" y="991275"/>
                    <a:pt x="566738" y="991275"/>
                  </a:cubicBezTo>
                  <a:cubicBezTo>
                    <a:pt x="566738" y="991275"/>
                    <a:pt x="566023" y="991275"/>
                    <a:pt x="566023" y="991275"/>
                  </a:cubicBezTo>
                  <a:cubicBezTo>
                    <a:pt x="566023" y="991275"/>
                    <a:pt x="566023" y="991275"/>
                    <a:pt x="485265" y="985562"/>
                  </a:cubicBezTo>
                  <a:cubicBezTo>
                    <a:pt x="485265" y="985562"/>
                    <a:pt x="485265" y="985562"/>
                    <a:pt x="416656" y="980562"/>
                  </a:cubicBezTo>
                  <a:cubicBezTo>
                    <a:pt x="415227" y="980562"/>
                    <a:pt x="413083" y="980562"/>
                    <a:pt x="410939" y="980562"/>
                  </a:cubicBezTo>
                  <a:cubicBezTo>
                    <a:pt x="410224" y="980562"/>
                    <a:pt x="408794" y="980562"/>
                    <a:pt x="407365" y="980562"/>
                  </a:cubicBezTo>
                  <a:cubicBezTo>
                    <a:pt x="402362" y="980562"/>
                    <a:pt x="398074" y="981277"/>
                    <a:pt x="393072" y="981991"/>
                  </a:cubicBezTo>
                  <a:cubicBezTo>
                    <a:pt x="391642" y="982705"/>
                    <a:pt x="390213" y="982705"/>
                    <a:pt x="388784" y="982705"/>
                  </a:cubicBezTo>
                  <a:cubicBezTo>
                    <a:pt x="388784" y="983419"/>
                    <a:pt x="388784" y="983419"/>
                    <a:pt x="388784" y="983419"/>
                  </a:cubicBezTo>
                  <a:cubicBezTo>
                    <a:pt x="387354" y="983419"/>
                    <a:pt x="385925" y="984133"/>
                    <a:pt x="384496" y="984133"/>
                  </a:cubicBezTo>
                  <a:cubicBezTo>
                    <a:pt x="384496" y="984133"/>
                    <a:pt x="384496" y="984133"/>
                    <a:pt x="383781" y="984847"/>
                  </a:cubicBezTo>
                  <a:cubicBezTo>
                    <a:pt x="382352" y="984847"/>
                    <a:pt x="380922" y="985562"/>
                    <a:pt x="379493" y="986276"/>
                  </a:cubicBezTo>
                  <a:cubicBezTo>
                    <a:pt x="379493" y="986276"/>
                    <a:pt x="379493" y="986276"/>
                    <a:pt x="21441" y="1124824"/>
                  </a:cubicBezTo>
                  <a:cubicBezTo>
                    <a:pt x="20011" y="1125538"/>
                    <a:pt x="17867" y="1125538"/>
                    <a:pt x="15723" y="1125538"/>
                  </a:cubicBezTo>
                  <a:cubicBezTo>
                    <a:pt x="12864" y="1125538"/>
                    <a:pt x="10006" y="1124824"/>
                    <a:pt x="7147" y="1122681"/>
                  </a:cubicBezTo>
                  <a:cubicBezTo>
                    <a:pt x="2859" y="1119825"/>
                    <a:pt x="0" y="1114826"/>
                    <a:pt x="0" y="1109826"/>
                  </a:cubicBezTo>
                  <a:cubicBezTo>
                    <a:pt x="0" y="1109826"/>
                    <a:pt x="0" y="1109826"/>
                    <a:pt x="0" y="793451"/>
                  </a:cubicBezTo>
                  <a:cubicBezTo>
                    <a:pt x="0" y="787738"/>
                    <a:pt x="3574" y="782738"/>
                    <a:pt x="7862" y="779882"/>
                  </a:cubicBezTo>
                  <a:cubicBezTo>
                    <a:pt x="7862" y="779882"/>
                    <a:pt x="7862" y="779882"/>
                    <a:pt x="310169" y="608482"/>
                  </a:cubicBezTo>
                  <a:cubicBezTo>
                    <a:pt x="311599" y="607053"/>
                    <a:pt x="313743" y="606339"/>
                    <a:pt x="315887" y="605625"/>
                  </a:cubicBezTo>
                  <a:cubicBezTo>
                    <a:pt x="316601" y="604911"/>
                    <a:pt x="317316" y="604911"/>
                    <a:pt x="318031" y="604197"/>
                  </a:cubicBezTo>
                  <a:cubicBezTo>
                    <a:pt x="318745" y="603483"/>
                    <a:pt x="320175" y="602768"/>
                    <a:pt x="320889" y="602768"/>
                  </a:cubicBezTo>
                  <a:cubicBezTo>
                    <a:pt x="322319" y="602054"/>
                    <a:pt x="323033" y="601340"/>
                    <a:pt x="324463" y="601340"/>
                  </a:cubicBezTo>
                  <a:cubicBezTo>
                    <a:pt x="325177" y="600626"/>
                    <a:pt x="325892" y="600626"/>
                    <a:pt x="326607" y="599912"/>
                  </a:cubicBezTo>
                  <a:cubicBezTo>
                    <a:pt x="328036" y="599198"/>
                    <a:pt x="329466" y="599198"/>
                    <a:pt x="330180" y="598483"/>
                  </a:cubicBezTo>
                  <a:cubicBezTo>
                    <a:pt x="330895" y="598483"/>
                    <a:pt x="331610" y="597769"/>
                    <a:pt x="332324" y="597769"/>
                  </a:cubicBezTo>
                  <a:cubicBezTo>
                    <a:pt x="333754" y="597055"/>
                    <a:pt x="335183" y="596341"/>
                    <a:pt x="336612" y="596341"/>
                  </a:cubicBezTo>
                  <a:cubicBezTo>
                    <a:pt x="336612" y="595627"/>
                    <a:pt x="337327" y="595627"/>
                    <a:pt x="338042" y="595627"/>
                  </a:cubicBezTo>
                  <a:cubicBezTo>
                    <a:pt x="339471" y="594913"/>
                    <a:pt x="340900" y="594198"/>
                    <a:pt x="342330" y="594198"/>
                  </a:cubicBezTo>
                  <a:cubicBezTo>
                    <a:pt x="343044" y="593484"/>
                    <a:pt x="343044" y="593484"/>
                    <a:pt x="343044" y="593484"/>
                  </a:cubicBezTo>
                  <a:cubicBezTo>
                    <a:pt x="345188" y="592770"/>
                    <a:pt x="346618" y="592770"/>
                    <a:pt x="348047" y="592056"/>
                  </a:cubicBezTo>
                  <a:cubicBezTo>
                    <a:pt x="348762" y="592056"/>
                    <a:pt x="348762" y="592056"/>
                    <a:pt x="348762" y="592056"/>
                  </a:cubicBezTo>
                  <a:cubicBezTo>
                    <a:pt x="360197" y="588485"/>
                    <a:pt x="370917" y="586343"/>
                    <a:pt x="382352" y="584914"/>
                  </a:cubicBezTo>
                  <a:cubicBezTo>
                    <a:pt x="383066" y="584914"/>
                    <a:pt x="383781" y="584914"/>
                    <a:pt x="383781" y="584914"/>
                  </a:cubicBezTo>
                  <a:cubicBezTo>
                    <a:pt x="385210" y="584914"/>
                    <a:pt x="386640" y="584914"/>
                    <a:pt x="387354" y="584914"/>
                  </a:cubicBezTo>
                  <a:cubicBezTo>
                    <a:pt x="388784" y="584914"/>
                    <a:pt x="389498" y="584914"/>
                    <a:pt x="390213" y="584200"/>
                  </a:cubicBezTo>
                  <a:close/>
                  <a:moveTo>
                    <a:pt x="654433" y="103187"/>
                  </a:moveTo>
                  <a:cubicBezTo>
                    <a:pt x="686457" y="103187"/>
                    <a:pt x="686457" y="103187"/>
                    <a:pt x="686457" y="103187"/>
                  </a:cubicBezTo>
                  <a:cubicBezTo>
                    <a:pt x="686457" y="126776"/>
                    <a:pt x="686457" y="126776"/>
                    <a:pt x="686457" y="126776"/>
                  </a:cubicBezTo>
                  <a:cubicBezTo>
                    <a:pt x="702825" y="128920"/>
                    <a:pt x="716346" y="132495"/>
                    <a:pt x="724174" y="139643"/>
                  </a:cubicBezTo>
                  <a:cubicBezTo>
                    <a:pt x="714211" y="169665"/>
                    <a:pt x="714211" y="169665"/>
                    <a:pt x="714211" y="169665"/>
                  </a:cubicBezTo>
                  <a:cubicBezTo>
                    <a:pt x="700690" y="161087"/>
                    <a:pt x="687169" y="156083"/>
                    <a:pt x="672936" y="156083"/>
                  </a:cubicBezTo>
                  <a:cubicBezTo>
                    <a:pt x="665108" y="156083"/>
                    <a:pt x="658703" y="158228"/>
                    <a:pt x="653722" y="162517"/>
                  </a:cubicBezTo>
                  <a:cubicBezTo>
                    <a:pt x="648740" y="167520"/>
                    <a:pt x="646605" y="172524"/>
                    <a:pt x="646605" y="179672"/>
                  </a:cubicBezTo>
                  <a:cubicBezTo>
                    <a:pt x="646605" y="191109"/>
                    <a:pt x="659415" y="203261"/>
                    <a:pt x="685034" y="215413"/>
                  </a:cubicBezTo>
                  <a:cubicBezTo>
                    <a:pt x="698555" y="222561"/>
                    <a:pt x="709230" y="228280"/>
                    <a:pt x="715634" y="233998"/>
                  </a:cubicBezTo>
                  <a:cubicBezTo>
                    <a:pt x="722039" y="239717"/>
                    <a:pt x="725597" y="246150"/>
                    <a:pt x="729155" y="253298"/>
                  </a:cubicBezTo>
                  <a:cubicBezTo>
                    <a:pt x="732002" y="261161"/>
                    <a:pt x="733425" y="269024"/>
                    <a:pt x="733425" y="278317"/>
                  </a:cubicBezTo>
                  <a:cubicBezTo>
                    <a:pt x="733425" y="290469"/>
                    <a:pt x="729867" y="301906"/>
                    <a:pt x="721327" y="311198"/>
                  </a:cubicBezTo>
                  <a:cubicBezTo>
                    <a:pt x="712788" y="320491"/>
                    <a:pt x="700690" y="327639"/>
                    <a:pt x="686457" y="331213"/>
                  </a:cubicBezTo>
                  <a:cubicBezTo>
                    <a:pt x="686457" y="361950"/>
                    <a:pt x="686457" y="361950"/>
                    <a:pt x="686457" y="361950"/>
                  </a:cubicBezTo>
                  <a:cubicBezTo>
                    <a:pt x="654433" y="361950"/>
                    <a:pt x="654433" y="361950"/>
                    <a:pt x="654433" y="361950"/>
                  </a:cubicBezTo>
                  <a:cubicBezTo>
                    <a:pt x="654433" y="332643"/>
                    <a:pt x="654433" y="332643"/>
                    <a:pt x="654433" y="332643"/>
                  </a:cubicBezTo>
                  <a:cubicBezTo>
                    <a:pt x="638777" y="332643"/>
                    <a:pt x="623833" y="327639"/>
                    <a:pt x="609600" y="319061"/>
                  </a:cubicBezTo>
                  <a:cubicBezTo>
                    <a:pt x="623833" y="287609"/>
                    <a:pt x="623833" y="287609"/>
                    <a:pt x="623833" y="287609"/>
                  </a:cubicBezTo>
                  <a:cubicBezTo>
                    <a:pt x="638066" y="296902"/>
                    <a:pt x="652299" y="301906"/>
                    <a:pt x="665820" y="301906"/>
                  </a:cubicBezTo>
                  <a:cubicBezTo>
                    <a:pt x="687169" y="301906"/>
                    <a:pt x="697132" y="294758"/>
                    <a:pt x="697132" y="280461"/>
                  </a:cubicBezTo>
                  <a:cubicBezTo>
                    <a:pt x="697132" y="273313"/>
                    <a:pt x="694997" y="266165"/>
                    <a:pt x="689304" y="259732"/>
                  </a:cubicBezTo>
                  <a:cubicBezTo>
                    <a:pt x="683611" y="254013"/>
                    <a:pt x="673648" y="246865"/>
                    <a:pt x="658703" y="239002"/>
                  </a:cubicBezTo>
                  <a:cubicBezTo>
                    <a:pt x="643047" y="231854"/>
                    <a:pt x="633084" y="225420"/>
                    <a:pt x="627391" y="220417"/>
                  </a:cubicBezTo>
                  <a:cubicBezTo>
                    <a:pt x="621698" y="215413"/>
                    <a:pt x="618140" y="209695"/>
                    <a:pt x="613870" y="202546"/>
                  </a:cubicBezTo>
                  <a:cubicBezTo>
                    <a:pt x="611735" y="195398"/>
                    <a:pt x="610312" y="188250"/>
                    <a:pt x="610312" y="179672"/>
                  </a:cubicBezTo>
                  <a:cubicBezTo>
                    <a:pt x="610312" y="167520"/>
                    <a:pt x="613870" y="156083"/>
                    <a:pt x="623121" y="147506"/>
                  </a:cubicBezTo>
                  <a:cubicBezTo>
                    <a:pt x="630949" y="138213"/>
                    <a:pt x="640912" y="131780"/>
                    <a:pt x="654433" y="128920"/>
                  </a:cubicBezTo>
                  <a:cubicBezTo>
                    <a:pt x="654433" y="103187"/>
                    <a:pt x="654433" y="103187"/>
                    <a:pt x="654433" y="103187"/>
                  </a:cubicBezTo>
                  <a:close/>
                  <a:moveTo>
                    <a:pt x="746125" y="63501"/>
                  </a:moveTo>
                  <a:cubicBezTo>
                    <a:pt x="746125" y="63501"/>
                    <a:pt x="746125" y="63501"/>
                    <a:pt x="1039803" y="63501"/>
                  </a:cubicBezTo>
                  <a:cubicBezTo>
                    <a:pt x="1042661" y="84847"/>
                    <a:pt x="1060524" y="101923"/>
                    <a:pt x="1082675" y="102635"/>
                  </a:cubicBezTo>
                  <a:cubicBezTo>
                    <a:pt x="1082675" y="102635"/>
                    <a:pt x="1082675" y="102635"/>
                    <a:pt x="1082675" y="364475"/>
                  </a:cubicBezTo>
                  <a:cubicBezTo>
                    <a:pt x="1061953" y="365187"/>
                    <a:pt x="1044804" y="380129"/>
                    <a:pt x="1040517" y="400051"/>
                  </a:cubicBezTo>
                  <a:cubicBezTo>
                    <a:pt x="1040517" y="400051"/>
                    <a:pt x="1040517" y="400051"/>
                    <a:pt x="748269" y="400051"/>
                  </a:cubicBezTo>
                  <a:cubicBezTo>
                    <a:pt x="783282" y="362340"/>
                    <a:pt x="812578" y="301150"/>
                    <a:pt x="812578" y="232843"/>
                  </a:cubicBezTo>
                  <a:cubicBezTo>
                    <a:pt x="812578" y="163114"/>
                    <a:pt x="782567" y="101212"/>
                    <a:pt x="746125" y="63501"/>
                  </a:cubicBezTo>
                  <a:close/>
                  <a:moveTo>
                    <a:pt x="301794" y="63501"/>
                  </a:moveTo>
                  <a:lnTo>
                    <a:pt x="596900" y="63501"/>
                  </a:lnTo>
                  <a:cubicBezTo>
                    <a:pt x="560459" y="101212"/>
                    <a:pt x="529733" y="163114"/>
                    <a:pt x="529733" y="232843"/>
                  </a:cubicBezTo>
                  <a:cubicBezTo>
                    <a:pt x="529733" y="301150"/>
                    <a:pt x="559744" y="362340"/>
                    <a:pt x="594757" y="400051"/>
                  </a:cubicBezTo>
                  <a:cubicBezTo>
                    <a:pt x="594757" y="400051"/>
                    <a:pt x="594757" y="400051"/>
                    <a:pt x="301079" y="400051"/>
                  </a:cubicBezTo>
                  <a:cubicBezTo>
                    <a:pt x="297507" y="380840"/>
                    <a:pt x="280357" y="366610"/>
                    <a:pt x="260350" y="365187"/>
                  </a:cubicBezTo>
                  <a:cubicBezTo>
                    <a:pt x="260350" y="365187"/>
                    <a:pt x="260350" y="365187"/>
                    <a:pt x="260350" y="102635"/>
                  </a:cubicBezTo>
                  <a:cubicBezTo>
                    <a:pt x="281787" y="101212"/>
                    <a:pt x="298936" y="84135"/>
                    <a:pt x="301794" y="63501"/>
                  </a:cubicBezTo>
                  <a:close/>
                  <a:moveTo>
                    <a:pt x="228600" y="31750"/>
                  </a:moveTo>
                  <a:lnTo>
                    <a:pt x="228600" y="431800"/>
                  </a:lnTo>
                  <a:lnTo>
                    <a:pt x="1114425" y="431800"/>
                  </a:lnTo>
                  <a:lnTo>
                    <a:pt x="1114425" y="31750"/>
                  </a:lnTo>
                  <a:close/>
                  <a:moveTo>
                    <a:pt x="209003" y="0"/>
                  </a:moveTo>
                  <a:cubicBezTo>
                    <a:pt x="1134023" y="0"/>
                    <a:pt x="1134023" y="0"/>
                    <a:pt x="1134023" y="0"/>
                  </a:cubicBezTo>
                  <a:cubicBezTo>
                    <a:pt x="1141171" y="0"/>
                    <a:pt x="1146175" y="5000"/>
                    <a:pt x="1146175" y="11428"/>
                  </a:cubicBezTo>
                  <a:cubicBezTo>
                    <a:pt x="1146175" y="451408"/>
                    <a:pt x="1146175" y="451408"/>
                    <a:pt x="1146175" y="451408"/>
                  </a:cubicBezTo>
                  <a:cubicBezTo>
                    <a:pt x="1146175" y="457836"/>
                    <a:pt x="1141171" y="463550"/>
                    <a:pt x="1134023" y="463550"/>
                  </a:cubicBezTo>
                  <a:cubicBezTo>
                    <a:pt x="209003" y="463550"/>
                    <a:pt x="209003" y="463550"/>
                    <a:pt x="209003" y="463550"/>
                  </a:cubicBezTo>
                  <a:cubicBezTo>
                    <a:pt x="202569" y="463550"/>
                    <a:pt x="196850" y="457836"/>
                    <a:pt x="196850" y="451408"/>
                  </a:cubicBezTo>
                  <a:cubicBezTo>
                    <a:pt x="196850" y="11428"/>
                    <a:pt x="196850" y="11428"/>
                    <a:pt x="196850" y="11428"/>
                  </a:cubicBezTo>
                  <a:cubicBezTo>
                    <a:pt x="196850" y="5000"/>
                    <a:pt x="202569" y="0"/>
                    <a:pt x="209003" y="0"/>
                  </a:cubicBezTo>
                  <a:close/>
                </a:path>
              </a:pathLst>
            </a:custGeom>
            <a:solidFill>
              <a:srgbClr val="FFFFFF"/>
            </a:solidFill>
            <a:ln>
              <a:noFill/>
            </a:ln>
          </p:spPr>
          <p:txBody>
            <a:bodyPr vert="horz" wrap="square" lIns="82296" tIns="41148" rIns="82296" bIns="41148" numCol="1" anchor="t" anchorCtr="0" compatLnSpc="1">
              <a:prstTxWarp prst="textNoShape">
                <a:avLst/>
              </a:prstTxWarp>
              <a:noAutofit/>
            </a:bodyPr>
            <a:lstStyle/>
            <a:p>
              <a:pPr hangingPunct="1"/>
              <a:endParaRPr lang="en-US" kern="1200" dirty="0">
                <a:solidFill>
                  <a:srgbClr val="575757"/>
                </a:solidFill>
                <a:latin typeface="Trebuchet MS"/>
              </a:endParaRPr>
            </a:p>
          </p:txBody>
        </p:sp>
      </p:grpSp>
    </p:spTree>
    <p:extLst>
      <p:ext uri="{BB962C8B-B14F-4D97-AF65-F5344CB8AC3E}">
        <p14:creationId xmlns:p14="http://schemas.microsoft.com/office/powerpoint/2010/main" val="3624010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xfrm>
            <a:off x="228600" y="495300"/>
            <a:ext cx="8686800" cy="1460500"/>
          </a:xfrm>
          <a:prstGeom prst="rect">
            <a:avLst/>
          </a:prstGeom>
        </p:spPr>
        <p:txBody>
          <a:bodyPr>
            <a:noAutofit/>
          </a:bodyPr>
          <a:lstStyle/>
          <a:p>
            <a:r>
              <a:rPr sz="4500" dirty="0"/>
              <a:t>What is LHNA</a:t>
            </a:r>
            <a:r>
              <a:rPr sz="4500" dirty="0" smtClean="0"/>
              <a:t>?</a:t>
            </a:r>
            <a:r>
              <a:rPr lang="en-US" sz="4500" dirty="0" smtClean="0"/>
              <a:t/>
            </a:r>
            <a:br>
              <a:rPr lang="en-US" sz="4500" dirty="0" smtClean="0"/>
            </a:br>
            <a:r>
              <a:rPr lang="en-US" sz="4000" b="1" dirty="0"/>
              <a:t>Board </a:t>
            </a:r>
            <a:r>
              <a:rPr lang="en-US" sz="4000" b="1" dirty="0" smtClean="0"/>
              <a:t>President, Michael </a:t>
            </a:r>
            <a:r>
              <a:rPr lang="en-US" sz="4000" b="1" dirty="0" err="1" smtClean="0"/>
              <a:t>Cockson</a:t>
            </a:r>
            <a:endParaRPr sz="4000" b="1" dirty="0"/>
          </a:p>
        </p:txBody>
      </p:sp>
      <p:pic>
        <p:nvPicPr>
          <p:cNvPr id="2" name="Picture 1"/>
          <p:cNvPicPr>
            <a:picLocks noChangeAspect="1"/>
          </p:cNvPicPr>
          <p:nvPr/>
        </p:nvPicPr>
        <p:blipFill>
          <a:blip r:embed="rId2"/>
          <a:stretch>
            <a:fillRect/>
          </a:stretch>
        </p:blipFill>
        <p:spPr>
          <a:xfrm>
            <a:off x="3086100" y="2362200"/>
            <a:ext cx="2717800" cy="4054782"/>
          </a:xfrm>
          <a:prstGeom prst="rect">
            <a:avLst/>
          </a:prstGeom>
        </p:spPr>
      </p:pic>
      <p:pic>
        <p:nvPicPr>
          <p:cNvPr id="7" name="Picture 4" descr="Picture 4"/>
          <p:cNvPicPr>
            <a:picLocks noChangeAspect="1"/>
          </p:cNvPicPr>
          <p:nvPr/>
        </p:nvPicPr>
        <p:blipFill>
          <a:blip r:embed="rId3">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spid="_x0000_s27671"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1192" y="1588"/>
                        <a:ext cx="1191" cy="1588"/>
                      </a:xfrm>
                      <a:prstGeom prst="rect">
                        <a:avLst/>
                      </a:prstGeom>
                    </p:spPr>
                  </p:pic>
                </p:oleObj>
              </mc:Fallback>
            </mc:AlternateContent>
          </a:graphicData>
        </a:graphic>
      </p:graphicFrame>
      <p:sp>
        <p:nvSpPr>
          <p:cNvPr id="5" name="TextBox 4"/>
          <p:cNvSpPr txBox="1"/>
          <p:nvPr/>
        </p:nvSpPr>
        <p:spPr>
          <a:xfrm>
            <a:off x="225198" y="914400"/>
            <a:ext cx="2516957"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hangingPunct="1"/>
            <a:r>
              <a:rPr lang="en-US" sz="2800" b="1" kern="1200" dirty="0" smtClean="0">
                <a:solidFill>
                  <a:prstClr val="white">
                    <a:lumMod val="95000"/>
                  </a:prstClr>
                </a:solidFill>
                <a:latin typeface="Trebuchet MS"/>
              </a:rPr>
              <a:t>Save the Seven Pools</a:t>
            </a:r>
          </a:p>
          <a:p>
            <a:pPr hangingPunct="1"/>
            <a:r>
              <a:rPr lang="en-US" sz="2000" b="1" kern="1200" dirty="0" smtClean="0">
                <a:solidFill>
                  <a:prstClr val="white">
                    <a:lumMod val="95000"/>
                  </a:prstClr>
                </a:solidFill>
                <a:latin typeface="Trebuchet MS"/>
              </a:rPr>
              <a:t>TIMELINE</a:t>
            </a:r>
            <a:r>
              <a:rPr lang="en-US" sz="2800" b="1" kern="1200" dirty="0" smtClean="0">
                <a:solidFill>
                  <a:prstClr val="white">
                    <a:lumMod val="95000"/>
                  </a:prstClr>
                </a:solidFill>
                <a:latin typeface="Trebuchet MS"/>
              </a:rPr>
              <a:t> </a:t>
            </a:r>
            <a:endParaRPr lang="en-US" sz="2800" b="1" i="1" kern="1200" dirty="0" smtClean="0">
              <a:solidFill>
                <a:prstClr val="white">
                  <a:lumMod val="95000"/>
                </a:prstClr>
              </a:solidFill>
              <a:latin typeface="Trebuchet MS"/>
            </a:endParaRPr>
          </a:p>
        </p:txBody>
      </p:sp>
      <p:sp>
        <p:nvSpPr>
          <p:cNvPr id="8" name="TextBox 7"/>
          <p:cNvSpPr txBox="1"/>
          <p:nvPr/>
        </p:nvSpPr>
        <p:spPr>
          <a:xfrm>
            <a:off x="609468" y="2347689"/>
            <a:ext cx="3765778" cy="52322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F2F2F2"/>
                </a:solidFill>
                <a:prstDash val="solid"/>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hangingPunct="1"/>
            <a:r>
              <a:rPr lang="en-US" sz="2800" b="1" kern="1200" dirty="0" smtClean="0">
                <a:solidFill>
                  <a:prstClr val="white">
                    <a:lumMod val="95000"/>
                  </a:prstClr>
                </a:solidFill>
                <a:latin typeface="Trebuchet MS"/>
              </a:rPr>
              <a:t>Summer 2019</a:t>
            </a:r>
            <a:endParaRPr lang="en-US" sz="2400" b="1" kern="1200" dirty="0" smtClean="0">
              <a:solidFill>
                <a:prstClr val="white">
                  <a:lumMod val="95000"/>
                </a:prstClr>
              </a:solidFill>
              <a:latin typeface="Trebuchet MS"/>
            </a:endParaRPr>
          </a:p>
        </p:txBody>
      </p:sp>
      <p:sp>
        <p:nvSpPr>
          <p:cNvPr id="12" name="TextBox 11"/>
          <p:cNvSpPr txBox="1"/>
          <p:nvPr/>
        </p:nvSpPr>
        <p:spPr>
          <a:xfrm>
            <a:off x="609468" y="2856148"/>
            <a:ext cx="3495809" cy="163121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F2F2F2"/>
                </a:solidFill>
                <a:prstDash val="solid"/>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hangingPunct="1"/>
            <a:r>
              <a:rPr lang="en-US" sz="2000" b="1" kern="1200" dirty="0" smtClean="0">
                <a:solidFill>
                  <a:prstClr val="white">
                    <a:lumMod val="95000"/>
                  </a:prstClr>
                </a:solidFill>
                <a:latin typeface="Trebuchet MS"/>
              </a:rPr>
              <a:t>Finalize design (geotechnical assessment, 3D modeling)</a:t>
            </a:r>
            <a:endParaRPr lang="en-US" sz="2000" kern="1200" dirty="0">
              <a:solidFill>
                <a:prstClr val="white"/>
              </a:solidFill>
              <a:latin typeface="Trebuchet MS"/>
            </a:endParaRPr>
          </a:p>
          <a:p>
            <a:pPr hangingPunct="1"/>
            <a:endParaRPr lang="en-US" sz="2000" kern="1200" dirty="0">
              <a:solidFill>
                <a:prstClr val="white"/>
              </a:solidFill>
              <a:latin typeface="Trebuchet MS"/>
            </a:endParaRPr>
          </a:p>
          <a:p>
            <a:pPr hangingPunct="1"/>
            <a:r>
              <a:rPr lang="en-US" sz="2000" kern="1200" dirty="0" smtClean="0">
                <a:solidFill>
                  <a:prstClr val="white"/>
                </a:solidFill>
                <a:latin typeface="Trebuchet MS"/>
              </a:rPr>
              <a:t>Select construction vendor</a:t>
            </a:r>
            <a:endParaRPr lang="en-US" sz="2000" b="1" kern="1200" dirty="0" smtClean="0">
              <a:solidFill>
                <a:prstClr val="white">
                  <a:lumMod val="95000"/>
                </a:prstClr>
              </a:solidFill>
              <a:latin typeface="Trebuchet MS"/>
            </a:endParaRPr>
          </a:p>
        </p:txBody>
      </p:sp>
      <p:sp>
        <p:nvSpPr>
          <p:cNvPr id="9" name="TextBox 8"/>
          <p:cNvSpPr txBox="1"/>
          <p:nvPr/>
        </p:nvSpPr>
        <p:spPr>
          <a:xfrm>
            <a:off x="609468" y="4657856"/>
            <a:ext cx="3765778" cy="95410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hangingPunct="1"/>
            <a:r>
              <a:rPr lang="en-US" sz="2800" b="1" kern="1200" dirty="0" smtClean="0">
                <a:solidFill>
                  <a:prstClr val="white">
                    <a:lumMod val="95000"/>
                  </a:prstClr>
                </a:solidFill>
                <a:latin typeface="Trebuchet MS"/>
              </a:rPr>
              <a:t>Fall 2019 / Early 2020</a:t>
            </a:r>
            <a:endParaRPr lang="en-US" sz="2400" b="1" kern="1200" dirty="0" smtClean="0">
              <a:solidFill>
                <a:prstClr val="white">
                  <a:lumMod val="95000"/>
                </a:prstClr>
              </a:solidFill>
              <a:latin typeface="Trebuchet MS"/>
            </a:endParaRPr>
          </a:p>
        </p:txBody>
      </p:sp>
      <p:sp>
        <p:nvSpPr>
          <p:cNvPr id="13" name="TextBox 12"/>
          <p:cNvSpPr txBox="1"/>
          <p:nvPr/>
        </p:nvSpPr>
        <p:spPr>
          <a:xfrm>
            <a:off x="609469" y="5636577"/>
            <a:ext cx="3495809" cy="70788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F2F2F2"/>
                </a:solidFill>
                <a:prstDash val="solid"/>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hangingPunct="1"/>
            <a:r>
              <a:rPr lang="en-US" sz="2000" b="1" kern="1200" dirty="0" smtClean="0">
                <a:solidFill>
                  <a:prstClr val="white">
                    <a:lumMod val="95000"/>
                  </a:prstClr>
                </a:solidFill>
                <a:latin typeface="Trebuchet MS"/>
              </a:rPr>
              <a:t>Begin demolition and reconstruction</a:t>
            </a:r>
          </a:p>
        </p:txBody>
      </p:sp>
      <p:sp>
        <p:nvSpPr>
          <p:cNvPr id="10" name="Rectangle 9"/>
          <p:cNvSpPr/>
          <p:nvPr/>
        </p:nvSpPr>
        <p:spPr>
          <a:xfrm>
            <a:off x="320446" y="2345625"/>
            <a:ext cx="212954" cy="2000548"/>
          </a:xfrm>
          <a:prstGeom prst="rect">
            <a:avLst/>
          </a:prstGeom>
          <a:solidFill>
            <a:srgbClr val="F2F2F2"/>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sp>
        <p:nvSpPr>
          <p:cNvPr id="11" name="Rectangle 10"/>
          <p:cNvSpPr/>
          <p:nvPr/>
        </p:nvSpPr>
        <p:spPr>
          <a:xfrm>
            <a:off x="320446" y="4862999"/>
            <a:ext cx="212954" cy="1077218"/>
          </a:xfrm>
          <a:prstGeom prst="rect">
            <a:avLst/>
          </a:prstGeom>
          <a:solidFill>
            <a:srgbClr val="F2F2F2"/>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pic>
        <p:nvPicPr>
          <p:cNvPr id="4" name="Picture Placeholder 3"/>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6641" r="16641"/>
          <a:stretch>
            <a:fillRect/>
          </a:stretch>
        </p:blipFill>
        <p:spPr/>
      </p:pic>
    </p:spTree>
    <p:extLst>
      <p:ext uri="{BB962C8B-B14F-4D97-AF65-F5344CB8AC3E}">
        <p14:creationId xmlns:p14="http://schemas.microsoft.com/office/powerpoint/2010/main" val="315952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sp>
        <p:nvSpPr>
          <p:cNvPr id="3" name="Rectangle 2"/>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sp>
        <p:nvSpPr>
          <p:cNvPr id="7" name="TextBox 6"/>
          <p:cNvSpPr txBox="1"/>
          <p:nvPr/>
        </p:nvSpPr>
        <p:spPr>
          <a:xfrm>
            <a:off x="3383455" y="2284252"/>
            <a:ext cx="3172263" cy="10156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hangingPunct="1"/>
            <a:r>
              <a:rPr lang="en-US" sz="6000" b="1" u="sng" kern="1200" dirty="0" smtClean="0">
                <a:solidFill>
                  <a:prstClr val="white">
                    <a:lumMod val="95000"/>
                  </a:prstClr>
                </a:solidFill>
                <a:latin typeface="Trebuchet MS"/>
              </a:rPr>
              <a:t>$92,150</a:t>
            </a:r>
            <a:endParaRPr lang="en-US" sz="6000" b="1" kern="1200" dirty="0" smtClean="0">
              <a:solidFill>
                <a:prstClr val="white">
                  <a:lumMod val="95000"/>
                </a:prstClr>
              </a:solidFill>
              <a:latin typeface="Trebuchet MS"/>
            </a:endParaRPr>
          </a:p>
        </p:txBody>
      </p:sp>
      <p:sp>
        <p:nvSpPr>
          <p:cNvPr id="25" name="TextBox 24"/>
          <p:cNvSpPr txBox="1"/>
          <p:nvPr/>
        </p:nvSpPr>
        <p:spPr>
          <a:xfrm>
            <a:off x="2678333" y="3657722"/>
            <a:ext cx="5172634" cy="8309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hangingPunct="1"/>
            <a:r>
              <a:rPr lang="en-US" sz="4800" b="1" i="1" kern="1200" dirty="0">
                <a:solidFill>
                  <a:prstClr val="white">
                    <a:lumMod val="95000"/>
                  </a:prstClr>
                </a:solidFill>
                <a:latin typeface="Trebuchet MS"/>
              </a:rPr>
              <a:t>p</a:t>
            </a:r>
            <a:r>
              <a:rPr lang="en-US" sz="4800" b="1" i="1" kern="1200" dirty="0" smtClean="0">
                <a:solidFill>
                  <a:prstClr val="white">
                    <a:lumMod val="95000"/>
                  </a:prstClr>
                </a:solidFill>
                <a:latin typeface="Trebuchet MS"/>
              </a:rPr>
              <a:t>ledged to date!</a:t>
            </a:r>
          </a:p>
        </p:txBody>
      </p:sp>
    </p:spTree>
    <p:extLst>
      <p:ext uri="{BB962C8B-B14F-4D97-AF65-F5344CB8AC3E}">
        <p14:creationId xmlns:p14="http://schemas.microsoft.com/office/powerpoint/2010/main" val="3362542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A58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802984030"/>
              </p:ext>
            </p:ext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spid="_x0000_s28695" name="think-cell Slide" r:id="rId4" imgW="395" imgH="396" progId="TCLayout.ActiveDocument.1">
                  <p:embed/>
                </p:oleObj>
              </mc:Choice>
              <mc:Fallback>
                <p:oleObj name="think-cell Slide" r:id="rId4" imgW="395" imgH="396" progId="TCLayout.ActiveDocument.1">
                  <p:embed/>
                  <p:pic>
                    <p:nvPicPr>
                      <p:cNvPr id="0" name=""/>
                      <p:cNvPicPr/>
                      <p:nvPr/>
                    </p:nvPicPr>
                    <p:blipFill>
                      <a:blip r:embed="rId5"/>
                      <a:stretch>
                        <a:fillRect/>
                      </a:stretch>
                    </p:blipFill>
                    <p:spPr>
                      <a:xfrm>
                        <a:off x="1192" y="1588"/>
                        <a:ext cx="1191" cy="1588"/>
                      </a:xfrm>
                      <a:prstGeom prst="rect">
                        <a:avLst/>
                      </a:prstGeom>
                    </p:spPr>
                  </p:pic>
                </p:oleObj>
              </mc:Fallback>
            </mc:AlternateContent>
          </a:graphicData>
        </a:graphic>
      </p:graphicFrame>
      <p:sp>
        <p:nvSpPr>
          <p:cNvPr id="3" name="Rectangle 15"/>
          <p:cNvSpPr>
            <a:spLocks noChangeArrowheads="1"/>
          </p:cNvSpPr>
          <p:nvPr/>
        </p:nvSpPr>
        <p:spPr bwMode="auto">
          <a:xfrm>
            <a:off x="4165585" y="446295"/>
            <a:ext cx="4439653" cy="5422232"/>
          </a:xfrm>
          <a:prstGeom prst="rect">
            <a:avLst/>
          </a:prstGeom>
          <a:noFill/>
          <a:ln>
            <a:noFill/>
          </a:ln>
          <a:effectLst/>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a:solidFill>
                  <a:schemeClr val="accent1"/>
                </a:solidFill>
              </a14:hiddenLine>
            </a:ext>
          </a:extLst>
        </p:spPr>
        <p:txBody>
          <a:bodyPr vert="horz" wrap="square" lIns="91440" tIns="45720" rIns="91440" bIns="45720" numCol="1" anchor="ctr" anchorCtr="0" compatLnSpc="1">
            <a:prstTxWarp prst="textNoShape">
              <a:avLst/>
            </a:prstTxWarp>
            <a:noAutofit/>
          </a:bodyPr>
          <a:lstStyle/>
          <a:p>
            <a:pPr eaLnBrk="0" fontAlgn="base">
              <a:spcBef>
                <a:spcPct val="0"/>
              </a:spcBef>
              <a:spcAft>
                <a:spcPct val="0"/>
              </a:spcAft>
            </a:pPr>
            <a:endParaRPr lang="en-US" altLang="en-US" sz="2000" kern="1200" dirty="0" smtClean="0">
              <a:solidFill>
                <a:srgbClr val="70A581"/>
              </a:solidFill>
              <a:latin typeface="Trebuchet MS"/>
              <a:ea typeface="SimSun" panose="02010600030101010101" pitchFamily="2" charset="-122"/>
              <a:cs typeface="Times New Roman" panose="02020603050405020304" pitchFamily="18" charset="0"/>
            </a:endParaRPr>
          </a:p>
          <a:p>
            <a:pPr eaLnBrk="0" fontAlgn="base">
              <a:spcBef>
                <a:spcPct val="0"/>
              </a:spcBef>
              <a:spcAft>
                <a:spcPct val="0"/>
              </a:spcAft>
            </a:pPr>
            <a:endParaRPr lang="en-US" altLang="en-US" sz="2000" kern="1200" dirty="0">
              <a:solidFill>
                <a:srgbClr val="70A581"/>
              </a:solidFill>
              <a:latin typeface="Trebuchet MS"/>
              <a:ea typeface="SimSun" panose="02010600030101010101" pitchFamily="2" charset="-122"/>
              <a:cs typeface="Times New Roman" panose="02020603050405020304" pitchFamily="18" charset="0"/>
            </a:endParaRPr>
          </a:p>
          <a:p>
            <a:pPr algn="ctr" hangingPunct="1"/>
            <a:r>
              <a:rPr lang="en-US" sz="2400" b="1" kern="1200" dirty="0">
                <a:solidFill>
                  <a:srgbClr val="F2F2F2"/>
                </a:solidFill>
                <a:latin typeface="Trebuchet MS"/>
              </a:rPr>
              <a:t>Friends of Thomas Lowry Park</a:t>
            </a:r>
          </a:p>
          <a:p>
            <a:pPr algn="ctr" hangingPunct="1"/>
            <a:r>
              <a:rPr lang="en-US" sz="2400" b="1" u="sng" kern="1200" dirty="0">
                <a:solidFill>
                  <a:srgbClr val="F2F2F2"/>
                </a:solidFill>
                <a:latin typeface="Trebuchet MS"/>
              </a:rPr>
              <a:t>Board Members </a:t>
            </a:r>
            <a:endPar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endParaRPr>
          </a:p>
          <a:p>
            <a:pPr eaLnBrk="0" fontAlgn="base">
              <a:spcBef>
                <a:spcPct val="0"/>
              </a:spcBef>
              <a:spcAft>
                <a:spcPct val="0"/>
              </a:spcAft>
            </a:pPr>
            <a:endParaRPr lang="en-US" altLang="en-US" sz="2400" b="1" kern="1200" dirty="0">
              <a:solidFill>
                <a:srgbClr val="F2F2F2"/>
              </a:solidFill>
              <a:latin typeface="Trebuchet MS"/>
              <a:ea typeface="SimSun" panose="02010600030101010101" pitchFamily="2" charset="-122"/>
              <a:cs typeface="Times New Roman" panose="02020603050405020304" pitchFamily="18" charset="0"/>
            </a:endParaRP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Kathleen </a:t>
            </a:r>
            <a:r>
              <a:rPr lang="en-US" altLang="en-US" sz="2400" b="1" kern="1200" dirty="0" err="1" smtClean="0">
                <a:solidFill>
                  <a:srgbClr val="F2F2F2"/>
                </a:solidFill>
                <a:latin typeface="Trebuchet MS"/>
                <a:ea typeface="SimSun" panose="02010600030101010101" pitchFamily="2" charset="-122"/>
                <a:cs typeface="Times New Roman" panose="02020603050405020304" pitchFamily="18" charset="0"/>
              </a:rPr>
              <a:t>Bottini</a:t>
            </a:r>
            <a:endPar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endParaRP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Kathy Gaskins</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Barry Lazarus</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Margaret Lett</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Suzanne Payne</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Paul Pender</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Jeanne </a:t>
            </a:r>
            <a:r>
              <a:rPr lang="en-US" altLang="en-US" sz="2400" b="1" kern="1200" dirty="0" err="1" smtClean="0">
                <a:solidFill>
                  <a:srgbClr val="F2F2F2"/>
                </a:solidFill>
                <a:latin typeface="Trebuchet MS"/>
                <a:ea typeface="SimSun" panose="02010600030101010101" pitchFamily="2" charset="-122"/>
                <a:cs typeface="Times New Roman" panose="02020603050405020304" pitchFamily="18" charset="0"/>
              </a:rPr>
              <a:t>Scheiderer</a:t>
            </a:r>
            <a:endPar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endParaRP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Elizabeth Shaffer</a:t>
            </a: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Tom </a:t>
            </a:r>
            <a:r>
              <a:rPr lang="en-US" altLang="en-US" sz="2400" b="1" kern="1200" dirty="0" err="1" smtClean="0">
                <a:solidFill>
                  <a:srgbClr val="F2F2F2"/>
                </a:solidFill>
                <a:latin typeface="Trebuchet MS"/>
                <a:ea typeface="SimSun" panose="02010600030101010101" pitchFamily="2" charset="-122"/>
                <a:cs typeface="Times New Roman" panose="02020603050405020304" pitchFamily="18" charset="0"/>
              </a:rPr>
              <a:t>Trondson</a:t>
            </a:r>
            <a:endPar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endParaRPr>
          </a:p>
          <a:p>
            <a:pPr algn="ctr" eaLnBrk="0" fontAlgn="base">
              <a:spcBef>
                <a:spcPct val="0"/>
              </a:spcBef>
              <a:spcAft>
                <a:spcPct val="0"/>
              </a:spcAft>
            </a:pPr>
            <a:r>
              <a:rPr lang="en-US" altLang="en-US" sz="2400" b="1" kern="1200" dirty="0" smtClean="0">
                <a:solidFill>
                  <a:srgbClr val="F2F2F2"/>
                </a:solidFill>
                <a:latin typeface="Trebuchet MS"/>
                <a:ea typeface="SimSun" panose="02010600030101010101" pitchFamily="2" charset="-122"/>
                <a:cs typeface="Times New Roman" panose="02020603050405020304" pitchFamily="18" charset="0"/>
              </a:rPr>
              <a:t>Craig Wilson</a:t>
            </a:r>
          </a:p>
          <a:p>
            <a:pPr algn="ctr" eaLnBrk="0" fontAlgn="base">
              <a:spcBef>
                <a:spcPct val="0"/>
              </a:spcBef>
              <a:spcAft>
                <a:spcPct val="0"/>
              </a:spcAft>
            </a:pPr>
            <a:endParaRPr lang="en-US" altLang="en-US" sz="2400" b="1" kern="1200" dirty="0">
              <a:solidFill>
                <a:srgbClr val="F2F2F2"/>
              </a:solidFill>
              <a:latin typeface="Trebuchet MS"/>
              <a:ea typeface="SimSun" panose="02010600030101010101" pitchFamily="2" charset="-122"/>
              <a:cs typeface="Times New Roman" panose="02020603050405020304" pitchFamily="18" charset="0"/>
            </a:endParaRPr>
          </a:p>
          <a:p>
            <a:pPr algn="ctr" eaLnBrk="0" fontAlgn="base">
              <a:spcBef>
                <a:spcPct val="0"/>
              </a:spcBef>
              <a:spcAft>
                <a:spcPct val="0"/>
              </a:spcAft>
            </a:pPr>
            <a:r>
              <a:rPr lang="en-US" altLang="en-US" sz="2400" b="1" kern="1200" dirty="0" smtClean="0">
                <a:solidFill>
                  <a:srgbClr val="DCB028"/>
                </a:solidFill>
                <a:latin typeface="Trebuchet MS"/>
                <a:ea typeface="SimSun" panose="02010600030101010101" pitchFamily="2" charset="-122"/>
                <a:cs typeface="Times New Roman" panose="02020603050405020304" pitchFamily="18" charset="0"/>
              </a:rPr>
              <a:t>thomaslowrypark.org</a:t>
            </a:r>
          </a:p>
        </p:txBody>
      </p:sp>
      <p:sp>
        <p:nvSpPr>
          <p:cNvPr id="9" name="Rectangle 8"/>
          <p:cNvSpPr/>
          <p:nvPr/>
        </p:nvSpPr>
        <p:spPr>
          <a:xfrm>
            <a:off x="8717438" y="3860279"/>
            <a:ext cx="405353" cy="2988297"/>
          </a:xfrm>
          <a:prstGeom prst="rect">
            <a:avLst/>
          </a:prstGeom>
          <a:solidFill>
            <a:srgbClr val="70A58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hangingPunct="1"/>
            <a:endParaRPr lang="en-US" sz="1200" kern="1200" dirty="0" smtClean="0">
              <a:solidFill>
                <a:srgbClr val="FFFFFF"/>
              </a:solidFill>
              <a:latin typeface="Trebuchet MS"/>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7822" t="5995" r="8034" b="6179"/>
          <a:stretch/>
        </p:blipFill>
        <p:spPr>
          <a:xfrm>
            <a:off x="476871" y="446298"/>
            <a:ext cx="2827891" cy="6082095"/>
          </a:xfrm>
          <a:prstGeom prst="rect">
            <a:avLst/>
          </a:prstGeom>
        </p:spPr>
      </p:pic>
    </p:spTree>
    <p:extLst>
      <p:ext uri="{BB962C8B-B14F-4D97-AF65-F5344CB8AC3E}">
        <p14:creationId xmlns:p14="http://schemas.microsoft.com/office/powerpoint/2010/main" val="1508178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4"/>
          <p:cNvSpPr txBox="1">
            <a:spLocks noGrp="1"/>
          </p:cNvSpPr>
          <p:nvPr>
            <p:ph type="title"/>
          </p:nvPr>
        </p:nvSpPr>
        <p:spPr>
          <a:xfrm>
            <a:off x="228600" y="122386"/>
            <a:ext cx="8686800" cy="1046014"/>
          </a:xfrm>
          <a:prstGeom prst="rect">
            <a:avLst/>
          </a:prstGeom>
        </p:spPr>
        <p:txBody>
          <a:bodyPr>
            <a:normAutofit fontScale="90000"/>
          </a:bodyPr>
          <a:lstStyle>
            <a:lvl1pPr>
              <a:defRPr sz="6600"/>
            </a:lvl1pPr>
          </a:lstStyle>
          <a:p>
            <a:r>
              <a:rPr dirty="0"/>
              <a:t>Environment Committee</a:t>
            </a:r>
          </a:p>
        </p:txBody>
      </p:sp>
      <p:sp>
        <p:nvSpPr>
          <p:cNvPr id="270" name="Content Placeholder 5"/>
          <p:cNvSpPr txBox="1">
            <a:spLocks noGrp="1"/>
          </p:cNvSpPr>
          <p:nvPr>
            <p:ph type="body" sz="quarter" idx="1"/>
          </p:nvPr>
        </p:nvSpPr>
        <p:spPr>
          <a:xfrm>
            <a:off x="2434877" y="1038473"/>
            <a:ext cx="4274246" cy="894854"/>
          </a:xfrm>
          <a:prstGeom prst="rect">
            <a:avLst/>
          </a:prstGeom>
        </p:spPr>
        <p:txBody>
          <a:bodyPr>
            <a:normAutofit fontScale="77500" lnSpcReduction="20000"/>
          </a:bodyPr>
          <a:lstStyle>
            <a:lvl1pPr marL="0" indent="0">
              <a:buSzTx/>
              <a:buNone/>
            </a:lvl1pPr>
          </a:lstStyle>
          <a:p>
            <a:r>
              <a:rPr dirty="0"/>
              <a:t>Chair: </a:t>
            </a:r>
            <a:r>
              <a:rPr lang="en-US" dirty="0" smtClean="0"/>
              <a:t>Robert</a:t>
            </a:r>
            <a:r>
              <a:rPr dirty="0" smtClean="0"/>
              <a:t> </a:t>
            </a:r>
            <a:r>
              <a:rPr dirty="0"/>
              <a:t>Hinck</a:t>
            </a:r>
          </a:p>
        </p:txBody>
      </p:sp>
      <p:pic>
        <p:nvPicPr>
          <p:cNvPr id="272" name="Image" descr="Image"/>
          <p:cNvPicPr>
            <a:picLocks noChangeAspect="1"/>
          </p:cNvPicPr>
          <p:nvPr/>
        </p:nvPicPr>
        <p:blipFill>
          <a:blip r:embed="rId2">
            <a:extLst/>
          </a:blip>
          <a:stretch>
            <a:fillRect/>
          </a:stretch>
        </p:blipFill>
        <p:spPr>
          <a:xfrm>
            <a:off x="3142257" y="2130688"/>
            <a:ext cx="2788643" cy="3894484"/>
          </a:xfrm>
          <a:prstGeom prst="rect">
            <a:avLst/>
          </a:prstGeom>
          <a:ln w="12700">
            <a:miter lim="400000"/>
          </a:ln>
        </p:spPr>
      </p:pic>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4"/>
          <p:cNvSpPr txBox="1">
            <a:spLocks noGrp="1"/>
          </p:cNvSpPr>
          <p:nvPr>
            <p:ph type="title"/>
          </p:nvPr>
        </p:nvSpPr>
        <p:spPr>
          <a:prstGeom prst="rect">
            <a:avLst/>
          </a:prstGeom>
        </p:spPr>
        <p:txBody>
          <a:bodyPr/>
          <a:lstStyle/>
          <a:p>
            <a:r>
              <a:rPr dirty="0"/>
              <a:t>Environment Committee</a:t>
            </a:r>
          </a:p>
        </p:txBody>
      </p:sp>
      <p:sp>
        <p:nvSpPr>
          <p:cNvPr id="275" name="Content Placeholder 5"/>
          <p:cNvSpPr txBox="1">
            <a:spLocks noGrp="1"/>
          </p:cNvSpPr>
          <p:nvPr>
            <p:ph type="body" idx="1"/>
          </p:nvPr>
        </p:nvSpPr>
        <p:spPr>
          <a:xfrm>
            <a:off x="457200" y="1295400"/>
            <a:ext cx="7543800" cy="5257800"/>
          </a:xfrm>
          <a:prstGeom prst="rect">
            <a:avLst/>
          </a:prstGeom>
        </p:spPr>
        <p:txBody>
          <a:bodyPr/>
          <a:lstStyle/>
          <a:p>
            <a:pPr marL="0" indent="0">
              <a:spcBef>
                <a:spcPts val="800"/>
              </a:spcBef>
              <a:buSzTx/>
              <a:buNone/>
              <a:defRPr sz="3600" b="1">
                <a:solidFill>
                  <a:srgbClr val="6C2A1F"/>
                </a:solidFill>
              </a:defRPr>
            </a:pPr>
            <a:r>
              <a:rPr dirty="0"/>
              <a:t>Areas of Focus</a:t>
            </a:r>
          </a:p>
          <a:p>
            <a:pPr>
              <a:spcBef>
                <a:spcPts val="800"/>
              </a:spcBef>
              <a:defRPr sz="3600">
                <a:solidFill>
                  <a:srgbClr val="6C2A1F"/>
                </a:solidFill>
              </a:defRPr>
            </a:pPr>
            <a:r>
              <a:rPr dirty="0"/>
              <a:t>Safeguard &amp; preserve the natural resources in Lowry Hill </a:t>
            </a:r>
          </a:p>
          <a:p>
            <a:pPr>
              <a:spcBef>
                <a:spcPts val="800"/>
              </a:spcBef>
              <a:defRPr sz="3600">
                <a:solidFill>
                  <a:srgbClr val="6C2A1F"/>
                </a:solidFill>
              </a:defRPr>
            </a:pPr>
            <a:r>
              <a:rPr dirty="0"/>
              <a:t>Encourage </a:t>
            </a:r>
            <a:r>
              <a:rPr dirty="0" smtClean="0"/>
              <a:t>residents </a:t>
            </a:r>
            <a:r>
              <a:rPr dirty="0"/>
              <a:t>to Reduce, Reuse and Recycle</a:t>
            </a:r>
          </a:p>
          <a:p>
            <a:pPr>
              <a:spcBef>
                <a:spcPts val="800"/>
              </a:spcBef>
              <a:defRPr sz="3600">
                <a:solidFill>
                  <a:srgbClr val="6C2A1F"/>
                </a:solidFill>
              </a:defRPr>
            </a:pPr>
            <a:r>
              <a:rPr dirty="0"/>
              <a:t>Keep informed of neighborhood park plans and environmental issues  </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Environment Committee"/>
          <p:cNvSpPr txBox="1">
            <a:spLocks noGrp="1"/>
          </p:cNvSpPr>
          <p:nvPr>
            <p:ph type="title"/>
          </p:nvPr>
        </p:nvSpPr>
        <p:spPr>
          <a:prstGeom prst="rect">
            <a:avLst/>
          </a:prstGeom>
        </p:spPr>
        <p:txBody>
          <a:bodyPr>
            <a:normAutofit fontScale="90000"/>
          </a:bodyPr>
          <a:lstStyle>
            <a:lvl1pPr>
              <a:defRPr sz="6600"/>
            </a:lvl1pPr>
          </a:lstStyle>
          <a:p>
            <a:r>
              <a:rPr dirty="0"/>
              <a:t>Environment Committee</a:t>
            </a:r>
          </a:p>
        </p:txBody>
      </p:sp>
      <p:sp>
        <p:nvSpPr>
          <p:cNvPr id="2" name="Text Placeholder 1"/>
          <p:cNvSpPr>
            <a:spLocks noGrp="1"/>
          </p:cNvSpPr>
          <p:nvPr>
            <p:ph type="body" idx="1"/>
          </p:nvPr>
        </p:nvSpPr>
        <p:spPr/>
        <p:txBody>
          <a:bodyPr/>
          <a:lstStyle/>
          <a:p>
            <a:r>
              <a:rPr lang="en-US" dirty="0" err="1" smtClean="0"/>
              <a:t>Gyspy</a:t>
            </a:r>
            <a:r>
              <a:rPr lang="en-US" dirty="0" smtClean="0"/>
              <a:t> moth quarantine</a:t>
            </a:r>
          </a:p>
          <a:p>
            <a:pPr lvl="1"/>
            <a:r>
              <a:rPr lang="en-US" dirty="0" smtClean="0"/>
              <a:t>All clear</a:t>
            </a:r>
            <a:endParaRPr lang="en-US" dirty="0"/>
          </a:p>
        </p:txBody>
      </p:sp>
      <p:pic>
        <p:nvPicPr>
          <p:cNvPr id="3" name="Picture 2"/>
          <p:cNvPicPr>
            <a:picLocks noChangeAspect="1"/>
          </p:cNvPicPr>
          <p:nvPr/>
        </p:nvPicPr>
        <p:blipFill>
          <a:blip r:embed="rId2"/>
          <a:stretch>
            <a:fillRect/>
          </a:stretch>
        </p:blipFill>
        <p:spPr>
          <a:xfrm>
            <a:off x="3489537" y="2547022"/>
            <a:ext cx="3570201" cy="4132177"/>
          </a:xfrm>
          <a:prstGeom prst="rect">
            <a:avLst/>
          </a:prstGeom>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4"/>
          <p:cNvSpPr txBox="1">
            <a:spLocks noGrp="1"/>
          </p:cNvSpPr>
          <p:nvPr>
            <p:ph type="title"/>
          </p:nvPr>
        </p:nvSpPr>
        <p:spPr>
          <a:prstGeom prst="rect">
            <a:avLst/>
          </a:prstGeom>
        </p:spPr>
        <p:txBody>
          <a:bodyPr>
            <a:normAutofit/>
          </a:bodyPr>
          <a:lstStyle/>
          <a:p>
            <a:r>
              <a:rPr dirty="0"/>
              <a:t>Three Things You Can </a:t>
            </a:r>
            <a:r>
              <a:rPr dirty="0" smtClean="0"/>
              <a:t>Do</a:t>
            </a:r>
            <a:endParaRPr dirty="0"/>
          </a:p>
        </p:txBody>
      </p:sp>
      <p:sp>
        <p:nvSpPr>
          <p:cNvPr id="299" name="Content Placeholder 5"/>
          <p:cNvSpPr txBox="1">
            <a:spLocks noGrp="1"/>
          </p:cNvSpPr>
          <p:nvPr>
            <p:ph type="body" idx="1"/>
          </p:nvPr>
        </p:nvSpPr>
        <p:spPr>
          <a:xfrm>
            <a:off x="457200" y="1600200"/>
            <a:ext cx="8229600" cy="4927600"/>
          </a:xfrm>
          <a:prstGeom prst="rect">
            <a:avLst/>
          </a:prstGeom>
        </p:spPr>
        <p:txBody>
          <a:bodyPr>
            <a:normAutofit fontScale="85000" lnSpcReduction="20000"/>
          </a:bodyPr>
          <a:lstStyle/>
          <a:p>
            <a:pPr lvl="0"/>
            <a:r>
              <a:rPr lang="en-US" dirty="0" smtClean="0"/>
              <a:t>Make picnics and parties low waste.</a:t>
            </a:r>
          </a:p>
          <a:p>
            <a:pPr lvl="1"/>
            <a:r>
              <a:rPr lang="en-US" dirty="0" smtClean="0"/>
              <a:t>Compost paper napkins, food scraps</a:t>
            </a:r>
          </a:p>
          <a:p>
            <a:pPr lvl="1"/>
            <a:r>
              <a:rPr lang="en-US" dirty="0" smtClean="0"/>
              <a:t>Use certified compostable cups plates utensils </a:t>
            </a:r>
          </a:p>
          <a:p>
            <a:pPr lvl="2"/>
            <a:r>
              <a:rPr lang="en-US" dirty="0" smtClean="0"/>
              <a:t>Available at the Wedge!</a:t>
            </a:r>
          </a:p>
          <a:p>
            <a:pPr lvl="0"/>
            <a:r>
              <a:rPr lang="en-US" dirty="0" smtClean="0"/>
              <a:t>Call upon Hennepin County’s Master Recycler volunteers to help with large events</a:t>
            </a:r>
          </a:p>
          <a:p>
            <a:pPr lvl="0"/>
            <a:r>
              <a:rPr lang="en-US" dirty="0" smtClean="0"/>
              <a:t>Sign up for organics recycling</a:t>
            </a:r>
            <a:endParaRPr dirty="0"/>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Historical Committee"/>
          <p:cNvSpPr txBox="1">
            <a:spLocks noGrp="1"/>
          </p:cNvSpPr>
          <p:nvPr>
            <p:ph type="title"/>
          </p:nvPr>
        </p:nvSpPr>
        <p:spPr>
          <a:prstGeom prst="rect">
            <a:avLst/>
          </a:prstGeom>
        </p:spPr>
        <p:txBody>
          <a:bodyPr>
            <a:normAutofit/>
          </a:bodyPr>
          <a:lstStyle>
            <a:lvl1pPr>
              <a:defRPr sz="6600"/>
            </a:lvl1pPr>
          </a:lstStyle>
          <a:p>
            <a:r>
              <a:rPr sz="5000" dirty="0"/>
              <a:t>Historical </a:t>
            </a:r>
            <a:r>
              <a:rPr sz="5000" dirty="0" smtClean="0"/>
              <a:t>Committe</a:t>
            </a:r>
            <a:r>
              <a:rPr lang="en-US" sz="5000" dirty="0" smtClean="0"/>
              <a:t>e</a:t>
            </a:r>
            <a:endParaRPr sz="5000" dirty="0"/>
          </a:p>
        </p:txBody>
      </p:sp>
      <p:sp>
        <p:nvSpPr>
          <p:cNvPr id="305" name="Chairs:…"/>
          <p:cNvSpPr txBox="1">
            <a:spLocks noGrp="1"/>
          </p:cNvSpPr>
          <p:nvPr>
            <p:ph type="body" idx="1"/>
          </p:nvPr>
        </p:nvSpPr>
        <p:spPr>
          <a:prstGeom prst="rect">
            <a:avLst/>
          </a:prstGeom>
        </p:spPr>
        <p:txBody>
          <a:bodyPr>
            <a:normAutofit/>
          </a:bodyPr>
          <a:lstStyle/>
          <a:p>
            <a:r>
              <a:rPr lang="en-US" sz="3800" dirty="0"/>
              <a:t>Chair: Krishna </a:t>
            </a:r>
            <a:r>
              <a:rPr lang="en-US" sz="3800" dirty="0" err="1" smtClean="0"/>
              <a:t>Dorney</a:t>
            </a:r>
            <a:endParaRPr lang="en-US" sz="3800" dirty="0"/>
          </a:p>
        </p:txBody>
      </p:sp>
      <p:pic>
        <p:nvPicPr>
          <p:cNvPr id="308" name="Image" descr="Image"/>
          <p:cNvPicPr>
            <a:picLocks noChangeAspect="1"/>
          </p:cNvPicPr>
          <p:nvPr/>
        </p:nvPicPr>
        <p:blipFill>
          <a:blip r:embed="rId2">
            <a:extLst/>
          </a:blip>
          <a:stretch>
            <a:fillRect/>
          </a:stretch>
        </p:blipFill>
        <p:spPr>
          <a:xfrm>
            <a:off x="2880738" y="2653247"/>
            <a:ext cx="3088262" cy="3379253"/>
          </a:xfrm>
          <a:prstGeom prst="rect">
            <a:avLst/>
          </a:prstGeom>
          <a:ln w="12700">
            <a:miter lim="400000"/>
          </a:ln>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Historical Committee"/>
          <p:cNvSpPr txBox="1">
            <a:spLocks noGrp="1"/>
          </p:cNvSpPr>
          <p:nvPr>
            <p:ph type="title"/>
          </p:nvPr>
        </p:nvSpPr>
        <p:spPr>
          <a:prstGeom prst="rect">
            <a:avLst/>
          </a:prstGeom>
        </p:spPr>
        <p:txBody>
          <a:bodyPr>
            <a:normAutofit/>
          </a:bodyPr>
          <a:lstStyle>
            <a:lvl1pPr>
              <a:defRPr sz="6600"/>
            </a:lvl1pPr>
          </a:lstStyle>
          <a:p>
            <a:r>
              <a:rPr dirty="0"/>
              <a:t>Historical </a:t>
            </a:r>
            <a:r>
              <a:rPr dirty="0" smtClean="0"/>
              <a:t>Committee</a:t>
            </a:r>
            <a:endParaRPr dirty="0"/>
          </a:p>
        </p:txBody>
      </p:sp>
      <p:sp>
        <p:nvSpPr>
          <p:cNvPr id="311" name="Preserve and maintain the historical character of Lowry Hill…"/>
          <p:cNvSpPr txBox="1">
            <a:spLocks noGrp="1"/>
          </p:cNvSpPr>
          <p:nvPr>
            <p:ph type="body" idx="1"/>
          </p:nvPr>
        </p:nvSpPr>
        <p:spPr>
          <a:prstGeom prst="rect">
            <a:avLst/>
          </a:prstGeom>
        </p:spPr>
        <p:txBody>
          <a:bodyPr>
            <a:normAutofit fontScale="92500" lnSpcReduction="20000"/>
          </a:bodyPr>
          <a:lstStyle/>
          <a:p>
            <a:pPr lvl="0"/>
            <a:r>
              <a:rPr lang="en-US" dirty="0" smtClean="0"/>
              <a:t>Preserve and maintain the historical character of Lowry Hill</a:t>
            </a:r>
          </a:p>
          <a:p>
            <a:pPr lvl="0"/>
            <a:r>
              <a:rPr lang="en-US" dirty="0" smtClean="0"/>
              <a:t>Assist residents with researching the history of their homes</a:t>
            </a:r>
          </a:p>
          <a:p>
            <a:pPr lvl="1"/>
            <a:r>
              <a:rPr lang="en-US" dirty="0" smtClean="0"/>
              <a:t>“Researching </a:t>
            </a:r>
            <a:r>
              <a:rPr lang="en-US" dirty="0"/>
              <a:t>Your Historical Home </a:t>
            </a:r>
            <a:r>
              <a:rPr lang="en-US" dirty="0" smtClean="0"/>
              <a:t>information </a:t>
            </a:r>
            <a:r>
              <a:rPr lang="en-US" dirty="0"/>
              <a:t>(</a:t>
            </a:r>
            <a:r>
              <a:rPr lang="en-US" dirty="0" err="1"/>
              <a:t>pdf</a:t>
            </a:r>
            <a:r>
              <a:rPr lang="en-US" dirty="0"/>
              <a:t>)</a:t>
            </a:r>
            <a:r>
              <a:rPr lang="en-US" dirty="0" smtClean="0"/>
              <a:t>” on the LHNA website</a:t>
            </a: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4"/>
          <p:cNvSpPr txBox="1">
            <a:spLocks noGrp="1"/>
          </p:cNvSpPr>
          <p:nvPr>
            <p:ph type="title"/>
          </p:nvPr>
        </p:nvSpPr>
        <p:spPr>
          <a:prstGeom prst="rect">
            <a:avLst/>
          </a:prstGeom>
        </p:spPr>
        <p:txBody>
          <a:bodyPr>
            <a:normAutofit fontScale="90000"/>
          </a:bodyPr>
          <a:lstStyle/>
          <a:p>
            <a:r>
              <a:rPr dirty="0"/>
              <a:t>Communications </a:t>
            </a:r>
            <a:r>
              <a:rPr lang="en-US" dirty="0" smtClean="0"/>
              <a:t>&amp; Outreach</a:t>
            </a:r>
            <a:endParaRPr dirty="0"/>
          </a:p>
        </p:txBody>
      </p:sp>
      <p:sp>
        <p:nvSpPr>
          <p:cNvPr id="2" name="Text Placeholder 1"/>
          <p:cNvSpPr>
            <a:spLocks noGrp="1"/>
          </p:cNvSpPr>
          <p:nvPr>
            <p:ph type="body" idx="1"/>
          </p:nvPr>
        </p:nvSpPr>
        <p:spPr>
          <a:xfrm>
            <a:off x="457200" y="1304967"/>
            <a:ext cx="8229600" cy="4525963"/>
          </a:xfrm>
        </p:spPr>
        <p:txBody>
          <a:bodyPr>
            <a:normAutofit/>
          </a:bodyPr>
          <a:lstStyle/>
          <a:p>
            <a:r>
              <a:rPr lang="en-US" sz="3800" dirty="0" smtClean="0"/>
              <a:t>Chair:</a:t>
            </a:r>
            <a:r>
              <a:rPr lang="en-US" sz="3800" baseline="0" dirty="0" smtClean="0"/>
              <a:t> Toni </a:t>
            </a:r>
            <a:r>
              <a:rPr lang="en-US" sz="3800" baseline="0" dirty="0" err="1" smtClean="0"/>
              <a:t>D’Eramo</a:t>
            </a:r>
            <a:endParaRPr lang="en-US" sz="3800" dirty="0"/>
          </a:p>
        </p:txBody>
      </p:sp>
      <p:pic>
        <p:nvPicPr>
          <p:cNvPr id="8" name="Picture 7"/>
          <p:cNvPicPr>
            <a:picLocks noChangeAspect="1"/>
          </p:cNvPicPr>
          <p:nvPr/>
        </p:nvPicPr>
        <p:blipFill>
          <a:blip r:embed="rId3"/>
          <a:stretch>
            <a:fillRect/>
          </a:stretch>
        </p:blipFill>
        <p:spPr>
          <a:xfrm>
            <a:off x="3155978" y="2582898"/>
            <a:ext cx="3003521" cy="3754401"/>
          </a:xfrm>
          <a:prstGeom prst="rect">
            <a:avLst/>
          </a:prstGeom>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prstGeom prst="rect">
            <a:avLst/>
          </a:prstGeom>
        </p:spPr>
        <p:txBody>
          <a:bodyPr/>
          <a:lstStyle/>
          <a:p>
            <a:r>
              <a:rPr dirty="0"/>
              <a:t>What is LHNA?</a:t>
            </a:r>
          </a:p>
        </p:txBody>
      </p:sp>
      <p:sp>
        <p:nvSpPr>
          <p:cNvPr id="131" name="Content Placeholder 2"/>
          <p:cNvSpPr txBox="1">
            <a:spLocks noGrp="1"/>
          </p:cNvSpPr>
          <p:nvPr>
            <p:ph type="body" idx="1"/>
          </p:nvPr>
        </p:nvSpPr>
        <p:spPr>
          <a:xfrm>
            <a:off x="457200" y="1371599"/>
            <a:ext cx="8229600" cy="3276603"/>
          </a:xfrm>
          <a:prstGeom prst="rect">
            <a:avLst/>
          </a:prstGeom>
        </p:spPr>
        <p:txBody>
          <a:bodyPr/>
          <a:lstStyle/>
          <a:p>
            <a:pPr>
              <a:defRPr b="1"/>
            </a:pPr>
            <a:r>
              <a:rPr dirty="0">
                <a:solidFill>
                  <a:srgbClr val="67281D"/>
                </a:solidFill>
              </a:rPr>
              <a:t>N</a:t>
            </a:r>
            <a:r>
              <a:rPr sz="3800" dirty="0">
                <a:solidFill>
                  <a:srgbClr val="67281D"/>
                </a:solidFill>
              </a:rPr>
              <a:t>eighborhood</a:t>
            </a:r>
            <a:r>
              <a:rPr sz="3800" dirty="0"/>
              <a:t> organization</a:t>
            </a:r>
          </a:p>
          <a:p>
            <a:pPr marL="742950" lvl="1" indent="-285750">
              <a:spcBef>
                <a:spcPts val="800"/>
              </a:spcBef>
              <a:defRPr sz="3600"/>
            </a:pPr>
            <a:r>
              <a:rPr dirty="0"/>
              <a:t> 501(c)3</a:t>
            </a:r>
          </a:p>
          <a:p>
            <a:pPr marL="742950" lvl="1" indent="-285750">
              <a:spcBef>
                <a:spcPts val="800"/>
              </a:spcBef>
              <a:defRPr sz="3600"/>
            </a:pPr>
            <a:r>
              <a:rPr dirty="0"/>
              <a:t>Dedicated to addressing issues affecting Lowry Hill residents and businesses </a:t>
            </a:r>
          </a:p>
        </p:txBody>
      </p:sp>
      <p:pic>
        <p:nvPicPr>
          <p:cNvPr id="5" name="Picture 4" descr="Picture 4"/>
          <p:cNvPicPr>
            <a:picLocks noChangeAspect="1"/>
          </p:cNvPicPr>
          <p:nvPr/>
        </p:nvPicPr>
        <p:blipFill>
          <a:blip r:embed="rId2">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le 4"/>
          <p:cNvSpPr txBox="1">
            <a:spLocks noGrp="1"/>
          </p:cNvSpPr>
          <p:nvPr>
            <p:ph type="title"/>
          </p:nvPr>
        </p:nvSpPr>
        <p:spPr>
          <a:xfrm>
            <a:off x="228600" y="228600"/>
            <a:ext cx="8686800" cy="990600"/>
          </a:xfrm>
          <a:prstGeom prst="rect">
            <a:avLst/>
          </a:prstGeom>
        </p:spPr>
        <p:txBody>
          <a:bodyPr>
            <a:normAutofit/>
          </a:bodyPr>
          <a:lstStyle/>
          <a:p>
            <a:r>
              <a:rPr dirty="0" smtClean="0"/>
              <a:t>Communications</a:t>
            </a:r>
            <a:endParaRPr dirty="0"/>
          </a:p>
        </p:txBody>
      </p:sp>
      <p:sp>
        <p:nvSpPr>
          <p:cNvPr id="332" name="Content Placeholder 5"/>
          <p:cNvSpPr txBox="1">
            <a:spLocks noGrp="1"/>
          </p:cNvSpPr>
          <p:nvPr>
            <p:ph type="body" idx="1"/>
          </p:nvPr>
        </p:nvSpPr>
        <p:spPr>
          <a:xfrm>
            <a:off x="457200" y="1587500"/>
            <a:ext cx="8229600" cy="4724400"/>
          </a:xfrm>
          <a:prstGeom prst="rect">
            <a:avLst/>
          </a:prstGeom>
        </p:spPr>
        <p:txBody>
          <a:bodyPr/>
          <a:lstStyle/>
          <a:p>
            <a:pPr marL="0" indent="0">
              <a:buSzTx/>
              <a:buNone/>
              <a:defRPr b="1"/>
            </a:pPr>
            <a:r>
              <a:rPr dirty="0"/>
              <a:t>Areas of focus</a:t>
            </a:r>
          </a:p>
          <a:p>
            <a:r>
              <a:rPr lang="en-US" dirty="0"/>
              <a:t>Share LHNA information with residents</a:t>
            </a:r>
          </a:p>
          <a:p>
            <a:r>
              <a:rPr dirty="0" smtClean="0"/>
              <a:t>Encourage </a:t>
            </a:r>
            <a:r>
              <a:rPr dirty="0"/>
              <a:t>neighborhood </a:t>
            </a:r>
            <a:r>
              <a:rPr dirty="0" smtClean="0"/>
              <a:t>involvement</a:t>
            </a:r>
            <a:endParaRPr dirty="0"/>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1"/>
          <p:cNvSpPr txBox="1">
            <a:spLocks noGrp="1"/>
          </p:cNvSpPr>
          <p:nvPr>
            <p:ph type="title"/>
          </p:nvPr>
        </p:nvSpPr>
        <p:spPr>
          <a:prstGeom prst="rect">
            <a:avLst/>
          </a:prstGeom>
        </p:spPr>
        <p:txBody>
          <a:bodyPr>
            <a:normAutofit/>
          </a:bodyPr>
          <a:lstStyle/>
          <a:p>
            <a:r>
              <a:rPr lang="en-US" dirty="0" smtClean="0"/>
              <a:t>LHNA Website</a:t>
            </a:r>
            <a:endParaRPr dirty="0"/>
          </a:p>
        </p:txBody>
      </p:sp>
      <p:sp>
        <p:nvSpPr>
          <p:cNvPr id="344" name="Text Placeholder 2"/>
          <p:cNvSpPr txBox="1">
            <a:spLocks noGrp="1"/>
          </p:cNvSpPr>
          <p:nvPr>
            <p:ph type="body" idx="1"/>
          </p:nvPr>
        </p:nvSpPr>
        <p:spPr>
          <a:xfrm>
            <a:off x="457200" y="1292140"/>
            <a:ext cx="8229600" cy="4525963"/>
          </a:xfrm>
          <a:prstGeom prst="rect">
            <a:avLst/>
          </a:prstGeom>
        </p:spPr>
        <p:txBody>
          <a:bodyPr/>
          <a:lstStyle/>
          <a:p>
            <a:pPr lvl="0"/>
            <a:r>
              <a:rPr lang="en-US" dirty="0" err="1"/>
              <a:t>l</a:t>
            </a:r>
            <a:r>
              <a:rPr lang="en-US" dirty="0" err="1" smtClean="0"/>
              <a:t>owryhillneighborhood.org</a:t>
            </a:r>
            <a:endParaRPr dirty="0"/>
          </a:p>
        </p:txBody>
      </p:sp>
      <p:pic>
        <p:nvPicPr>
          <p:cNvPr id="345" name="Picture 1" descr="Picture 1"/>
          <p:cNvPicPr>
            <a:picLocks noChangeAspect="1"/>
          </p:cNvPicPr>
          <p:nvPr/>
        </p:nvPicPr>
        <p:blipFill>
          <a:blip r:embed="rId2">
            <a:extLst/>
          </a:blip>
          <a:stretch>
            <a:fillRect/>
          </a:stretch>
        </p:blipFill>
        <p:spPr>
          <a:xfrm>
            <a:off x="1638648" y="2336332"/>
            <a:ext cx="5764544" cy="4269605"/>
          </a:xfrm>
          <a:prstGeom prst="rect">
            <a:avLst/>
          </a:prstGeom>
          <a:ln w="12700">
            <a:miter lim="400000"/>
          </a:ln>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1"/>
          <p:cNvSpPr txBox="1">
            <a:spLocks noGrp="1"/>
          </p:cNvSpPr>
          <p:nvPr>
            <p:ph type="title"/>
          </p:nvPr>
        </p:nvSpPr>
        <p:spPr>
          <a:xfrm>
            <a:off x="228600" y="228600"/>
            <a:ext cx="8686800" cy="1371600"/>
          </a:xfrm>
          <a:prstGeom prst="rect">
            <a:avLst/>
          </a:prstGeom>
        </p:spPr>
        <p:txBody>
          <a:bodyPr>
            <a:noAutofit/>
          </a:bodyPr>
          <a:lstStyle/>
          <a:p>
            <a:pPr>
              <a:defRPr sz="4200"/>
            </a:pPr>
            <a:r>
              <a:rPr sz="5000" dirty="0"/>
              <a:t>LHNA Monthly Email </a:t>
            </a:r>
            <a:r>
              <a:rPr sz="5000" dirty="0" smtClean="0"/>
              <a:t>Newsletter</a:t>
            </a:r>
            <a:endParaRPr sz="5000" dirty="0"/>
          </a:p>
        </p:txBody>
      </p:sp>
      <p:sp>
        <p:nvSpPr>
          <p:cNvPr id="338" name="Text Placeholder 3"/>
          <p:cNvSpPr txBox="1">
            <a:spLocks noGrp="1"/>
          </p:cNvSpPr>
          <p:nvPr>
            <p:ph type="body" idx="1"/>
          </p:nvPr>
        </p:nvSpPr>
        <p:spPr>
          <a:prstGeom prst="rect">
            <a:avLst/>
          </a:prstGeom>
        </p:spPr>
        <p:txBody>
          <a:bodyPr>
            <a:normAutofit fontScale="92500"/>
          </a:bodyPr>
          <a:lstStyle/>
          <a:p>
            <a:pPr lvl="0"/>
            <a:r>
              <a:rPr lang="en-US" dirty="0" smtClean="0"/>
              <a:t>Easy sign up on web site</a:t>
            </a:r>
          </a:p>
          <a:p>
            <a:pPr lvl="0"/>
            <a:r>
              <a:rPr lang="en-US" dirty="0" smtClean="0"/>
              <a:t>Neighborhood events and news</a:t>
            </a:r>
          </a:p>
          <a:p>
            <a:pPr lvl="0"/>
            <a:r>
              <a:rPr lang="en-US" dirty="0" smtClean="0"/>
              <a:t>Environment news</a:t>
            </a:r>
          </a:p>
          <a:p>
            <a:pPr lvl="0"/>
            <a:r>
              <a:rPr lang="en-US" dirty="0" smtClean="0"/>
              <a:t>Road construction updates</a:t>
            </a:r>
          </a:p>
          <a:p>
            <a:pPr lvl="0"/>
            <a:r>
              <a:rPr lang="en-US" dirty="0" smtClean="0"/>
              <a:t>Crime maps</a:t>
            </a:r>
          </a:p>
          <a:p>
            <a:pPr lvl="0"/>
            <a:r>
              <a:rPr lang="en-US" dirty="0" smtClean="0"/>
              <a:t>Meeting information</a:t>
            </a:r>
            <a:endParaRPr dirty="0"/>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1"/>
          <p:cNvSpPr txBox="1">
            <a:spLocks noGrp="1"/>
          </p:cNvSpPr>
          <p:nvPr>
            <p:ph type="title"/>
          </p:nvPr>
        </p:nvSpPr>
        <p:spPr>
          <a:prstGeom prst="rect">
            <a:avLst/>
          </a:prstGeom>
        </p:spPr>
        <p:txBody>
          <a:bodyPr/>
          <a:lstStyle/>
          <a:p>
            <a:r>
              <a:rPr dirty="0"/>
              <a:t>Hill &amp; Lake Press Ads</a:t>
            </a:r>
          </a:p>
        </p:txBody>
      </p:sp>
      <p:pic>
        <p:nvPicPr>
          <p:cNvPr id="3" name="Picture 2"/>
          <p:cNvPicPr>
            <a:picLocks noChangeAspect="1"/>
          </p:cNvPicPr>
          <p:nvPr/>
        </p:nvPicPr>
        <p:blipFill>
          <a:blip r:embed="rId3"/>
          <a:stretch>
            <a:fillRect/>
          </a:stretch>
        </p:blipFill>
        <p:spPr>
          <a:xfrm>
            <a:off x="1456755" y="1385891"/>
            <a:ext cx="6138122" cy="5333346"/>
          </a:xfrm>
          <a:prstGeom prst="rect">
            <a:avLst/>
          </a:prstGeom>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1"/>
          <p:cNvSpPr txBox="1">
            <a:spLocks noGrp="1"/>
          </p:cNvSpPr>
          <p:nvPr>
            <p:ph type="title"/>
          </p:nvPr>
        </p:nvSpPr>
        <p:spPr>
          <a:prstGeom prst="rect">
            <a:avLst/>
          </a:prstGeom>
        </p:spPr>
        <p:txBody>
          <a:bodyPr>
            <a:normAutofit/>
          </a:bodyPr>
          <a:lstStyle/>
          <a:p>
            <a:r>
              <a:rPr lang="en-US" dirty="0" err="1"/>
              <a:t>n</a:t>
            </a:r>
            <a:r>
              <a:rPr lang="en-US" dirty="0" err="1" smtClean="0"/>
              <a:t>extdoor.com</a:t>
            </a:r>
            <a:endParaRPr dirty="0"/>
          </a:p>
        </p:txBody>
      </p:sp>
      <p:pic>
        <p:nvPicPr>
          <p:cNvPr id="4" name="Picture 3"/>
          <p:cNvPicPr>
            <a:picLocks noChangeAspect="1"/>
          </p:cNvPicPr>
          <p:nvPr/>
        </p:nvPicPr>
        <p:blipFill>
          <a:blip r:embed="rId3"/>
          <a:stretch>
            <a:fillRect/>
          </a:stretch>
        </p:blipFill>
        <p:spPr>
          <a:xfrm>
            <a:off x="564485" y="1295401"/>
            <a:ext cx="8108043" cy="3997388"/>
          </a:xfrm>
          <a:prstGeom prst="rect">
            <a:avLst/>
          </a:prstGeom>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itle 1"/>
          <p:cNvSpPr txBox="1">
            <a:spLocks noGrp="1"/>
          </p:cNvSpPr>
          <p:nvPr>
            <p:ph type="title"/>
          </p:nvPr>
        </p:nvSpPr>
        <p:spPr>
          <a:prstGeom prst="rect">
            <a:avLst/>
          </a:prstGeom>
        </p:spPr>
        <p:txBody>
          <a:bodyPr/>
          <a:lstStyle/>
          <a:p>
            <a:r>
              <a:rPr dirty="0"/>
              <a:t>Election: LHNA Board</a:t>
            </a:r>
          </a:p>
        </p:txBody>
      </p:sp>
      <p:sp>
        <p:nvSpPr>
          <p:cNvPr id="359" name="Content Placeholder 2"/>
          <p:cNvSpPr txBox="1">
            <a:spLocks noGrp="1"/>
          </p:cNvSpPr>
          <p:nvPr>
            <p:ph type="body" idx="1"/>
          </p:nvPr>
        </p:nvSpPr>
        <p:spPr>
          <a:xfrm>
            <a:off x="457200" y="1600200"/>
            <a:ext cx="8229600" cy="4525963"/>
          </a:xfrm>
          <a:prstGeom prst="rect">
            <a:avLst/>
          </a:prstGeom>
        </p:spPr>
        <p:txBody>
          <a:bodyPr/>
          <a:lstStyle/>
          <a:p>
            <a:r>
              <a:rPr lang="en-US" dirty="0" smtClean="0"/>
              <a:t>Michael </a:t>
            </a:r>
            <a:r>
              <a:rPr lang="en-US" dirty="0" err="1" smtClean="0"/>
              <a:t>Cockson</a:t>
            </a:r>
            <a:r>
              <a:rPr dirty="0" smtClean="0"/>
              <a:t>, </a:t>
            </a:r>
            <a:r>
              <a:rPr dirty="0"/>
              <a:t>President</a:t>
            </a:r>
          </a:p>
        </p:txBody>
      </p:sp>
      <p:pic>
        <p:nvPicPr>
          <p:cNvPr id="2" name="Picture 1"/>
          <p:cNvPicPr>
            <a:picLocks noChangeAspect="1"/>
          </p:cNvPicPr>
          <p:nvPr/>
        </p:nvPicPr>
        <p:blipFill>
          <a:blip r:embed="rId2"/>
          <a:stretch>
            <a:fillRect/>
          </a:stretch>
        </p:blipFill>
        <p:spPr>
          <a:xfrm>
            <a:off x="3155970" y="2581419"/>
            <a:ext cx="2553016" cy="3808935"/>
          </a:xfrm>
          <a:prstGeom prst="rect">
            <a:avLst/>
          </a:prstGeom>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1"/>
          <p:cNvSpPr txBox="1">
            <a:spLocks noGrp="1"/>
          </p:cNvSpPr>
          <p:nvPr>
            <p:ph type="title"/>
          </p:nvPr>
        </p:nvSpPr>
        <p:spPr>
          <a:prstGeom prst="rect">
            <a:avLst/>
          </a:prstGeom>
        </p:spPr>
        <p:txBody>
          <a:bodyPr>
            <a:normAutofit/>
          </a:bodyPr>
          <a:lstStyle/>
          <a:p>
            <a:r>
              <a:rPr dirty="0"/>
              <a:t>Elections &amp; </a:t>
            </a:r>
            <a:r>
              <a:rPr dirty="0" smtClean="0"/>
              <a:t>Terms</a:t>
            </a:r>
            <a:endParaRPr dirty="0"/>
          </a:p>
        </p:txBody>
      </p:sp>
      <p:sp>
        <p:nvSpPr>
          <p:cNvPr id="370" name="Content Placeholder 2"/>
          <p:cNvSpPr txBox="1">
            <a:spLocks noGrp="1"/>
          </p:cNvSpPr>
          <p:nvPr>
            <p:ph type="body" idx="1"/>
          </p:nvPr>
        </p:nvSpPr>
        <p:spPr>
          <a:prstGeom prst="rect">
            <a:avLst/>
          </a:prstGeom>
        </p:spPr>
        <p:txBody>
          <a:bodyPr>
            <a:normAutofit fontScale="85000" lnSpcReduction="10000"/>
          </a:bodyPr>
          <a:lstStyle/>
          <a:p>
            <a:pPr lvl="0"/>
            <a:r>
              <a:rPr lang="en-US" dirty="0" smtClean="0"/>
              <a:t>Board members serve 2 year terms</a:t>
            </a:r>
          </a:p>
          <a:p>
            <a:pPr lvl="0"/>
            <a:r>
              <a:rPr lang="en-US" dirty="0" smtClean="0"/>
              <a:t>Maximum 3 consecutive terms </a:t>
            </a:r>
          </a:p>
          <a:p>
            <a:pPr lvl="0"/>
            <a:r>
              <a:rPr lang="en-US" dirty="0" smtClean="0"/>
              <a:t>Special thanks to departing members</a:t>
            </a:r>
          </a:p>
          <a:p>
            <a:pPr lvl="1"/>
            <a:r>
              <a:rPr lang="en-US" dirty="0" smtClean="0"/>
              <a:t>Michael </a:t>
            </a:r>
            <a:r>
              <a:rPr lang="en-US" dirty="0" err="1" smtClean="0"/>
              <a:t>Cockson</a:t>
            </a:r>
            <a:endParaRPr lang="en-US" dirty="0" smtClean="0"/>
          </a:p>
          <a:p>
            <a:pPr lvl="1"/>
            <a:r>
              <a:rPr lang="en-US" dirty="0" smtClean="0"/>
              <a:t>Clint</a:t>
            </a:r>
            <a:r>
              <a:rPr lang="en-US" baseline="0" dirty="0" smtClean="0"/>
              <a:t> Connor</a:t>
            </a:r>
          </a:p>
          <a:p>
            <a:pPr lvl="1"/>
            <a:r>
              <a:rPr lang="en-US" baseline="0" dirty="0" smtClean="0"/>
              <a:t>Jimmy </a:t>
            </a:r>
            <a:r>
              <a:rPr lang="en-US" baseline="0" dirty="0" err="1" smtClean="0"/>
              <a:t>Fogel</a:t>
            </a:r>
            <a:endParaRPr lang="en-US" dirty="0" smtClean="0"/>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prstGeom prst="rect">
            <a:avLst/>
          </a:prstGeom>
        </p:spPr>
        <p:txBody>
          <a:bodyPr/>
          <a:lstStyle>
            <a:lvl1pPr>
              <a:defRPr sz="5400">
                <a:solidFill>
                  <a:srgbClr val="6C2A1F"/>
                </a:solidFill>
              </a:defRPr>
            </a:lvl1pPr>
          </a:lstStyle>
          <a:p>
            <a:r>
              <a:rPr dirty="0"/>
              <a:t>Returning board members</a:t>
            </a:r>
          </a:p>
        </p:txBody>
      </p:sp>
      <p:sp>
        <p:nvSpPr>
          <p:cNvPr id="374" name="Content Placeholder 2"/>
          <p:cNvSpPr txBox="1">
            <a:spLocks noGrp="1"/>
          </p:cNvSpPr>
          <p:nvPr>
            <p:ph type="body" idx="1"/>
          </p:nvPr>
        </p:nvSpPr>
        <p:spPr>
          <a:xfrm>
            <a:off x="457200" y="1600200"/>
            <a:ext cx="8229600" cy="4525963"/>
          </a:xfrm>
          <a:prstGeom prst="rect">
            <a:avLst/>
          </a:prstGeom>
        </p:spPr>
        <p:txBody>
          <a:bodyPr>
            <a:normAutofit lnSpcReduction="10000"/>
          </a:bodyPr>
          <a:lstStyle/>
          <a:p>
            <a:pPr>
              <a:spcBef>
                <a:spcPts val="800"/>
              </a:spcBef>
              <a:defRPr sz="3600" b="1">
                <a:solidFill>
                  <a:srgbClr val="6C2A1F"/>
                </a:solidFill>
              </a:defRPr>
            </a:pPr>
            <a:r>
              <a:rPr dirty="0"/>
              <a:t>Will serve 2</a:t>
            </a:r>
            <a:r>
              <a:rPr baseline="30000" dirty="0"/>
              <a:t>nd</a:t>
            </a:r>
            <a:r>
              <a:rPr dirty="0"/>
              <a:t> year of 2 year term</a:t>
            </a:r>
          </a:p>
          <a:p>
            <a:pPr marL="0" lvl="1" indent="329184" defTabSz="658368">
              <a:spcBef>
                <a:spcPts val="400"/>
              </a:spcBef>
              <a:buSzTx/>
              <a:buNone/>
              <a:defRPr sz="2000"/>
            </a:pPr>
            <a:r>
              <a:rPr lang="en-US" sz="3200" dirty="0"/>
              <a:t>Justin Baylor</a:t>
            </a:r>
          </a:p>
          <a:p>
            <a:pPr marL="0" lvl="1" indent="329184" defTabSz="658368">
              <a:spcBef>
                <a:spcPts val="400"/>
              </a:spcBef>
              <a:buSzTx/>
              <a:buNone/>
              <a:defRPr sz="2000"/>
            </a:pPr>
            <a:r>
              <a:rPr lang="en-US" sz="3200" dirty="0" smtClean="0"/>
              <a:t>Kathleen </a:t>
            </a:r>
            <a:r>
              <a:rPr lang="en-US" sz="3200" dirty="0" err="1"/>
              <a:t>Bottini</a:t>
            </a:r>
            <a:endParaRPr lang="en-US" sz="3200" dirty="0"/>
          </a:p>
          <a:p>
            <a:pPr marL="0" lvl="1" indent="329184" defTabSz="658368">
              <a:spcBef>
                <a:spcPts val="400"/>
              </a:spcBef>
              <a:buSzTx/>
              <a:buNone/>
              <a:defRPr sz="2000"/>
            </a:pPr>
            <a:r>
              <a:rPr lang="en-US" sz="3200" dirty="0"/>
              <a:t>Jennifer </a:t>
            </a:r>
            <a:r>
              <a:rPr lang="en-US" sz="3200" dirty="0" err="1"/>
              <a:t>Breitinger</a:t>
            </a:r>
            <a:endParaRPr lang="en-US" sz="3200" dirty="0"/>
          </a:p>
          <a:p>
            <a:pPr marL="0" lvl="1" indent="329184" defTabSz="658368">
              <a:spcBef>
                <a:spcPts val="400"/>
              </a:spcBef>
              <a:buSzTx/>
              <a:buNone/>
              <a:defRPr sz="2000"/>
            </a:pPr>
            <a:r>
              <a:rPr lang="en-US" sz="3200" dirty="0"/>
              <a:t>Fran Davis</a:t>
            </a:r>
          </a:p>
          <a:p>
            <a:pPr marL="0" lvl="1" indent="329184" defTabSz="658368">
              <a:spcBef>
                <a:spcPts val="400"/>
              </a:spcBef>
              <a:buSzTx/>
              <a:buNone/>
              <a:defRPr sz="2000"/>
            </a:pPr>
            <a:r>
              <a:rPr lang="en-US" sz="3200" dirty="0" smtClean="0"/>
              <a:t>Toni </a:t>
            </a:r>
            <a:r>
              <a:rPr lang="en-US" sz="3200" dirty="0" err="1" smtClean="0"/>
              <a:t>D’Eramo</a:t>
            </a:r>
            <a:endParaRPr lang="en-US" sz="3200" dirty="0" smtClean="0"/>
          </a:p>
          <a:p>
            <a:pPr marL="0" lvl="1" indent="329184" defTabSz="658368">
              <a:spcBef>
                <a:spcPts val="400"/>
              </a:spcBef>
              <a:buSzTx/>
              <a:buNone/>
              <a:defRPr sz="2000"/>
            </a:pPr>
            <a:r>
              <a:rPr lang="en-US" sz="3200" dirty="0" smtClean="0"/>
              <a:t>Robert </a:t>
            </a:r>
            <a:r>
              <a:rPr lang="en-US" sz="3200" dirty="0" err="1"/>
              <a:t>Hinck</a:t>
            </a:r>
            <a:endParaRPr lang="en-US" sz="3200" dirty="0"/>
          </a:p>
          <a:p>
            <a:pPr marL="0" lvl="1" indent="329184" defTabSz="658368">
              <a:spcBef>
                <a:spcPts val="400"/>
              </a:spcBef>
              <a:buSzTx/>
              <a:buNone/>
              <a:defRPr sz="2000"/>
            </a:pPr>
            <a:r>
              <a:rPr lang="en-US" sz="3200" dirty="0"/>
              <a:t>Evan </a:t>
            </a:r>
            <a:r>
              <a:rPr lang="en-US" sz="3200" dirty="0" smtClean="0"/>
              <a:t>Stern</a:t>
            </a:r>
          </a:p>
          <a:p>
            <a:pPr marL="0" lvl="1" indent="329184" defTabSz="658368">
              <a:spcBef>
                <a:spcPts val="400"/>
              </a:spcBef>
              <a:buSzTx/>
              <a:buNone/>
              <a:defRPr sz="2000"/>
            </a:pPr>
            <a:r>
              <a:rPr lang="en-US" sz="3200" dirty="0" smtClean="0"/>
              <a:t>Chas </a:t>
            </a:r>
            <a:r>
              <a:rPr lang="en-US" sz="3200" dirty="0" err="1" smtClean="0"/>
              <a:t>Scheiderer</a:t>
            </a:r>
            <a:endParaRPr lang="en-US" sz="3200" dirty="0"/>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prstGeom prst="rect">
            <a:avLst/>
          </a:prstGeom>
        </p:spPr>
        <p:txBody>
          <a:bodyPr>
            <a:normAutofit fontScale="90000"/>
          </a:bodyPr>
          <a:lstStyle/>
          <a:p>
            <a:r>
              <a:rPr dirty="0"/>
              <a:t>Proposed Slate for New </a:t>
            </a:r>
            <a:r>
              <a:rPr dirty="0" smtClean="0"/>
              <a:t>Term</a:t>
            </a:r>
            <a:endParaRPr dirty="0"/>
          </a:p>
        </p:txBody>
      </p:sp>
      <p:sp>
        <p:nvSpPr>
          <p:cNvPr id="378" name="Content Placeholder 2"/>
          <p:cNvSpPr txBox="1">
            <a:spLocks noGrp="1"/>
          </p:cNvSpPr>
          <p:nvPr>
            <p:ph type="body" idx="1"/>
          </p:nvPr>
        </p:nvSpPr>
        <p:spPr>
          <a:prstGeom prst="rect">
            <a:avLst/>
          </a:prstGeom>
        </p:spPr>
        <p:txBody>
          <a:bodyPr>
            <a:normAutofit fontScale="92500" lnSpcReduction="10000"/>
          </a:bodyPr>
          <a:lstStyle/>
          <a:p>
            <a:pPr lvl="0"/>
            <a:r>
              <a:rPr lang="en-US" dirty="0" smtClean="0"/>
              <a:t>Board members for re-election</a:t>
            </a:r>
          </a:p>
          <a:p>
            <a:pPr lvl="1"/>
            <a:r>
              <a:rPr lang="en-US" dirty="0" smtClean="0"/>
              <a:t>Lee </a:t>
            </a:r>
            <a:r>
              <a:rPr lang="en-US" dirty="0" err="1" smtClean="0"/>
              <a:t>Switzenberg</a:t>
            </a:r>
            <a:endParaRPr lang="en-US" dirty="0" smtClean="0"/>
          </a:p>
          <a:p>
            <a:pPr lvl="1"/>
            <a:r>
              <a:rPr lang="en-US" dirty="0" smtClean="0"/>
              <a:t>Craig Wilson</a:t>
            </a:r>
          </a:p>
          <a:p>
            <a:pPr lvl="1"/>
            <a:r>
              <a:rPr lang="en-US" dirty="0" smtClean="0"/>
              <a:t>Sam </a:t>
            </a:r>
            <a:r>
              <a:rPr lang="en-US" dirty="0" err="1" smtClean="0"/>
              <a:t>Ellingson</a:t>
            </a:r>
            <a:endParaRPr lang="en-US" dirty="0"/>
          </a:p>
          <a:p>
            <a:r>
              <a:rPr lang="en-US" dirty="0" smtClean="0"/>
              <a:t>New candidates</a:t>
            </a:r>
          </a:p>
          <a:p>
            <a:pPr lvl="1"/>
            <a:r>
              <a:rPr lang="en-US" dirty="0" smtClean="0"/>
              <a:t>Jody </a:t>
            </a:r>
            <a:r>
              <a:rPr lang="en-US" dirty="0" err="1" smtClean="0"/>
              <a:t>Lictor</a:t>
            </a:r>
            <a:endParaRPr lang="en-US" dirty="0" smtClean="0"/>
          </a:p>
          <a:p>
            <a:pPr lvl="1"/>
            <a:r>
              <a:rPr lang="en-US" dirty="0" smtClean="0"/>
              <a:t>Thomas </a:t>
            </a:r>
            <a:r>
              <a:rPr lang="en-US" dirty="0" err="1" smtClean="0"/>
              <a:t>Regnier</a:t>
            </a:r>
            <a:endParaRPr lang="en-US" dirty="0" smtClean="0"/>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le 1"/>
          <p:cNvSpPr txBox="1">
            <a:spLocks noGrp="1"/>
          </p:cNvSpPr>
          <p:nvPr>
            <p:ph type="title"/>
          </p:nvPr>
        </p:nvSpPr>
        <p:spPr>
          <a:prstGeom prst="rect">
            <a:avLst/>
          </a:prstGeom>
        </p:spPr>
        <p:txBody>
          <a:bodyPr>
            <a:normAutofit/>
          </a:bodyPr>
          <a:lstStyle/>
          <a:p>
            <a:endParaRPr dirty="0"/>
          </a:p>
        </p:txBody>
      </p:sp>
      <p:sp>
        <p:nvSpPr>
          <p:cNvPr id="382" name="Content Placeholder 2"/>
          <p:cNvSpPr txBox="1">
            <a:spLocks noGrp="1"/>
          </p:cNvSpPr>
          <p:nvPr>
            <p:ph type="body" idx="1"/>
          </p:nvPr>
        </p:nvSpPr>
        <p:spPr>
          <a:xfrm>
            <a:off x="341737" y="1959375"/>
            <a:ext cx="8229600" cy="4525963"/>
          </a:xfrm>
          <a:prstGeom prst="rect">
            <a:avLst/>
          </a:prstGeom>
        </p:spPr>
        <p:txBody>
          <a:bodyPr>
            <a:normAutofit fontScale="92500"/>
          </a:bodyPr>
          <a:lstStyle/>
          <a:p>
            <a:pPr lvl="0"/>
            <a:r>
              <a:rPr lang="en-US" dirty="0"/>
              <a:t>Want to Get Involved</a:t>
            </a:r>
            <a:r>
              <a:rPr lang="en-US" dirty="0" smtClean="0"/>
              <a:t>?</a:t>
            </a:r>
          </a:p>
          <a:p>
            <a:pPr lvl="1"/>
            <a:r>
              <a:rPr lang="en-US" dirty="0" smtClean="0"/>
              <a:t>Talk to a Board member tonight</a:t>
            </a:r>
          </a:p>
          <a:p>
            <a:pPr lvl="1"/>
            <a:r>
              <a:rPr lang="en-US" dirty="0" smtClean="0"/>
              <a:t>Come to meetings: </a:t>
            </a:r>
            <a:r>
              <a:rPr lang="en-US" sz="3900" b="0" i="0" u="none" strike="noStrike" cap="none" spc="0" baseline="0" dirty="0" smtClean="0">
                <a:ln>
                  <a:noFill/>
                </a:ln>
                <a:solidFill>
                  <a:srgbClr val="7D0000"/>
                </a:solidFill>
                <a:effectLst/>
                <a:uFillTx/>
                <a:latin typeface="Palatino"/>
                <a:ea typeface="Century Gothic"/>
                <a:cs typeface="Palatino"/>
                <a:sym typeface="Century Gothic"/>
              </a:rPr>
              <a:t>1st Tuesdays, September through June, Kenwood Rec Center, 7PM</a:t>
            </a:r>
            <a:endParaRPr lang="en-US" dirty="0" smtClean="0"/>
          </a:p>
          <a:p>
            <a:pPr lvl="1"/>
            <a:r>
              <a:rPr lang="en-US" dirty="0" smtClean="0"/>
              <a:t>Email us </a:t>
            </a:r>
            <a:r>
              <a:rPr lang="en-US" b="0" u="sng" dirty="0" err="1" smtClean="0"/>
              <a:t>lhna@lowryhillneighborhood.org</a:t>
            </a:r>
            <a:endParaRPr lang="en-US" b="0" u="sng" dirty="0" smtClean="0"/>
          </a:p>
        </p:txBody>
      </p:sp>
      <p:pic>
        <p:nvPicPr>
          <p:cNvPr id="383" name="Picture 10" descr="Picture 10"/>
          <p:cNvPicPr>
            <a:picLocks noChangeAspect="1"/>
          </p:cNvPicPr>
          <p:nvPr/>
        </p:nvPicPr>
        <p:blipFill>
          <a:blip r:embed="rId2">
            <a:extLst/>
          </a:blip>
          <a:stretch>
            <a:fillRect/>
          </a:stretch>
        </p:blipFill>
        <p:spPr>
          <a:xfrm>
            <a:off x="1465499" y="0"/>
            <a:ext cx="5821478" cy="1797381"/>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228600" y="228600"/>
            <a:ext cx="8686800" cy="914400"/>
          </a:xfrm>
          <a:prstGeom prst="rect">
            <a:avLst/>
          </a:prstGeom>
        </p:spPr>
        <p:txBody>
          <a:bodyPr/>
          <a:lstStyle/>
          <a:p>
            <a:r>
              <a:rPr dirty="0"/>
              <a:t>What is LHNA?</a:t>
            </a:r>
          </a:p>
        </p:txBody>
      </p:sp>
      <p:sp>
        <p:nvSpPr>
          <p:cNvPr id="135" name="Content Placeholder 2"/>
          <p:cNvSpPr txBox="1">
            <a:spLocks noGrp="1"/>
          </p:cNvSpPr>
          <p:nvPr>
            <p:ph type="body" idx="1"/>
          </p:nvPr>
        </p:nvSpPr>
        <p:spPr>
          <a:xfrm>
            <a:off x="762000" y="1371600"/>
            <a:ext cx="7924800" cy="5105400"/>
          </a:xfrm>
          <a:prstGeom prst="rect">
            <a:avLst/>
          </a:prstGeom>
        </p:spPr>
        <p:txBody>
          <a:bodyPr/>
          <a:lstStyle/>
          <a:p>
            <a:pPr marL="0" indent="0" algn="ctr">
              <a:spcBef>
                <a:spcPts val="800"/>
              </a:spcBef>
              <a:buSzTx/>
              <a:buNone/>
              <a:defRPr sz="3600" b="1"/>
            </a:pPr>
            <a:r>
              <a:rPr dirty="0"/>
              <a:t>Develops,</a:t>
            </a:r>
          </a:p>
          <a:p>
            <a:pPr marL="0" indent="0" algn="ctr">
              <a:spcBef>
                <a:spcPts val="800"/>
              </a:spcBef>
              <a:buSzTx/>
              <a:buNone/>
              <a:defRPr sz="3600" b="1"/>
            </a:pPr>
            <a:r>
              <a:rPr dirty="0"/>
              <a:t>Encourages</a:t>
            </a:r>
          </a:p>
          <a:p>
            <a:pPr marL="0" indent="0" algn="ctr">
              <a:spcBef>
                <a:spcPts val="800"/>
              </a:spcBef>
              <a:buSzTx/>
              <a:buNone/>
              <a:defRPr sz="3600" b="1"/>
            </a:pPr>
            <a:r>
              <a:rPr dirty="0"/>
              <a:t>and Promotes…</a:t>
            </a:r>
          </a:p>
          <a:p>
            <a:pPr marL="0" indent="0" algn="ctr">
              <a:spcBef>
                <a:spcPts val="800"/>
              </a:spcBef>
              <a:buSzTx/>
              <a:buNone/>
              <a:defRPr sz="3600"/>
            </a:pPr>
            <a:r>
              <a:rPr dirty="0"/>
              <a:t>Programs, activities, and actions directed to the preservation, maintenance, improvement </a:t>
            </a:r>
          </a:p>
          <a:p>
            <a:pPr marL="0" indent="0" algn="ctr">
              <a:spcBef>
                <a:spcPts val="800"/>
              </a:spcBef>
              <a:buSzTx/>
              <a:buNone/>
              <a:defRPr sz="3600"/>
            </a:pPr>
            <a:r>
              <a:rPr dirty="0"/>
              <a:t>and beautification of Lowry Hill.</a:t>
            </a:r>
          </a:p>
        </p:txBody>
      </p:sp>
      <p:pic>
        <p:nvPicPr>
          <p:cNvPr id="4" name="Picture 4" descr="Picture 4"/>
          <p:cNvPicPr>
            <a:picLocks noChangeAspect="1"/>
          </p:cNvPicPr>
          <p:nvPr/>
        </p:nvPicPr>
        <p:blipFill>
          <a:blip r:embed="rId2">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Oval 1"/>
          <p:cNvSpPr/>
          <p:nvPr/>
        </p:nvSpPr>
        <p:spPr>
          <a:xfrm>
            <a:off x="8456613" y="6499225"/>
            <a:ext cx="85729" cy="84141"/>
          </a:xfrm>
          <a:prstGeom prst="ellipse">
            <a:avLst/>
          </a:prstGeom>
          <a:solidFill>
            <a:schemeClr val="accent1"/>
          </a:solidFill>
          <a:ln w="12700">
            <a:miter lim="400000"/>
          </a:ln>
        </p:spPr>
        <p:txBody>
          <a:bodyPr lIns="45718" tIns="45718" rIns="45718" bIns="45718"/>
          <a:lstStyle/>
          <a:p>
            <a:pPr algn="ctr">
              <a:defRPr sz="4200">
                <a:solidFill>
                  <a:srgbClr val="000000"/>
                </a:solidFill>
                <a:latin typeface="Gill Sans"/>
                <a:ea typeface="Gill Sans"/>
                <a:cs typeface="Gill Sans"/>
                <a:sym typeface="Gill Sans"/>
              </a:defRPr>
            </a:pPr>
            <a:endParaRPr/>
          </a:p>
        </p:txBody>
      </p:sp>
      <p:sp>
        <p:nvSpPr>
          <p:cNvPr id="386" name="Rectangle 3"/>
          <p:cNvSpPr txBox="1">
            <a:spLocks noGrp="1"/>
          </p:cNvSpPr>
          <p:nvPr>
            <p:ph type="title"/>
          </p:nvPr>
        </p:nvSpPr>
        <p:spPr>
          <a:xfrm>
            <a:off x="533400" y="228600"/>
            <a:ext cx="8140700" cy="1841500"/>
          </a:xfrm>
          <a:prstGeom prst="rect">
            <a:avLst/>
          </a:prstGeom>
        </p:spPr>
        <p:txBody>
          <a:bodyPr>
            <a:normAutofit fontScale="90000"/>
          </a:bodyPr>
          <a:lstStyle/>
          <a:p>
            <a:r>
              <a:rPr dirty="0"/>
              <a:t>LHNA </a:t>
            </a:r>
            <a:r>
              <a:rPr u="sng" dirty="0"/>
              <a:t>always</a:t>
            </a:r>
            <a:r>
              <a:rPr dirty="0"/>
              <a:t> accepts your tax-deductible contributions</a:t>
            </a:r>
          </a:p>
        </p:txBody>
      </p:sp>
      <p:sp>
        <p:nvSpPr>
          <p:cNvPr id="387" name="Rectangle 4"/>
          <p:cNvSpPr txBox="1">
            <a:spLocks noGrp="1"/>
          </p:cNvSpPr>
          <p:nvPr>
            <p:ph type="body" idx="1"/>
          </p:nvPr>
        </p:nvSpPr>
        <p:spPr>
          <a:xfrm>
            <a:off x="457200" y="2133600"/>
            <a:ext cx="8229600" cy="3849688"/>
          </a:xfrm>
          <a:prstGeom prst="rect">
            <a:avLst/>
          </a:prstGeom>
        </p:spPr>
        <p:txBody>
          <a:bodyPr/>
          <a:lstStyle/>
          <a:p>
            <a:pPr>
              <a:lnSpc>
                <a:spcPct val="80000"/>
              </a:lnSpc>
              <a:spcBef>
                <a:spcPts val="700"/>
              </a:spcBef>
              <a:defRPr sz="3000"/>
            </a:pPr>
            <a:r>
              <a:t>We value and welcome everyone in our community!</a:t>
            </a:r>
            <a:endParaRPr sz="2800"/>
          </a:p>
          <a:p>
            <a:pPr>
              <a:lnSpc>
                <a:spcPct val="80000"/>
              </a:lnSpc>
              <a:spcBef>
                <a:spcPts val="700"/>
              </a:spcBef>
              <a:defRPr sz="3000"/>
            </a:pPr>
            <a:r>
              <a:t>Thanks for your interest</a:t>
            </a:r>
            <a:endParaRPr sz="2800"/>
          </a:p>
          <a:p>
            <a:pPr>
              <a:lnSpc>
                <a:spcPct val="80000"/>
              </a:lnSpc>
              <a:spcBef>
                <a:spcPts val="700"/>
              </a:spcBef>
              <a:defRPr sz="3000"/>
            </a:pPr>
            <a:r>
              <a:t>Thanks for your participation</a:t>
            </a:r>
            <a:endParaRPr sz="2800"/>
          </a:p>
          <a:p>
            <a:pPr>
              <a:lnSpc>
                <a:spcPct val="80000"/>
              </a:lnSpc>
              <a:spcBef>
                <a:spcPts val="700"/>
              </a:spcBef>
              <a:defRPr sz="3000"/>
            </a:pPr>
            <a:r>
              <a:t>Thanks for your continued Financial support</a:t>
            </a:r>
            <a:endParaRPr sz="2800"/>
          </a:p>
          <a:p>
            <a:pPr marL="0" indent="0" algn="ctr">
              <a:lnSpc>
                <a:spcPct val="80000"/>
              </a:lnSpc>
              <a:spcBef>
                <a:spcPts val="700"/>
              </a:spcBef>
              <a:buSzTx/>
              <a:buNone/>
              <a:defRPr sz="3000"/>
            </a:pPr>
            <a:r>
              <a:t>-And-</a:t>
            </a:r>
            <a:endParaRPr sz="2800"/>
          </a:p>
          <a:p>
            <a:pPr>
              <a:lnSpc>
                <a:spcPct val="80000"/>
              </a:lnSpc>
              <a:spcBef>
                <a:spcPts val="700"/>
              </a:spcBef>
              <a:defRPr sz="3000"/>
            </a:pPr>
            <a:r>
              <a:t>THANK YOU for your presence </a:t>
            </a:r>
            <a:r>
              <a:rPr sz="2800"/>
              <a:t>here tonight!</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itle 3"/>
          <p:cNvSpPr txBox="1">
            <a:spLocks noGrp="1"/>
          </p:cNvSpPr>
          <p:nvPr>
            <p:ph type="title"/>
          </p:nvPr>
        </p:nvSpPr>
        <p:spPr>
          <a:xfrm>
            <a:off x="1066800" y="457200"/>
            <a:ext cx="7772400" cy="5867400"/>
          </a:xfrm>
          <a:prstGeom prst="rect">
            <a:avLst/>
          </a:prstGeom>
        </p:spPr>
        <p:txBody>
          <a:bodyPr anchor="ctr"/>
          <a:lstStyle/>
          <a:p>
            <a:pPr>
              <a:defRPr sz="7000"/>
            </a:pPr>
            <a:r>
              <a:rPr dirty="0"/>
              <a:t>    Thank You!</a:t>
            </a:r>
            <a:br>
              <a:rPr dirty="0"/>
            </a:br>
            <a:r>
              <a:rPr dirty="0"/>
              <a:t/>
            </a:r>
            <a:br>
              <a:rPr dirty="0"/>
            </a:br>
            <a:r>
              <a:rPr sz="4000" dirty="0"/>
              <a:t>and please…</a:t>
            </a:r>
            <a:br>
              <a:rPr sz="4000" dirty="0"/>
            </a:br>
            <a:r>
              <a:rPr sz="5000" dirty="0"/>
              <a:t>Remember to </a:t>
            </a:r>
            <a:br>
              <a:rPr sz="5000" dirty="0"/>
            </a:br>
            <a:r>
              <a:rPr sz="5000" dirty="0"/>
              <a:t>Leave a </a:t>
            </a:r>
            <a:br>
              <a:rPr sz="5000" dirty="0"/>
            </a:br>
            <a:r>
              <a:rPr sz="5000" dirty="0"/>
              <a:t>Light On!</a:t>
            </a:r>
          </a:p>
        </p:txBody>
      </p:sp>
      <p:pic>
        <p:nvPicPr>
          <p:cNvPr id="391" name="Picture 4" descr="Picture 4"/>
          <p:cNvPicPr>
            <a:picLocks noChangeAspect="1"/>
          </p:cNvPicPr>
          <p:nvPr/>
        </p:nvPicPr>
        <p:blipFill>
          <a:blip r:embed="rId2">
            <a:extLst/>
          </a:blip>
          <a:stretch>
            <a:fillRect/>
          </a:stretch>
        </p:blipFill>
        <p:spPr>
          <a:xfrm>
            <a:off x="711200" y="2578100"/>
            <a:ext cx="1831115" cy="1892475"/>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prstGeom prst="rect">
            <a:avLst/>
          </a:prstGeom>
        </p:spPr>
        <p:txBody>
          <a:bodyPr>
            <a:normAutofit/>
          </a:bodyPr>
          <a:lstStyle/>
          <a:p>
            <a:r>
              <a:rPr dirty="0"/>
              <a:t>What is LHNA</a:t>
            </a:r>
            <a:r>
              <a:rPr dirty="0" smtClean="0"/>
              <a:t>?</a:t>
            </a:r>
            <a:endParaRPr dirty="0"/>
          </a:p>
        </p:txBody>
      </p:sp>
      <p:sp>
        <p:nvSpPr>
          <p:cNvPr id="138" name="Content Placeholder 2"/>
          <p:cNvSpPr txBox="1">
            <a:spLocks noGrp="1"/>
          </p:cNvSpPr>
          <p:nvPr>
            <p:ph type="body" idx="1"/>
          </p:nvPr>
        </p:nvSpPr>
        <p:spPr>
          <a:prstGeom prst="rect">
            <a:avLst/>
          </a:prstGeom>
        </p:spPr>
        <p:txBody>
          <a:bodyPr>
            <a:normAutofit/>
          </a:bodyPr>
          <a:lstStyle/>
          <a:p>
            <a:pPr lvl="0"/>
            <a:r>
              <a:rPr lang="en-US" sz="4500" b="0" dirty="0" smtClean="0"/>
              <a:t>Board of Directors</a:t>
            </a:r>
          </a:p>
          <a:p>
            <a:pPr lvl="1"/>
            <a:r>
              <a:rPr lang="en-US" dirty="0" smtClean="0"/>
              <a:t>15 members</a:t>
            </a:r>
          </a:p>
          <a:p>
            <a:pPr lvl="1"/>
            <a:r>
              <a:rPr lang="en-US" dirty="0" smtClean="0"/>
              <a:t>All volunteers</a:t>
            </a:r>
          </a:p>
          <a:p>
            <a:pPr lvl="1"/>
            <a:r>
              <a:rPr lang="en-US" dirty="0" smtClean="0"/>
              <a:t>Elected by residents</a:t>
            </a:r>
          </a:p>
        </p:txBody>
      </p:sp>
      <p:pic>
        <p:nvPicPr>
          <p:cNvPr id="5" name="Picture 4" descr="Picture 4"/>
          <p:cNvPicPr>
            <a:picLocks noChangeAspect="1"/>
          </p:cNvPicPr>
          <p:nvPr/>
        </p:nvPicPr>
        <p:blipFill>
          <a:blip r:embed="rId2">
            <a:extLst/>
          </a:blip>
          <a:stretch>
            <a:fillRect/>
          </a:stretch>
        </p:blipFill>
        <p:spPr>
          <a:xfrm>
            <a:off x="8198381" y="5410201"/>
            <a:ext cx="712958" cy="121920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le 6"/>
          <p:cNvSpPr txBox="1">
            <a:spLocks noGrp="1"/>
          </p:cNvSpPr>
          <p:nvPr>
            <p:ph type="title"/>
          </p:nvPr>
        </p:nvSpPr>
        <p:spPr>
          <a:prstGeom prst="rect">
            <a:avLst/>
          </a:prstGeom>
        </p:spPr>
        <p:txBody>
          <a:bodyPr>
            <a:normAutofit/>
          </a:bodyPr>
          <a:lstStyle/>
          <a:p>
            <a:pPr marL="0" indent="0">
              <a:buNone/>
            </a:pPr>
            <a:r>
              <a:rPr dirty="0"/>
              <a:t>Current </a:t>
            </a:r>
            <a:r>
              <a:rPr dirty="0" smtClean="0"/>
              <a:t>Board</a:t>
            </a:r>
            <a:endParaRPr lang="en-US" dirty="0" smtClean="0"/>
          </a:p>
        </p:txBody>
      </p:sp>
      <p:sp>
        <p:nvSpPr>
          <p:cNvPr id="2" name="Text Placeholder 1"/>
          <p:cNvSpPr>
            <a:spLocks noGrp="1"/>
          </p:cNvSpPr>
          <p:nvPr>
            <p:ph type="body" sz="half" idx="1"/>
          </p:nvPr>
        </p:nvSpPr>
        <p:spPr>
          <a:xfrm>
            <a:off x="532537" y="1487815"/>
            <a:ext cx="8011698" cy="1658031"/>
          </a:xfrm>
        </p:spPr>
        <p:txBody>
          <a:bodyPr>
            <a:noAutofit/>
          </a:bodyPr>
          <a:lstStyle/>
          <a:p>
            <a:pPr marL="0" lvl="0" indent="0">
              <a:buNone/>
            </a:pPr>
            <a:r>
              <a:rPr lang="en-US" sz="2200" b="1" dirty="0" smtClean="0"/>
              <a:t>Executive Committee</a:t>
            </a:r>
          </a:p>
          <a:p>
            <a:pPr lvl="0"/>
            <a:r>
              <a:rPr lang="en-US" sz="2200" dirty="0" smtClean="0"/>
              <a:t>Michael </a:t>
            </a:r>
            <a:r>
              <a:rPr lang="en-US" sz="2200" dirty="0" err="1" smtClean="0"/>
              <a:t>Cockson</a:t>
            </a:r>
            <a:r>
              <a:rPr lang="en-US" sz="2200" dirty="0" smtClean="0"/>
              <a:t>, President</a:t>
            </a:r>
          </a:p>
          <a:p>
            <a:r>
              <a:rPr lang="en-US" sz="2200" dirty="0" smtClean="0"/>
              <a:t>Robert </a:t>
            </a:r>
            <a:r>
              <a:rPr lang="en-US" sz="2200" dirty="0" err="1" smtClean="0"/>
              <a:t>Hinck</a:t>
            </a:r>
            <a:r>
              <a:rPr lang="en-US" sz="2200" dirty="0" smtClean="0"/>
              <a:t>, Vice President</a:t>
            </a:r>
          </a:p>
          <a:p>
            <a:r>
              <a:rPr lang="en-US" sz="2200" dirty="0" smtClean="0"/>
              <a:t>Toni </a:t>
            </a:r>
            <a:r>
              <a:rPr lang="en-US" sz="2200" dirty="0" err="1" smtClean="0"/>
              <a:t>D’Eramo</a:t>
            </a:r>
            <a:r>
              <a:rPr lang="en-US" sz="2200" dirty="0" smtClean="0"/>
              <a:t>, Treasurer</a:t>
            </a:r>
          </a:p>
          <a:p>
            <a:r>
              <a:rPr lang="en-US" sz="2200" dirty="0" smtClean="0"/>
              <a:t>Chas </a:t>
            </a:r>
            <a:r>
              <a:rPr lang="en-US" sz="2200" dirty="0" err="1" smtClean="0"/>
              <a:t>Scheiderer</a:t>
            </a:r>
            <a:r>
              <a:rPr lang="en-US" sz="2200" dirty="0" smtClean="0"/>
              <a:t>, Secretary</a:t>
            </a:r>
          </a:p>
        </p:txBody>
      </p:sp>
      <p:sp>
        <p:nvSpPr>
          <p:cNvPr id="9" name="Text Placeholder 1"/>
          <p:cNvSpPr txBox="1">
            <a:spLocks/>
          </p:cNvSpPr>
          <p:nvPr/>
        </p:nvSpPr>
        <p:spPr>
          <a:xfrm>
            <a:off x="4310605" y="4201408"/>
            <a:ext cx="4041651" cy="20506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2pPr>
            <a:lvl3pPr marL="1143000" marR="0" indent="-2286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3pPr>
            <a:lvl4pPr marL="1600200" marR="0" indent="-228600" algn="l" defTabSz="914400" rtl="0" latinLnBrk="0">
              <a:lnSpc>
                <a:spcPct val="100000"/>
              </a:lnSpc>
              <a:spcBef>
                <a:spcPts val="700"/>
              </a:spcBef>
              <a:spcAft>
                <a:spcPts val="0"/>
              </a:spcAft>
              <a:buClrTx/>
              <a:buSzPct val="100000"/>
              <a:buFont typeface="Arial"/>
              <a:buChar char="o"/>
              <a:tabLst/>
              <a:defRPr sz="3200" b="0" i="0" u="none" strike="noStrike" cap="none" spc="0" baseline="0">
                <a:ln>
                  <a:noFill/>
                </a:ln>
                <a:solidFill>
                  <a:srgbClr val="7D0000"/>
                </a:solidFill>
                <a:uFillTx/>
                <a:latin typeface="Palatino"/>
                <a:ea typeface="Century Gothic"/>
                <a:cs typeface="Palatino"/>
                <a:sym typeface="Century Gothic"/>
              </a:defRPr>
            </a:lvl4pPr>
            <a:lvl5pPr marL="2057400" marR="0" indent="-2286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5pPr>
            <a:lvl6pPr marL="28575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6pPr>
            <a:lvl7pPr marL="33147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7pPr>
            <a:lvl8pPr marL="37719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8pPr>
            <a:lvl9pPr marL="42291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9pPr>
          </a:lstStyle>
          <a:p>
            <a:r>
              <a:rPr lang="en-US" sz="2200" dirty="0"/>
              <a:t>Krishna </a:t>
            </a:r>
            <a:r>
              <a:rPr lang="en-US" sz="2200" dirty="0" err="1"/>
              <a:t>Dorney</a:t>
            </a:r>
            <a:endParaRPr lang="en-US" sz="2200" dirty="0"/>
          </a:p>
          <a:p>
            <a:r>
              <a:rPr lang="en-US" sz="2200" dirty="0"/>
              <a:t>Sam </a:t>
            </a:r>
            <a:r>
              <a:rPr lang="en-US" sz="2200" dirty="0" err="1"/>
              <a:t>Ellingson</a:t>
            </a:r>
            <a:endParaRPr lang="en-US" sz="2200" dirty="0"/>
          </a:p>
          <a:p>
            <a:r>
              <a:rPr lang="en-US" sz="2200" dirty="0" smtClean="0"/>
              <a:t>Evan Stern</a:t>
            </a:r>
          </a:p>
          <a:p>
            <a:r>
              <a:rPr lang="en-US" sz="2200" dirty="0" smtClean="0"/>
              <a:t>Lee </a:t>
            </a:r>
            <a:r>
              <a:rPr lang="en-US" sz="2200" dirty="0" err="1" smtClean="0"/>
              <a:t>Switzenberg</a:t>
            </a:r>
            <a:endParaRPr lang="en-US" sz="2200" dirty="0" smtClean="0"/>
          </a:p>
          <a:p>
            <a:r>
              <a:rPr lang="en-US" sz="2200" dirty="0" smtClean="0"/>
              <a:t>Craig Wilson</a:t>
            </a:r>
          </a:p>
        </p:txBody>
      </p:sp>
      <p:sp>
        <p:nvSpPr>
          <p:cNvPr id="10" name="Text Placeholder 1"/>
          <p:cNvSpPr txBox="1">
            <a:spLocks/>
          </p:cNvSpPr>
          <p:nvPr/>
        </p:nvSpPr>
        <p:spPr>
          <a:xfrm>
            <a:off x="532537" y="3954304"/>
            <a:ext cx="3778068" cy="257836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77500" lnSpcReduction="2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2pPr>
            <a:lvl3pPr marL="1143000" marR="0" indent="-2286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3pPr>
            <a:lvl4pPr marL="1600200" marR="0" indent="-228600" algn="l" defTabSz="914400" rtl="0" latinLnBrk="0">
              <a:lnSpc>
                <a:spcPct val="100000"/>
              </a:lnSpc>
              <a:spcBef>
                <a:spcPts val="700"/>
              </a:spcBef>
              <a:spcAft>
                <a:spcPts val="0"/>
              </a:spcAft>
              <a:buClrTx/>
              <a:buSzPct val="100000"/>
              <a:buFont typeface="Arial"/>
              <a:buChar char="o"/>
              <a:tabLst/>
              <a:defRPr sz="3200" b="0" i="0" u="none" strike="noStrike" cap="none" spc="0" baseline="0">
                <a:ln>
                  <a:noFill/>
                </a:ln>
                <a:solidFill>
                  <a:srgbClr val="7D0000"/>
                </a:solidFill>
                <a:uFillTx/>
                <a:latin typeface="Palatino"/>
                <a:ea typeface="Century Gothic"/>
                <a:cs typeface="Palatino"/>
                <a:sym typeface="Century Gothic"/>
              </a:defRPr>
            </a:lvl4pPr>
            <a:lvl5pPr marL="2057400" marR="0" indent="-2286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7D0000"/>
                </a:solidFill>
                <a:uFillTx/>
                <a:latin typeface="Palatino"/>
                <a:ea typeface="Century Gothic"/>
                <a:cs typeface="Palatino"/>
                <a:sym typeface="Century Gothic"/>
              </a:defRPr>
            </a:lvl5pPr>
            <a:lvl6pPr marL="28575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6pPr>
            <a:lvl7pPr marL="33147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7pPr>
            <a:lvl8pPr marL="3771900" marR="0" indent="-571500" algn="l" defTabSz="914400" rtl="0" latinLnBrk="0">
              <a:lnSpc>
                <a:spcPct val="100000"/>
              </a:lnSpc>
              <a:spcBef>
                <a:spcPts val="900"/>
              </a:spcBef>
              <a:spcAft>
                <a:spcPts val="0"/>
              </a:spcAft>
              <a:buClrTx/>
              <a:buSzPct val="100000"/>
              <a:buFont typeface="Arial"/>
              <a:buChar char="o"/>
              <a:tabLst/>
              <a:defRPr sz="4000" b="0" i="0" u="none" strike="noStrike" cap="none" spc="0" baseline="0">
                <a:ln>
                  <a:noFill/>
                </a:ln>
                <a:solidFill>
                  <a:srgbClr val="7D0000"/>
                </a:solidFill>
                <a:uFillTx/>
                <a:latin typeface="Century Gothic"/>
                <a:ea typeface="Century Gothic"/>
                <a:cs typeface="Century Gothic"/>
                <a:sym typeface="Century Gothic"/>
              </a:defRPr>
            </a:lvl8pPr>
            <a:lvl9pPr marL="4229100" marR="0" indent="-571500" algn="l" defTabSz="914400" rtl="0" latinLnBrk="0">
              <a:lnSpc>
                <a:spcPct val="100000"/>
              </a:lnSpc>
              <a:spcBef>
                <a:spcPts val="900"/>
              </a:spcBef>
              <a:spcAft>
                <a:spcPts val="0"/>
              </a:spcAft>
              <a:buClrTx/>
              <a:buSzPct val="100000"/>
              <a:buFont typeface="Arial"/>
              <a:buChar char="•"/>
              <a:tabLst/>
              <a:defRPr sz="4000" b="0" i="0" u="none" strike="noStrike" cap="none" spc="0" baseline="0">
                <a:ln>
                  <a:noFill/>
                </a:ln>
                <a:solidFill>
                  <a:srgbClr val="7D0000"/>
                </a:solidFill>
                <a:uFillTx/>
                <a:latin typeface="Century Gothic"/>
                <a:ea typeface="Century Gothic"/>
                <a:cs typeface="Century Gothic"/>
                <a:sym typeface="Century Gothic"/>
              </a:defRPr>
            </a:lvl9pPr>
          </a:lstStyle>
          <a:p>
            <a:pPr marL="0" indent="0">
              <a:buNone/>
            </a:pPr>
            <a:r>
              <a:rPr lang="en-US" sz="2800" b="1" dirty="0" smtClean="0"/>
              <a:t>Board Members</a:t>
            </a:r>
          </a:p>
          <a:p>
            <a:r>
              <a:rPr lang="en-US" sz="2800" dirty="0" smtClean="0"/>
              <a:t>Justin Baylor</a:t>
            </a:r>
          </a:p>
          <a:p>
            <a:r>
              <a:rPr lang="en-US" sz="2800" dirty="0" smtClean="0"/>
              <a:t>Kathleen </a:t>
            </a:r>
            <a:r>
              <a:rPr lang="en-US" sz="2800" dirty="0" err="1" smtClean="0"/>
              <a:t>Bottini</a:t>
            </a:r>
            <a:endParaRPr lang="en-US" sz="2800" dirty="0" smtClean="0"/>
          </a:p>
          <a:p>
            <a:r>
              <a:rPr lang="en-US" sz="2800" dirty="0" smtClean="0"/>
              <a:t>Jennifer </a:t>
            </a:r>
            <a:r>
              <a:rPr lang="en-US" sz="2800" dirty="0" err="1" smtClean="0"/>
              <a:t>Wirick</a:t>
            </a:r>
            <a:r>
              <a:rPr lang="en-US" sz="2800" dirty="0" smtClean="0"/>
              <a:t> </a:t>
            </a:r>
            <a:r>
              <a:rPr lang="en-US" sz="2800" dirty="0" err="1" smtClean="0"/>
              <a:t>Breitinger</a:t>
            </a:r>
            <a:endParaRPr lang="en-US" sz="2800" dirty="0" smtClean="0"/>
          </a:p>
          <a:p>
            <a:r>
              <a:rPr lang="en-US" sz="2800" dirty="0" smtClean="0"/>
              <a:t>Clint Conner</a:t>
            </a:r>
          </a:p>
          <a:p>
            <a:r>
              <a:rPr lang="en-US" sz="2800" dirty="0" smtClean="0"/>
              <a:t>Fran Davis</a:t>
            </a:r>
          </a:p>
        </p:txBody>
      </p:sp>
    </p:spTree>
  </p:cSld>
  <p:clrMapOvr>
    <a:masterClrMapping/>
  </p:clrMapOvr>
  <p:transition xmlns:p14="http://schemas.microsoft.com/office/powerpoint/2010/mai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2.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7.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6.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Executive">
  <a:themeElements>
    <a:clrScheme name="Executive">
      <a:dk1>
        <a:srgbClr val="292934"/>
      </a:dk1>
      <a:lt1>
        <a:srgbClr val="F3F2DC"/>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3F2DC"/>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xmlns="" name="BCG_Grid_16x9.pptx" id="{6741F1D1-726F-4F5C-AF82-6A4B030D48FC}" vid="{32BB820F-5679-4F98-8B04-67B27827A899}"/>
    </a:ext>
  </a:extLst>
</a:theme>
</file>

<file path=ppt/theme/theme3.xml><?xml version="1.0" encoding="utf-8"?>
<a:theme xmlns:a="http://schemas.openxmlformats.org/drawingml/2006/main" name="Executive">
  <a:themeElements>
    <a:clrScheme name="Executive">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3F2DC"/>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2369</TotalTime>
  <Words>1490</Words>
  <Application>Microsoft Macintosh PowerPoint</Application>
  <PresentationFormat>On-screen Show (4:3)</PresentationFormat>
  <Paragraphs>363</Paragraphs>
  <Slides>71</Slides>
  <Notes>11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74" baseType="lpstr">
      <vt:lpstr>Executive</vt:lpstr>
      <vt:lpstr>BCG Grid 16:9</vt:lpstr>
      <vt:lpstr>think-cell Slide</vt:lpstr>
      <vt:lpstr>PowerPoint Presentation</vt:lpstr>
      <vt:lpstr>Tonight’s Agenda</vt:lpstr>
      <vt:lpstr>Walker Art Center Welcome Mary Ceruti</vt:lpstr>
      <vt:lpstr>MN State  Senator  Scott Dibble </vt:lpstr>
      <vt:lpstr>What is LHNA? Board President, Michael Cockson</vt:lpstr>
      <vt:lpstr>What is LHNA?</vt:lpstr>
      <vt:lpstr>What is LHNA?</vt:lpstr>
      <vt:lpstr>What is LHNA?</vt:lpstr>
      <vt:lpstr>Current Board</vt:lpstr>
      <vt:lpstr>Lowry Hill Map</vt:lpstr>
      <vt:lpstr>Who Lives Here?</vt:lpstr>
      <vt:lpstr>Highlights</vt:lpstr>
      <vt:lpstr>Treasurer’s Report Toni D’Eramo</vt:lpstr>
      <vt:lpstr>LHNA Funding</vt:lpstr>
      <vt:lpstr>Sources of Funds FY2018 May 1, 2018 – Apr 30, 2019</vt:lpstr>
      <vt:lpstr>Use of Funds FY2018 May 1, 2018 – Apr 30, 2019</vt:lpstr>
      <vt:lpstr>Sources vs Uses LHNA Funds</vt:lpstr>
      <vt:lpstr>Crime &amp; Safety Committee Chair: Lee Switzenberg</vt:lpstr>
      <vt:lpstr>LHNA Committee Updates</vt:lpstr>
      <vt:lpstr>Crime &amp; Safety</vt:lpstr>
      <vt:lpstr>Crime &amp; Safety  </vt:lpstr>
      <vt:lpstr>PowerPoint Presentation</vt:lpstr>
      <vt:lpstr>What Can You Do?</vt:lpstr>
      <vt:lpstr>What Can You Do?</vt:lpstr>
      <vt:lpstr>Events Committee</vt:lpstr>
      <vt:lpstr>LHNA Events </vt:lpstr>
      <vt:lpstr>LHNA Events</vt:lpstr>
      <vt:lpstr>LHNA Events</vt:lpstr>
      <vt:lpstr>LHNA Events</vt:lpstr>
      <vt:lpstr>LHNA Events:</vt:lpstr>
      <vt:lpstr>LHNA Events</vt:lpstr>
      <vt:lpstr>Neighborhood Events </vt:lpstr>
      <vt:lpstr>Zoning Committee</vt:lpstr>
      <vt:lpstr>Zoning Committee</vt:lpstr>
      <vt:lpstr>Neighborhood Priorities Committee</vt:lpstr>
      <vt:lpstr>Neighborhood Priorities Committee</vt:lpstr>
      <vt:lpstr>Douglas Median before…</vt:lpstr>
      <vt:lpstr>Douglas Median after…</vt:lpstr>
      <vt:lpstr>Fremont Triangle, before…</vt:lpstr>
      <vt:lpstr>Fremont Triangle, after…</vt:lpstr>
      <vt:lpstr>Bryant Median, before…</vt:lpstr>
      <vt:lpstr>Bryant Median, after…</vt:lpstr>
      <vt:lpstr>Thomas Lowry Park Evaluation + Funding of Seven Pools</vt:lpstr>
      <vt:lpstr>Thomas Lowry Park Evaluation + Funding of Seven Pools</vt:lpstr>
      <vt:lpstr>Thomas Lowry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 Committee</vt:lpstr>
      <vt:lpstr>Environment Committee</vt:lpstr>
      <vt:lpstr>Environment Committee</vt:lpstr>
      <vt:lpstr>Three Things You Can Do</vt:lpstr>
      <vt:lpstr>Historical Committee</vt:lpstr>
      <vt:lpstr>Historical Committee</vt:lpstr>
      <vt:lpstr>Communications &amp; Outreach</vt:lpstr>
      <vt:lpstr>Communications</vt:lpstr>
      <vt:lpstr>LHNA Website</vt:lpstr>
      <vt:lpstr>LHNA Monthly Email Newsletter</vt:lpstr>
      <vt:lpstr>Hill &amp; Lake Press Ads</vt:lpstr>
      <vt:lpstr>nextdoor.com</vt:lpstr>
      <vt:lpstr>Election: LHNA Board</vt:lpstr>
      <vt:lpstr>Elections &amp; Terms</vt:lpstr>
      <vt:lpstr>Returning board members</vt:lpstr>
      <vt:lpstr>Proposed Slate for New Term</vt:lpstr>
      <vt:lpstr>PowerPoint Presentation</vt:lpstr>
      <vt:lpstr>LHNA always accepts your tax-deductible contributions</vt:lpstr>
      <vt:lpstr>    Thank You!  and please… Remember to  Leave a  Light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 D</cp:lastModifiedBy>
  <cp:revision>43</cp:revision>
  <cp:lastPrinted>2019-05-10T19:12:50Z</cp:lastPrinted>
  <dcterms:modified xsi:type="dcterms:W3CDTF">2019-05-14T21:16:18Z</dcterms:modified>
</cp:coreProperties>
</file>