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charts/chart1.xml" ContentType="application/vnd.openxmlformats-officedocument.drawingml.chart+xml"/>
  <Override PartName="/ppt/media/image2.jpeg" ContentType="image/jpeg"/>
  <Override PartName="/ppt/media/image3.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92934"/>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92934"/>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92934"/>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92934"/>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92934"/>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92934"/>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92934"/>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92934"/>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92934"/>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292934"/>
        </a:fontRef>
        <a:srgbClr val="292934"/>
      </a:tcTxStyle>
      <a:tcStyle>
        <a:tcBdr>
          <a:left>
            <a:ln w="12700" cap="flat">
              <a:solidFill>
                <a:srgbClr val="F3F2DC"/>
              </a:solidFill>
              <a:prstDash val="solid"/>
              <a:round/>
            </a:ln>
          </a:left>
          <a:right>
            <a:ln w="12700" cap="flat">
              <a:solidFill>
                <a:srgbClr val="F3F2DC"/>
              </a:solidFill>
              <a:prstDash val="solid"/>
              <a:round/>
            </a:ln>
          </a:right>
          <a:top>
            <a:ln w="12700" cap="flat">
              <a:solidFill>
                <a:srgbClr val="F3F2DC"/>
              </a:solidFill>
              <a:prstDash val="solid"/>
              <a:round/>
            </a:ln>
          </a:top>
          <a:bottom>
            <a:ln w="127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rgbClr val="DBDFDD"/>
          </a:solidFill>
        </a:fill>
      </a:tcStyle>
    </a:wholeTbl>
    <a:band2H>
      <a:tcTxStyle b="def" i="def"/>
      <a:tcStyle>
        <a:tcBdr/>
        <a:fill>
          <a:solidFill>
            <a:srgbClr val="EEF0EF"/>
          </a:solidFill>
        </a:fill>
      </a:tcStyle>
    </a:band2H>
    <a:firstCol>
      <a:tcTxStyle b="on" i="off">
        <a:fontRef idx="minor">
          <a:srgbClr val="F3F2DC"/>
        </a:fontRef>
        <a:srgbClr val="F3F2DC"/>
      </a:tcTxStyle>
      <a:tcStyle>
        <a:tcBdr>
          <a:left>
            <a:ln w="12700" cap="flat">
              <a:solidFill>
                <a:srgbClr val="F3F2DC"/>
              </a:solidFill>
              <a:prstDash val="solid"/>
              <a:round/>
            </a:ln>
          </a:left>
          <a:right>
            <a:ln w="12700" cap="flat">
              <a:solidFill>
                <a:srgbClr val="F3F2DC"/>
              </a:solidFill>
              <a:prstDash val="solid"/>
              <a:round/>
            </a:ln>
          </a:right>
          <a:top>
            <a:ln w="12700" cap="flat">
              <a:solidFill>
                <a:srgbClr val="F3F2DC"/>
              </a:solidFill>
              <a:prstDash val="solid"/>
              <a:round/>
            </a:ln>
          </a:top>
          <a:bottom>
            <a:ln w="127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chemeClr val="accent1"/>
          </a:solidFill>
        </a:fill>
      </a:tcStyle>
    </a:firstCol>
    <a:lastRow>
      <a:tcTxStyle b="on" i="off">
        <a:fontRef idx="minor">
          <a:srgbClr val="F3F2DC"/>
        </a:fontRef>
        <a:srgbClr val="F3F2DC"/>
      </a:tcTxStyle>
      <a:tcStyle>
        <a:tcBdr>
          <a:left>
            <a:ln w="12700" cap="flat">
              <a:solidFill>
                <a:srgbClr val="F3F2DC"/>
              </a:solidFill>
              <a:prstDash val="solid"/>
              <a:round/>
            </a:ln>
          </a:left>
          <a:right>
            <a:ln w="12700" cap="flat">
              <a:solidFill>
                <a:srgbClr val="F3F2DC"/>
              </a:solidFill>
              <a:prstDash val="solid"/>
              <a:round/>
            </a:ln>
          </a:right>
          <a:top>
            <a:ln w="38100" cap="flat">
              <a:solidFill>
                <a:srgbClr val="F3F2DC"/>
              </a:solidFill>
              <a:prstDash val="solid"/>
              <a:round/>
            </a:ln>
          </a:top>
          <a:bottom>
            <a:ln w="127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chemeClr val="accent1"/>
          </a:solidFill>
        </a:fill>
      </a:tcStyle>
    </a:lastRow>
    <a:firstRow>
      <a:tcTxStyle b="on" i="off">
        <a:fontRef idx="minor">
          <a:srgbClr val="F3F2DC"/>
        </a:fontRef>
        <a:srgbClr val="F3F2DC"/>
      </a:tcTxStyle>
      <a:tcStyle>
        <a:tcBdr>
          <a:left>
            <a:ln w="12700" cap="flat">
              <a:solidFill>
                <a:srgbClr val="F3F2DC"/>
              </a:solidFill>
              <a:prstDash val="solid"/>
              <a:round/>
            </a:ln>
          </a:left>
          <a:right>
            <a:ln w="12700" cap="flat">
              <a:solidFill>
                <a:srgbClr val="F3F2DC"/>
              </a:solidFill>
              <a:prstDash val="solid"/>
              <a:round/>
            </a:ln>
          </a:right>
          <a:top>
            <a:ln w="12700" cap="flat">
              <a:solidFill>
                <a:srgbClr val="F3F2DC"/>
              </a:solidFill>
              <a:prstDash val="solid"/>
              <a:round/>
            </a:ln>
          </a:top>
          <a:bottom>
            <a:ln w="381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chemeClr val="accent1"/>
          </a:solidFill>
        </a:fill>
      </a:tcStyle>
    </a:firstRow>
  </a:tblStyle>
  <a:tblStyle styleId="{C7B018BB-80A7-4F77-B60F-C8B233D01FF8}" styleName="">
    <a:tblBg/>
    <a:wholeTbl>
      <a:tcTxStyle b="off" i="off">
        <a:fontRef idx="minor">
          <a:srgbClr val="292934"/>
        </a:fontRef>
        <a:srgbClr val="292934"/>
      </a:tcTxStyle>
      <a:tcStyle>
        <a:tcBdr>
          <a:left>
            <a:ln w="12700" cap="flat">
              <a:solidFill>
                <a:srgbClr val="F3F2DC"/>
              </a:solidFill>
              <a:prstDash val="solid"/>
              <a:round/>
            </a:ln>
          </a:left>
          <a:right>
            <a:ln w="12700" cap="flat">
              <a:solidFill>
                <a:srgbClr val="F3F2DC"/>
              </a:solidFill>
              <a:prstDash val="solid"/>
              <a:round/>
            </a:ln>
          </a:right>
          <a:top>
            <a:ln w="12700" cap="flat">
              <a:solidFill>
                <a:srgbClr val="F3F2DC"/>
              </a:solidFill>
              <a:prstDash val="solid"/>
              <a:round/>
            </a:ln>
          </a:top>
          <a:bottom>
            <a:ln w="127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rgbClr val="D4D1D0"/>
          </a:solidFill>
        </a:fill>
      </a:tcStyle>
    </a:wholeTbl>
    <a:band2H>
      <a:tcTxStyle b="def" i="def"/>
      <a:tcStyle>
        <a:tcBdr/>
        <a:fill>
          <a:solidFill>
            <a:srgbClr val="EBE9E9"/>
          </a:solidFill>
        </a:fill>
      </a:tcStyle>
    </a:band2H>
    <a:firstCol>
      <a:tcTxStyle b="on" i="off">
        <a:fontRef idx="minor">
          <a:srgbClr val="F3F2DC"/>
        </a:fontRef>
        <a:srgbClr val="F3F2DC"/>
      </a:tcTxStyle>
      <a:tcStyle>
        <a:tcBdr>
          <a:left>
            <a:ln w="12700" cap="flat">
              <a:solidFill>
                <a:srgbClr val="F3F2DC"/>
              </a:solidFill>
              <a:prstDash val="solid"/>
              <a:round/>
            </a:ln>
          </a:left>
          <a:right>
            <a:ln w="12700" cap="flat">
              <a:solidFill>
                <a:srgbClr val="F3F2DC"/>
              </a:solidFill>
              <a:prstDash val="solid"/>
              <a:round/>
            </a:ln>
          </a:right>
          <a:top>
            <a:ln w="12700" cap="flat">
              <a:solidFill>
                <a:srgbClr val="F3F2DC"/>
              </a:solidFill>
              <a:prstDash val="solid"/>
              <a:round/>
            </a:ln>
          </a:top>
          <a:bottom>
            <a:ln w="127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chemeClr val="accent3"/>
          </a:solidFill>
        </a:fill>
      </a:tcStyle>
    </a:firstCol>
    <a:lastRow>
      <a:tcTxStyle b="on" i="off">
        <a:fontRef idx="minor">
          <a:srgbClr val="F3F2DC"/>
        </a:fontRef>
        <a:srgbClr val="F3F2DC"/>
      </a:tcTxStyle>
      <a:tcStyle>
        <a:tcBdr>
          <a:left>
            <a:ln w="12700" cap="flat">
              <a:solidFill>
                <a:srgbClr val="F3F2DC"/>
              </a:solidFill>
              <a:prstDash val="solid"/>
              <a:round/>
            </a:ln>
          </a:left>
          <a:right>
            <a:ln w="12700" cap="flat">
              <a:solidFill>
                <a:srgbClr val="F3F2DC"/>
              </a:solidFill>
              <a:prstDash val="solid"/>
              <a:round/>
            </a:ln>
          </a:right>
          <a:top>
            <a:ln w="38100" cap="flat">
              <a:solidFill>
                <a:srgbClr val="F3F2DC"/>
              </a:solidFill>
              <a:prstDash val="solid"/>
              <a:round/>
            </a:ln>
          </a:top>
          <a:bottom>
            <a:ln w="127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chemeClr val="accent3"/>
          </a:solidFill>
        </a:fill>
      </a:tcStyle>
    </a:lastRow>
    <a:firstRow>
      <a:tcTxStyle b="on" i="off">
        <a:fontRef idx="minor">
          <a:srgbClr val="F3F2DC"/>
        </a:fontRef>
        <a:srgbClr val="F3F2DC"/>
      </a:tcTxStyle>
      <a:tcStyle>
        <a:tcBdr>
          <a:left>
            <a:ln w="12700" cap="flat">
              <a:solidFill>
                <a:srgbClr val="F3F2DC"/>
              </a:solidFill>
              <a:prstDash val="solid"/>
              <a:round/>
            </a:ln>
          </a:left>
          <a:right>
            <a:ln w="12700" cap="flat">
              <a:solidFill>
                <a:srgbClr val="F3F2DC"/>
              </a:solidFill>
              <a:prstDash val="solid"/>
              <a:round/>
            </a:ln>
          </a:right>
          <a:top>
            <a:ln w="12700" cap="flat">
              <a:solidFill>
                <a:srgbClr val="F3F2DC"/>
              </a:solidFill>
              <a:prstDash val="solid"/>
              <a:round/>
            </a:ln>
          </a:top>
          <a:bottom>
            <a:ln w="381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chemeClr val="accent3"/>
          </a:solidFill>
        </a:fill>
      </a:tcStyle>
    </a:firstRow>
  </a:tblStyle>
  <a:tblStyle styleId="{EEE7283C-3CF3-47DC-8721-378D4A62B228}" styleName="">
    <a:tblBg/>
    <a:wholeTbl>
      <a:tcTxStyle b="off" i="off">
        <a:fontRef idx="minor">
          <a:srgbClr val="292934"/>
        </a:fontRef>
        <a:srgbClr val="292934"/>
      </a:tcTxStyle>
      <a:tcStyle>
        <a:tcBdr>
          <a:left>
            <a:ln w="12700" cap="flat">
              <a:solidFill>
                <a:srgbClr val="F3F2DC"/>
              </a:solidFill>
              <a:prstDash val="solid"/>
              <a:round/>
            </a:ln>
          </a:left>
          <a:right>
            <a:ln w="12700" cap="flat">
              <a:solidFill>
                <a:srgbClr val="F3F2DC"/>
              </a:solidFill>
              <a:prstDash val="solid"/>
              <a:round/>
            </a:ln>
          </a:right>
          <a:top>
            <a:ln w="12700" cap="flat">
              <a:solidFill>
                <a:srgbClr val="F3F2DC"/>
              </a:solidFill>
              <a:prstDash val="solid"/>
              <a:round/>
            </a:ln>
          </a:top>
          <a:bottom>
            <a:ln w="127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rgbClr val="D6CECD"/>
          </a:solidFill>
        </a:fill>
      </a:tcStyle>
    </a:wholeTbl>
    <a:band2H>
      <a:tcTxStyle b="def" i="def"/>
      <a:tcStyle>
        <a:tcBdr/>
        <a:fill>
          <a:solidFill>
            <a:srgbClr val="EBE8E8"/>
          </a:solidFill>
        </a:fill>
      </a:tcStyle>
    </a:band2H>
    <a:firstCol>
      <a:tcTxStyle b="on" i="off">
        <a:fontRef idx="minor">
          <a:srgbClr val="F3F2DC"/>
        </a:fontRef>
        <a:srgbClr val="F3F2DC"/>
      </a:tcTxStyle>
      <a:tcStyle>
        <a:tcBdr>
          <a:left>
            <a:ln w="12700" cap="flat">
              <a:solidFill>
                <a:srgbClr val="F3F2DC"/>
              </a:solidFill>
              <a:prstDash val="solid"/>
              <a:round/>
            </a:ln>
          </a:left>
          <a:right>
            <a:ln w="12700" cap="flat">
              <a:solidFill>
                <a:srgbClr val="F3F2DC"/>
              </a:solidFill>
              <a:prstDash val="solid"/>
              <a:round/>
            </a:ln>
          </a:right>
          <a:top>
            <a:ln w="12700" cap="flat">
              <a:solidFill>
                <a:srgbClr val="F3F2DC"/>
              </a:solidFill>
              <a:prstDash val="solid"/>
              <a:round/>
            </a:ln>
          </a:top>
          <a:bottom>
            <a:ln w="127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chemeClr val="accent6"/>
          </a:solidFill>
        </a:fill>
      </a:tcStyle>
    </a:firstCol>
    <a:lastRow>
      <a:tcTxStyle b="on" i="off">
        <a:fontRef idx="minor">
          <a:srgbClr val="F3F2DC"/>
        </a:fontRef>
        <a:srgbClr val="F3F2DC"/>
      </a:tcTxStyle>
      <a:tcStyle>
        <a:tcBdr>
          <a:left>
            <a:ln w="12700" cap="flat">
              <a:solidFill>
                <a:srgbClr val="F3F2DC"/>
              </a:solidFill>
              <a:prstDash val="solid"/>
              <a:round/>
            </a:ln>
          </a:left>
          <a:right>
            <a:ln w="12700" cap="flat">
              <a:solidFill>
                <a:srgbClr val="F3F2DC"/>
              </a:solidFill>
              <a:prstDash val="solid"/>
              <a:round/>
            </a:ln>
          </a:right>
          <a:top>
            <a:ln w="38100" cap="flat">
              <a:solidFill>
                <a:srgbClr val="F3F2DC"/>
              </a:solidFill>
              <a:prstDash val="solid"/>
              <a:round/>
            </a:ln>
          </a:top>
          <a:bottom>
            <a:ln w="127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chemeClr val="accent6"/>
          </a:solidFill>
        </a:fill>
      </a:tcStyle>
    </a:lastRow>
    <a:firstRow>
      <a:tcTxStyle b="on" i="off">
        <a:fontRef idx="minor">
          <a:srgbClr val="F3F2DC"/>
        </a:fontRef>
        <a:srgbClr val="F3F2DC"/>
      </a:tcTxStyle>
      <a:tcStyle>
        <a:tcBdr>
          <a:left>
            <a:ln w="12700" cap="flat">
              <a:solidFill>
                <a:srgbClr val="F3F2DC"/>
              </a:solidFill>
              <a:prstDash val="solid"/>
              <a:round/>
            </a:ln>
          </a:left>
          <a:right>
            <a:ln w="12700" cap="flat">
              <a:solidFill>
                <a:srgbClr val="F3F2DC"/>
              </a:solidFill>
              <a:prstDash val="solid"/>
              <a:round/>
            </a:ln>
          </a:right>
          <a:top>
            <a:ln w="12700" cap="flat">
              <a:solidFill>
                <a:srgbClr val="F3F2DC"/>
              </a:solidFill>
              <a:prstDash val="solid"/>
              <a:round/>
            </a:ln>
          </a:top>
          <a:bottom>
            <a:ln w="381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chemeClr val="accent6"/>
          </a:solidFill>
        </a:fill>
      </a:tcStyle>
    </a:firstRow>
  </a:tblStyle>
  <a:tblStyle styleId="{CF821DB8-F4EB-4A41-A1BA-3FCAFE7338EE}" styleName="">
    <a:tblBg/>
    <a:wholeTbl>
      <a:tcTxStyle b="off" i="off">
        <a:fontRef idx="minor">
          <a:srgbClr val="292934"/>
        </a:fontRef>
        <a:srgbClr val="29293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b="def" i="def"/>
      <a:tcStyle>
        <a:tcBdr/>
        <a:fill>
          <a:solidFill>
            <a:srgbClr val="F3F2DC"/>
          </a:solidFill>
        </a:fill>
      </a:tcStyle>
    </a:band2H>
    <a:firstCol>
      <a:tcTxStyle b="on" i="off">
        <a:fontRef idx="minor">
          <a:srgbClr val="F3F2DC"/>
        </a:fontRef>
        <a:srgbClr val="F3F2D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292934"/>
        </a:fontRef>
        <a:srgbClr val="292934"/>
      </a:tcTxStyle>
      <a:tcStyle>
        <a:tcBdr>
          <a:left>
            <a:ln w="12700" cap="flat">
              <a:noFill/>
              <a:miter lim="400000"/>
            </a:ln>
          </a:left>
          <a:right>
            <a:ln w="12700" cap="flat">
              <a:noFill/>
              <a:miter lim="400000"/>
            </a:ln>
          </a:right>
          <a:top>
            <a:ln w="50800" cap="flat">
              <a:solidFill>
                <a:srgbClr val="292934"/>
              </a:solidFill>
              <a:prstDash val="solid"/>
              <a:round/>
            </a:ln>
          </a:top>
          <a:bottom>
            <a:ln w="25400" cap="flat">
              <a:solidFill>
                <a:srgbClr val="292934"/>
              </a:solidFill>
              <a:prstDash val="solid"/>
              <a:round/>
            </a:ln>
          </a:bottom>
          <a:insideH>
            <a:ln w="12700" cap="flat">
              <a:noFill/>
              <a:miter lim="400000"/>
            </a:ln>
          </a:insideH>
          <a:insideV>
            <a:ln w="12700" cap="flat">
              <a:noFill/>
              <a:miter lim="400000"/>
            </a:ln>
          </a:insideV>
        </a:tcBdr>
        <a:fill>
          <a:solidFill>
            <a:srgbClr val="F3F2DC"/>
          </a:solidFill>
        </a:fill>
      </a:tcStyle>
    </a:lastRow>
    <a:firstRow>
      <a:tcTxStyle b="on" i="off">
        <a:fontRef idx="minor">
          <a:srgbClr val="F3F2DC"/>
        </a:fontRef>
        <a:srgbClr val="F3F2DC"/>
      </a:tcTxStyle>
      <a:tcStyle>
        <a:tcBdr>
          <a:left>
            <a:ln w="12700" cap="flat">
              <a:noFill/>
              <a:miter lim="400000"/>
            </a:ln>
          </a:left>
          <a:right>
            <a:ln w="12700" cap="flat">
              <a:noFill/>
              <a:miter lim="400000"/>
            </a:ln>
          </a:right>
          <a:top>
            <a:ln w="25400" cap="flat">
              <a:solidFill>
                <a:srgbClr val="292934"/>
              </a:solidFill>
              <a:prstDash val="solid"/>
              <a:round/>
            </a:ln>
          </a:top>
          <a:bottom>
            <a:ln w="25400" cap="flat">
              <a:solidFill>
                <a:srgbClr val="29293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292934"/>
        </a:fontRef>
        <a:srgbClr val="292934"/>
      </a:tcTxStyle>
      <a:tcStyle>
        <a:tcBdr>
          <a:left>
            <a:ln w="12700" cap="flat">
              <a:solidFill>
                <a:srgbClr val="F3F2DC"/>
              </a:solidFill>
              <a:prstDash val="solid"/>
              <a:round/>
            </a:ln>
          </a:left>
          <a:right>
            <a:ln w="12700" cap="flat">
              <a:solidFill>
                <a:srgbClr val="F3F2DC"/>
              </a:solidFill>
              <a:prstDash val="solid"/>
              <a:round/>
            </a:ln>
          </a:right>
          <a:top>
            <a:ln w="12700" cap="flat">
              <a:solidFill>
                <a:srgbClr val="F3F2DC"/>
              </a:solidFill>
              <a:prstDash val="solid"/>
              <a:round/>
            </a:ln>
          </a:top>
          <a:bottom>
            <a:ln w="127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rgbClr val="CBCBCC"/>
          </a:solidFill>
        </a:fill>
      </a:tcStyle>
    </a:wholeTbl>
    <a:band2H>
      <a:tcTxStyle b="def" i="def"/>
      <a:tcStyle>
        <a:tcBdr/>
        <a:fill>
          <a:solidFill>
            <a:srgbClr val="E7E7E7"/>
          </a:solidFill>
        </a:fill>
      </a:tcStyle>
    </a:band2H>
    <a:firstCol>
      <a:tcTxStyle b="on" i="off">
        <a:fontRef idx="minor">
          <a:srgbClr val="F3F2DC"/>
        </a:fontRef>
        <a:srgbClr val="F3F2DC"/>
      </a:tcTxStyle>
      <a:tcStyle>
        <a:tcBdr>
          <a:left>
            <a:ln w="12700" cap="flat">
              <a:solidFill>
                <a:srgbClr val="F3F2DC"/>
              </a:solidFill>
              <a:prstDash val="solid"/>
              <a:round/>
            </a:ln>
          </a:left>
          <a:right>
            <a:ln w="12700" cap="flat">
              <a:solidFill>
                <a:srgbClr val="F3F2DC"/>
              </a:solidFill>
              <a:prstDash val="solid"/>
              <a:round/>
            </a:ln>
          </a:right>
          <a:top>
            <a:ln w="12700" cap="flat">
              <a:solidFill>
                <a:srgbClr val="F3F2DC"/>
              </a:solidFill>
              <a:prstDash val="solid"/>
              <a:round/>
            </a:ln>
          </a:top>
          <a:bottom>
            <a:ln w="127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rgbClr val="292934"/>
          </a:solidFill>
        </a:fill>
      </a:tcStyle>
    </a:firstCol>
    <a:lastRow>
      <a:tcTxStyle b="on" i="off">
        <a:fontRef idx="minor">
          <a:srgbClr val="F3F2DC"/>
        </a:fontRef>
        <a:srgbClr val="F3F2DC"/>
      </a:tcTxStyle>
      <a:tcStyle>
        <a:tcBdr>
          <a:left>
            <a:ln w="12700" cap="flat">
              <a:solidFill>
                <a:srgbClr val="F3F2DC"/>
              </a:solidFill>
              <a:prstDash val="solid"/>
              <a:round/>
            </a:ln>
          </a:left>
          <a:right>
            <a:ln w="12700" cap="flat">
              <a:solidFill>
                <a:srgbClr val="F3F2DC"/>
              </a:solidFill>
              <a:prstDash val="solid"/>
              <a:round/>
            </a:ln>
          </a:right>
          <a:top>
            <a:ln w="38100" cap="flat">
              <a:solidFill>
                <a:srgbClr val="F3F2DC"/>
              </a:solidFill>
              <a:prstDash val="solid"/>
              <a:round/>
            </a:ln>
          </a:top>
          <a:bottom>
            <a:ln w="127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rgbClr val="292934"/>
          </a:solidFill>
        </a:fill>
      </a:tcStyle>
    </a:lastRow>
    <a:firstRow>
      <a:tcTxStyle b="on" i="off">
        <a:fontRef idx="minor">
          <a:srgbClr val="F3F2DC"/>
        </a:fontRef>
        <a:srgbClr val="F3F2DC"/>
      </a:tcTxStyle>
      <a:tcStyle>
        <a:tcBdr>
          <a:left>
            <a:ln w="12700" cap="flat">
              <a:solidFill>
                <a:srgbClr val="F3F2DC"/>
              </a:solidFill>
              <a:prstDash val="solid"/>
              <a:round/>
            </a:ln>
          </a:left>
          <a:right>
            <a:ln w="12700" cap="flat">
              <a:solidFill>
                <a:srgbClr val="F3F2DC"/>
              </a:solidFill>
              <a:prstDash val="solid"/>
              <a:round/>
            </a:ln>
          </a:right>
          <a:top>
            <a:ln w="12700" cap="flat">
              <a:solidFill>
                <a:srgbClr val="F3F2DC"/>
              </a:solidFill>
              <a:prstDash val="solid"/>
              <a:round/>
            </a:ln>
          </a:top>
          <a:bottom>
            <a:ln w="381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rgbClr val="292934"/>
          </a:solidFill>
        </a:fill>
      </a:tcStyle>
    </a:firstRow>
  </a:tblStyle>
  <a:tblStyle styleId="{2708684C-4D16-4618-839F-0558EEFCDFE6}" styleName="">
    <a:tblBg/>
    <a:wholeTbl>
      <a:tcTxStyle b="off" i="off">
        <a:fontRef idx="minor">
          <a:srgbClr val="292934"/>
        </a:fontRef>
        <a:srgbClr val="292934"/>
      </a:tcTxStyle>
      <a:tcStyle>
        <a:tcBdr>
          <a:left>
            <a:ln w="12700" cap="flat">
              <a:solidFill>
                <a:srgbClr val="292934"/>
              </a:solidFill>
              <a:prstDash val="solid"/>
              <a:round/>
            </a:ln>
          </a:left>
          <a:right>
            <a:ln w="12700" cap="flat">
              <a:solidFill>
                <a:srgbClr val="292934"/>
              </a:solidFill>
              <a:prstDash val="solid"/>
              <a:round/>
            </a:ln>
          </a:right>
          <a:top>
            <a:ln w="12700" cap="flat">
              <a:solidFill>
                <a:srgbClr val="292934"/>
              </a:solidFill>
              <a:prstDash val="solid"/>
              <a:round/>
            </a:ln>
          </a:top>
          <a:bottom>
            <a:ln w="12700" cap="flat">
              <a:solidFill>
                <a:srgbClr val="292934"/>
              </a:solidFill>
              <a:prstDash val="solid"/>
              <a:round/>
            </a:ln>
          </a:bottom>
          <a:insideH>
            <a:ln w="12700" cap="flat">
              <a:solidFill>
                <a:srgbClr val="292934"/>
              </a:solidFill>
              <a:prstDash val="solid"/>
              <a:round/>
            </a:ln>
          </a:insideH>
          <a:insideV>
            <a:ln w="12700" cap="flat">
              <a:solidFill>
                <a:srgbClr val="292934"/>
              </a:solidFill>
              <a:prstDash val="solid"/>
              <a:round/>
            </a:ln>
          </a:insideV>
        </a:tcBdr>
        <a:fill>
          <a:solidFill>
            <a:srgbClr val="292934">
              <a:alpha val="20000"/>
            </a:srgbClr>
          </a:solidFill>
        </a:fill>
      </a:tcStyle>
    </a:wholeTbl>
    <a:band2H>
      <a:tcTxStyle b="def" i="def"/>
      <a:tcStyle>
        <a:tcBdr/>
        <a:fill>
          <a:solidFill>
            <a:srgbClr val="FFFFFF"/>
          </a:solidFill>
        </a:fill>
      </a:tcStyle>
    </a:band2H>
    <a:firstCol>
      <a:tcTxStyle b="on" i="off">
        <a:fontRef idx="minor">
          <a:srgbClr val="292934"/>
        </a:fontRef>
        <a:srgbClr val="292934"/>
      </a:tcTxStyle>
      <a:tcStyle>
        <a:tcBdr>
          <a:left>
            <a:ln w="12700" cap="flat">
              <a:solidFill>
                <a:srgbClr val="292934"/>
              </a:solidFill>
              <a:prstDash val="solid"/>
              <a:round/>
            </a:ln>
          </a:left>
          <a:right>
            <a:ln w="12700" cap="flat">
              <a:solidFill>
                <a:srgbClr val="292934"/>
              </a:solidFill>
              <a:prstDash val="solid"/>
              <a:round/>
            </a:ln>
          </a:right>
          <a:top>
            <a:ln w="12700" cap="flat">
              <a:solidFill>
                <a:srgbClr val="292934"/>
              </a:solidFill>
              <a:prstDash val="solid"/>
              <a:round/>
            </a:ln>
          </a:top>
          <a:bottom>
            <a:ln w="12700" cap="flat">
              <a:solidFill>
                <a:srgbClr val="292934"/>
              </a:solidFill>
              <a:prstDash val="solid"/>
              <a:round/>
            </a:ln>
          </a:bottom>
          <a:insideH>
            <a:ln w="12700" cap="flat">
              <a:solidFill>
                <a:srgbClr val="292934"/>
              </a:solidFill>
              <a:prstDash val="solid"/>
              <a:round/>
            </a:ln>
          </a:insideH>
          <a:insideV>
            <a:ln w="12700" cap="flat">
              <a:solidFill>
                <a:srgbClr val="292934"/>
              </a:solidFill>
              <a:prstDash val="solid"/>
              <a:round/>
            </a:ln>
          </a:insideV>
        </a:tcBdr>
        <a:fill>
          <a:solidFill>
            <a:srgbClr val="292934">
              <a:alpha val="20000"/>
            </a:srgbClr>
          </a:solidFill>
        </a:fill>
      </a:tcStyle>
    </a:firstCol>
    <a:lastRow>
      <a:tcTxStyle b="on" i="off">
        <a:fontRef idx="minor">
          <a:srgbClr val="292934"/>
        </a:fontRef>
        <a:srgbClr val="292934"/>
      </a:tcTxStyle>
      <a:tcStyle>
        <a:tcBdr>
          <a:left>
            <a:ln w="12700" cap="flat">
              <a:solidFill>
                <a:srgbClr val="292934"/>
              </a:solidFill>
              <a:prstDash val="solid"/>
              <a:round/>
            </a:ln>
          </a:left>
          <a:right>
            <a:ln w="12700" cap="flat">
              <a:solidFill>
                <a:srgbClr val="292934"/>
              </a:solidFill>
              <a:prstDash val="solid"/>
              <a:round/>
            </a:ln>
          </a:right>
          <a:top>
            <a:ln w="50800" cap="flat">
              <a:solidFill>
                <a:srgbClr val="292934"/>
              </a:solidFill>
              <a:prstDash val="solid"/>
              <a:round/>
            </a:ln>
          </a:top>
          <a:bottom>
            <a:ln w="12700" cap="flat">
              <a:solidFill>
                <a:srgbClr val="292934"/>
              </a:solidFill>
              <a:prstDash val="solid"/>
              <a:round/>
            </a:ln>
          </a:bottom>
          <a:insideH>
            <a:ln w="12700" cap="flat">
              <a:solidFill>
                <a:srgbClr val="292934"/>
              </a:solidFill>
              <a:prstDash val="solid"/>
              <a:round/>
            </a:ln>
          </a:insideH>
          <a:insideV>
            <a:ln w="12700" cap="flat">
              <a:solidFill>
                <a:srgbClr val="292934"/>
              </a:solidFill>
              <a:prstDash val="solid"/>
              <a:round/>
            </a:ln>
          </a:insideV>
        </a:tcBdr>
        <a:fill>
          <a:noFill/>
        </a:fill>
      </a:tcStyle>
    </a:lastRow>
    <a:firstRow>
      <a:tcTxStyle b="on" i="off">
        <a:fontRef idx="minor">
          <a:srgbClr val="292934"/>
        </a:fontRef>
        <a:srgbClr val="292934"/>
      </a:tcTxStyle>
      <a:tcStyle>
        <a:tcBdr>
          <a:left>
            <a:ln w="12700" cap="flat">
              <a:solidFill>
                <a:srgbClr val="292934"/>
              </a:solidFill>
              <a:prstDash val="solid"/>
              <a:round/>
            </a:ln>
          </a:left>
          <a:right>
            <a:ln w="12700" cap="flat">
              <a:solidFill>
                <a:srgbClr val="292934"/>
              </a:solidFill>
              <a:prstDash val="solid"/>
              <a:round/>
            </a:ln>
          </a:right>
          <a:top>
            <a:ln w="12700" cap="flat">
              <a:solidFill>
                <a:srgbClr val="292934"/>
              </a:solidFill>
              <a:prstDash val="solid"/>
              <a:round/>
            </a:ln>
          </a:top>
          <a:bottom>
            <a:ln w="25400" cap="flat">
              <a:solidFill>
                <a:srgbClr val="292934"/>
              </a:solidFill>
              <a:prstDash val="solid"/>
              <a:round/>
            </a:ln>
          </a:bottom>
          <a:insideH>
            <a:ln w="12700" cap="flat">
              <a:solidFill>
                <a:srgbClr val="292934"/>
              </a:solidFill>
              <a:prstDash val="solid"/>
              <a:round/>
            </a:ln>
          </a:insideH>
          <a:insideV>
            <a:ln w="12700" cap="flat">
              <a:solidFill>
                <a:srgbClr val="292934"/>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1" i="0" strike="noStrike" sz="2100" u="none">
                <a:solidFill>
                  <a:srgbClr val="292934"/>
                </a:solidFill>
                <a:latin typeface="Palatino Linotype"/>
              </a:defRPr>
            </a:pPr>
            <a:r>
              <a:rPr b="1" i="0" strike="noStrike" sz="2100" u="none">
                <a:solidFill>
                  <a:srgbClr val="292934"/>
                </a:solidFill>
                <a:latin typeface="Palatino Linotype"/>
              </a:rPr>
              <a:t>Lowry Hill Crime Stats
No cases of homicide nor arson, so not shown below</a:t>
            </a:r>
          </a:p>
        </c:rich>
      </c:tx>
      <c:layout>
        <c:manualLayout>
          <c:xMode val="edge"/>
          <c:yMode val="edge"/>
          <c:x val="0.0282337"/>
          <c:y val="0"/>
          <c:w val="0.943533"/>
          <c:h val="0.161156"/>
        </c:manualLayout>
      </c:layout>
      <c:overlay val="1"/>
      <c:spPr>
        <a:noFill/>
        <a:effectLst/>
      </c:spPr>
    </c:title>
    <c:autoTitleDeleted val="1"/>
    <c:plotArea>
      <c:layout>
        <c:manualLayout>
          <c:layoutTarget val="inner"/>
          <c:xMode val="edge"/>
          <c:yMode val="edge"/>
          <c:x val="0.019488"/>
          <c:y val="0.161156"/>
          <c:w val="0.975512"/>
          <c:h val="0.744155"/>
        </c:manualLayout>
      </c:layout>
      <c:barChart>
        <c:barDir val="col"/>
        <c:grouping val="clustered"/>
        <c:varyColors val="0"/>
        <c:ser>
          <c:idx val="0"/>
          <c:order val="0"/>
          <c:tx>
            <c:strRef>
              <c:f>Sheet1!$B$1</c:f>
              <c:strCache>
                <c:ptCount val="1"/>
                <c:pt idx="0">
                  <c:v>2016</c:v>
                </c:pt>
              </c:strCache>
            </c:strRef>
          </c:tx>
          <c:spPr>
            <a:solidFill>
              <a:srgbClr val="6D7472"/>
            </a:solidFill>
            <a:ln w="12700" cap="flat">
              <a:noFill/>
              <a:miter lim="400000"/>
            </a:ln>
            <a:effectLst>
              <a:outerShdw sx="100000" sy="100000" kx="0" ky="0" algn="tl" rotWithShape="1" blurRad="38100" dist="23000" dir="5400000">
                <a:srgbClr val="000000">
                  <a:alpha val="35000"/>
                </a:srgbClr>
              </a:outerShdw>
            </a:effectLst>
          </c:spPr>
          <c:invertIfNegative val="0"/>
          <c:dLbls>
            <c:numFmt formatCode="0" sourceLinked="0"/>
            <c:txPr>
              <a:bodyPr/>
              <a:lstStyle/>
              <a:p>
                <a:pPr>
                  <a:defRPr b="0" i="0" strike="noStrike" sz="1800" u="none">
                    <a:solidFill>
                      <a:srgbClr val="292934"/>
                    </a:solidFill>
                    <a:latin typeface="Palatino Linotype"/>
                  </a:defRPr>
                </a:pPr>
              </a:p>
            </c:txPr>
            <c:dLblPos val="outEnd"/>
            <c:showLegendKey val="0"/>
            <c:showVal val="1"/>
            <c:showCatName val="0"/>
            <c:showSerName val="0"/>
            <c:showPercent val="0"/>
            <c:showBubbleSize val="0"/>
            <c:showLeaderLines val="0"/>
          </c:dLbls>
          <c:cat>
            <c:strRef>
              <c:f>Sheet1!$A$2:$A$7</c:f>
              <c:strCache>
                <c:ptCount val="6"/>
                <c:pt idx="0">
                  <c:v>Rape</c:v>
                </c:pt>
                <c:pt idx="1">
                  <c:v>Robbery</c:v>
                </c:pt>
                <c:pt idx="2">
                  <c:v>Agg Assault</c:v>
                </c:pt>
                <c:pt idx="3">
                  <c:v>Burglary</c:v>
                </c:pt>
                <c:pt idx="4">
                  <c:v>Auto Theft</c:v>
                </c:pt>
                <c:pt idx="5">
                  <c:v>Theft</c:v>
                </c:pt>
              </c:strCache>
            </c:strRef>
          </c:cat>
          <c:val>
            <c:numRef>
              <c:f>Sheet1!$B$2:$B$7</c:f>
              <c:numCache>
                <c:ptCount val="6"/>
                <c:pt idx="0">
                  <c:v>0.000000</c:v>
                </c:pt>
                <c:pt idx="1">
                  <c:v>1.000000</c:v>
                </c:pt>
                <c:pt idx="2">
                  <c:v>3.000000</c:v>
                </c:pt>
                <c:pt idx="3">
                  <c:v>17.000000</c:v>
                </c:pt>
                <c:pt idx="4">
                  <c:v>7.000000</c:v>
                </c:pt>
                <c:pt idx="5">
                  <c:v>101.000000</c:v>
                </c:pt>
              </c:numCache>
            </c:numRef>
          </c:val>
        </c:ser>
        <c:ser>
          <c:idx val="1"/>
          <c:order val="1"/>
          <c:tx>
            <c:strRef>
              <c:f>Sheet1!$C$1</c:f>
              <c:strCache>
                <c:ptCount val="1"/>
                <c:pt idx="0">
                  <c:v>2017</c:v>
                </c:pt>
              </c:strCache>
            </c:strRef>
          </c:tx>
          <c:spPr>
            <a:solidFill>
              <a:srgbClr val="980605"/>
            </a:solidFill>
            <a:ln w="12700" cap="flat">
              <a:noFill/>
              <a:miter lim="400000"/>
            </a:ln>
            <a:effectLst>
              <a:outerShdw sx="100000" sy="100000" kx="0" ky="0" algn="tl" rotWithShape="1" blurRad="38100" dist="23000" dir="5400000">
                <a:srgbClr val="000000">
                  <a:alpha val="35000"/>
                </a:srgbClr>
              </a:outerShdw>
            </a:effectLst>
          </c:spPr>
          <c:invertIfNegative val="0"/>
          <c:dLbls>
            <c:numFmt formatCode="0" sourceLinked="0"/>
            <c:txPr>
              <a:bodyPr/>
              <a:lstStyle/>
              <a:p>
                <a:pPr>
                  <a:defRPr b="0" i="0" strike="noStrike" sz="1800" u="none">
                    <a:solidFill>
                      <a:srgbClr val="292934"/>
                    </a:solidFill>
                    <a:latin typeface="Palatino Linotype"/>
                  </a:defRPr>
                </a:pPr>
              </a:p>
            </c:txPr>
            <c:dLblPos val="outEnd"/>
            <c:showLegendKey val="0"/>
            <c:showVal val="1"/>
            <c:showCatName val="0"/>
            <c:showSerName val="0"/>
            <c:showPercent val="0"/>
            <c:showBubbleSize val="0"/>
            <c:showLeaderLines val="0"/>
          </c:dLbls>
          <c:cat>
            <c:strRef>
              <c:f>Sheet1!$A$2:$A$7</c:f>
              <c:strCache>
                <c:ptCount val="6"/>
                <c:pt idx="0">
                  <c:v>Rape</c:v>
                </c:pt>
                <c:pt idx="1">
                  <c:v>Robbery</c:v>
                </c:pt>
                <c:pt idx="2">
                  <c:v>Agg Assault</c:v>
                </c:pt>
                <c:pt idx="3">
                  <c:v>Burglary</c:v>
                </c:pt>
                <c:pt idx="4">
                  <c:v>Auto Theft</c:v>
                </c:pt>
                <c:pt idx="5">
                  <c:v>Theft</c:v>
                </c:pt>
              </c:strCache>
            </c:strRef>
          </c:cat>
          <c:val>
            <c:numRef>
              <c:f>Sheet1!$C$2:$C$7</c:f>
              <c:numCache>
                <c:ptCount val="6"/>
                <c:pt idx="0">
                  <c:v>2.000000</c:v>
                </c:pt>
                <c:pt idx="1">
                  <c:v>3.000000</c:v>
                </c:pt>
                <c:pt idx="2">
                  <c:v>4.000000</c:v>
                </c:pt>
                <c:pt idx="3">
                  <c:v>49.000000</c:v>
                </c:pt>
                <c:pt idx="4">
                  <c:v>8.000000</c:v>
                </c:pt>
                <c:pt idx="5">
                  <c:v>96.000000</c:v>
                </c:pt>
              </c:numCache>
            </c:numRef>
          </c:val>
        </c:ser>
        <c:gapWidth val="150"/>
        <c:overlap val="-25"/>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8B8B8D"/>
            </a:solidFill>
            <a:prstDash val="solid"/>
            <a:round/>
          </a:ln>
        </c:spPr>
        <c:txPr>
          <a:bodyPr rot="0"/>
          <a:lstStyle/>
          <a:p>
            <a:pPr>
              <a:defRPr b="1" i="0" strike="noStrike" sz="2400" u="none">
                <a:solidFill>
                  <a:srgbClr val="292934"/>
                </a:solidFill>
                <a:latin typeface="Arial Narrow"/>
              </a:defRPr>
            </a:pPr>
          </a:p>
        </c:txPr>
        <c:crossAx val="2094734553"/>
        <c:crosses val="autoZero"/>
        <c:auto val="1"/>
        <c:lblAlgn val="ctr"/>
        <c:noMultiLvlLbl val="1"/>
      </c:catAx>
      <c:valAx>
        <c:axId val="2094734553"/>
        <c:scaling>
          <c:orientation val="minMax"/>
        </c:scaling>
        <c:delete val="0"/>
        <c:axPos val="l"/>
        <c:numFmt formatCode="0" sourceLinked="0"/>
        <c:majorTickMark val="none"/>
        <c:minorTickMark val="none"/>
        <c:tickLblPos val="none"/>
        <c:spPr>
          <a:ln w="12700" cap="flat">
            <a:noFill/>
            <a:prstDash val="solid"/>
            <a:round/>
          </a:ln>
        </c:spPr>
        <c:txPr>
          <a:bodyPr rot="0"/>
          <a:lstStyle/>
          <a:p>
            <a:pPr>
              <a:defRPr b="0" i="0" strike="noStrike" sz="1800" u="none">
                <a:solidFill>
                  <a:srgbClr val="292934"/>
                </a:solidFill>
                <a:latin typeface="Palatino Linotype"/>
              </a:defRPr>
            </a:pPr>
          </a:p>
        </c:txPr>
        <c:crossAx val="2094734552"/>
        <c:crosses val="autoZero"/>
        <c:crossBetween val="between"/>
        <c:majorUnit val="30"/>
        <c:minorUnit val="15"/>
      </c:valAx>
      <c:spPr>
        <a:noFill/>
        <a:ln w="12700" cap="flat">
          <a:noFill/>
          <a:miter lim="400000"/>
        </a:ln>
        <a:effectLst/>
      </c:spPr>
    </c:plotArea>
    <c:legend>
      <c:legendPos val="r"/>
      <c:layout>
        <c:manualLayout>
          <c:xMode val="edge"/>
          <c:yMode val="edge"/>
          <c:x val="0.403773"/>
          <c:y val="0.237305"/>
          <c:w val="0.216967"/>
          <c:h val="0.121275"/>
        </c:manualLayout>
      </c:layout>
      <c:overlay val="1"/>
      <c:spPr>
        <a:noFill/>
        <a:ln w="12700" cap="flat">
          <a:noFill/>
          <a:miter lim="400000"/>
        </a:ln>
        <a:effectLst/>
      </c:spPr>
      <c:txPr>
        <a:bodyPr rot="0"/>
        <a:lstStyle/>
        <a:p>
          <a:pPr>
            <a:defRPr b="0" i="0" strike="noStrike" sz="1800" u="none">
              <a:solidFill>
                <a:srgbClr val="292934"/>
              </a:solidFill>
              <a:latin typeface="Palatino Linotype"/>
            </a:defRPr>
          </a:pPr>
        </a:p>
      </c:txPr>
    </c:legend>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p:nvPr>
            <p:ph type="sldImg"/>
          </p:nvPr>
        </p:nvSpPr>
        <p:spPr>
          <a:xfrm>
            <a:off x="1143000" y="685800"/>
            <a:ext cx="4572000" cy="3429000"/>
          </a:xfrm>
          <a:prstGeom prst="rect">
            <a:avLst/>
          </a:prstGeom>
        </p:spPr>
        <p:txBody>
          <a:bodyPr/>
          <a:lstStyle/>
          <a:p>
            <a:pPr/>
          </a:p>
        </p:txBody>
      </p:sp>
      <p:sp>
        <p:nvSpPr>
          <p:cNvPr id="93" name="Shape 9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ph type="sldImg"/>
          </p:nvPr>
        </p:nvSpPr>
        <p:spPr>
          <a:prstGeom prst="rect">
            <a:avLst/>
          </a:prstGeom>
        </p:spPr>
        <p:txBody>
          <a:bodyPr/>
          <a:lstStyle/>
          <a:p>
            <a:pPr/>
          </a:p>
        </p:txBody>
      </p:sp>
      <p:sp>
        <p:nvSpPr>
          <p:cNvPr id="151" name="Shape 151"/>
          <p:cNvSpPr/>
          <p:nvPr>
            <p:ph type="body" sz="quarter" idx="1"/>
          </p:nvPr>
        </p:nvSpPr>
        <p:spPr>
          <a:prstGeom prst="rect">
            <a:avLst/>
          </a:prstGeom>
        </p:spPr>
        <p:txBody>
          <a:bodyPr/>
          <a:lstStyle/>
          <a:p>
            <a:pPr>
              <a:defRPr sz="3800">
                <a:solidFill>
                  <a:srgbClr val="9F221E"/>
                </a:solidFill>
              </a:defRPr>
            </a:pPr>
            <a:r>
              <a:t>4,000 people </a:t>
            </a:r>
          </a:p>
          <a:p>
            <a:pPr lvl="1" indent="457200"/>
            <a:r>
              <a:t>Approx 2,000 are </a:t>
            </a:r>
            <a:r>
              <a:rPr sz="3600">
                <a:solidFill>
                  <a:srgbClr val="9F221E"/>
                </a:solidFill>
              </a:rPr>
              <a:t>25-44 years old</a:t>
            </a:r>
            <a:endParaRPr sz="3600">
              <a:solidFill>
                <a:srgbClr val="9F221E"/>
              </a:solidFill>
            </a:endParaRPr>
          </a:p>
          <a:p>
            <a:pPr lvl="1" indent="457200"/>
            <a:r>
              <a:t>Approx 1,500 are 45-64 years old</a:t>
            </a:r>
          </a:p>
          <a:p>
            <a:pPr lvl="1" indent="457200">
              <a:defRPr sz="3600"/>
            </a:pPr>
            <a:r>
              <a:t>Approx </a:t>
            </a:r>
            <a:r>
              <a:rPr>
                <a:solidFill>
                  <a:srgbClr val="9F221E"/>
                </a:solidFill>
              </a:rPr>
              <a:t>500 are 65+ years old </a:t>
            </a:r>
            <a:endParaRPr>
              <a:solidFill>
                <a:srgbClr val="9F221E"/>
              </a:solidFill>
            </a:endParaRPr>
          </a:p>
          <a:p>
            <a:pPr>
              <a:defRPr sz="3800">
                <a:solidFill>
                  <a:srgbClr val="9F221E"/>
                </a:solidFill>
              </a:defRPr>
            </a:pPr>
            <a:r>
              <a:t>70% renters</a:t>
            </a:r>
          </a:p>
          <a:p>
            <a:pPr>
              <a:defRPr sz="3800">
                <a:solidFill>
                  <a:srgbClr val="9F221E"/>
                </a:solidFill>
              </a:defRPr>
            </a:pPr>
            <a:r>
              <a:t>30% homeowner occupancy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5" name="Shape 355"/>
          <p:cNvSpPr/>
          <p:nvPr>
            <p:ph type="sldImg"/>
          </p:nvPr>
        </p:nvSpPr>
        <p:spPr>
          <a:prstGeom prst="rect">
            <a:avLst/>
          </a:prstGeom>
        </p:spPr>
        <p:txBody>
          <a:bodyPr/>
          <a:lstStyle/>
          <a:p>
            <a:pPr/>
          </a:p>
        </p:txBody>
      </p:sp>
      <p:sp>
        <p:nvSpPr>
          <p:cNvPr id="356" name="Shape 356"/>
          <p:cNvSpPr/>
          <p:nvPr>
            <p:ph type="body" sz="quarter" idx="1"/>
          </p:nvPr>
        </p:nvSpPr>
        <p:spPr>
          <a:prstGeom prst="rect">
            <a:avLst/>
          </a:prstGeom>
        </p:spPr>
        <p:txBody>
          <a:bodyPr/>
          <a:lstStyle/>
          <a:p>
            <a:pPr/>
            <a:r>
              <a:t>We also post on Next Door,</a:t>
            </a:r>
          </a:p>
          <a:p>
            <a:pPr/>
          </a:p>
          <a:p>
            <a:pPr/>
            <a:r>
              <a:t> </a:t>
            </a:r>
            <a:r>
              <a:rPr i="1"/>
              <a:t>a </a:t>
            </a:r>
            <a:r>
              <a:t>free private social network for your neighborhood community.</a:t>
            </a:r>
          </a:p>
          <a:p>
            <a:pPr/>
          </a:p>
          <a:p>
            <a:pPr/>
            <a:r>
              <a:t>And now back to our president Phil Hallaway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Shape 277"/>
          <p:cNvSpPr/>
          <p:nvPr>
            <p:ph type="sldImg"/>
          </p:nvPr>
        </p:nvSpPr>
        <p:spPr>
          <a:prstGeom prst="rect">
            <a:avLst/>
          </a:prstGeom>
        </p:spPr>
        <p:txBody>
          <a:bodyPr/>
          <a:lstStyle/>
          <a:p>
            <a:pPr/>
          </a:p>
        </p:txBody>
      </p:sp>
      <p:sp>
        <p:nvSpPr>
          <p:cNvPr id="278" name="Shape 278"/>
          <p:cNvSpPr/>
          <p:nvPr>
            <p:ph type="body" sz="quarter" idx="1"/>
          </p:nvPr>
        </p:nvSpPr>
        <p:spPr>
          <a:prstGeom prst="rect">
            <a:avLst/>
          </a:prstGeom>
        </p:spPr>
        <p:txBody>
          <a:bodyPr/>
          <a:lstStyle/>
          <a:p>
            <a:pPr lvl="1" indent="457200">
              <a:defRPr sz="1400">
                <a:solidFill>
                  <a:srgbClr val="6C2A1F"/>
                </a:solidFill>
                <a:latin typeface="Palatino Linotype (Body)"/>
                <a:ea typeface="Palatino Linotype (Body)"/>
                <a:cs typeface="Palatino Linotype (Body)"/>
                <a:sym typeface="Palatino Linotype (Body)"/>
              </a:defRPr>
            </a:pPr>
            <a:r>
              <a:t>Our areas of focus are to</a:t>
            </a:r>
          </a:p>
          <a:p>
            <a:pPr lvl="1" indent="457200">
              <a:defRPr sz="1400">
                <a:solidFill>
                  <a:srgbClr val="6C2A1F"/>
                </a:solidFill>
                <a:latin typeface="Palatino Linotype (Body)"/>
                <a:ea typeface="Palatino Linotype (Body)"/>
                <a:cs typeface="Palatino Linotype (Body)"/>
                <a:sym typeface="Palatino Linotype (Body)"/>
              </a:defRPr>
            </a:pPr>
          </a:p>
          <a:p>
            <a:pPr lvl="1" indent="457200">
              <a:defRPr sz="1400">
                <a:solidFill>
                  <a:srgbClr val="6C2A1F"/>
                </a:solidFill>
                <a:latin typeface="Palatino Linotype (Body)"/>
                <a:ea typeface="Palatino Linotype (Body)"/>
                <a:cs typeface="Palatino Linotype (Body)"/>
                <a:sym typeface="Palatino Linotype (Body)"/>
              </a:defRPr>
            </a:pPr>
            <a:r>
              <a:t>Safeguard and preserve natural resources in Lowry Hill, like Thomas Lowry Park  </a:t>
            </a:r>
          </a:p>
          <a:p>
            <a:pPr lvl="1" indent="457200">
              <a:defRPr sz="1400">
                <a:solidFill>
                  <a:srgbClr val="6C2A1F"/>
                </a:solidFill>
                <a:latin typeface="Palatino Linotype (Body)"/>
                <a:ea typeface="Palatino Linotype (Body)"/>
                <a:cs typeface="Palatino Linotype (Body)"/>
                <a:sym typeface="Palatino Linotype (Body)"/>
              </a:defRPr>
            </a:pPr>
          </a:p>
          <a:p>
            <a:pPr lvl="1" indent="457200">
              <a:defRPr sz="1400">
                <a:solidFill>
                  <a:srgbClr val="6C2A1F"/>
                </a:solidFill>
                <a:latin typeface="Palatino Linotype (Body)"/>
                <a:ea typeface="Palatino Linotype (Body)"/>
                <a:cs typeface="Palatino Linotype (Body)"/>
                <a:sym typeface="Palatino Linotype (Body)"/>
              </a:defRPr>
            </a:pPr>
            <a:r>
              <a:t>Encourage all residents to REDUCE REUSE RECYCLE</a:t>
            </a:r>
          </a:p>
          <a:p>
            <a:pPr lvl="1" indent="457200">
              <a:defRPr sz="1400">
                <a:solidFill>
                  <a:srgbClr val="6C2A1F"/>
                </a:solidFill>
                <a:latin typeface="Palatino Linotype (Body)"/>
                <a:ea typeface="Palatino Linotype (Body)"/>
                <a:cs typeface="Palatino Linotype (Body)"/>
                <a:sym typeface="Palatino Linotype (Body)"/>
              </a:defRPr>
            </a:pPr>
          </a:p>
          <a:p>
            <a:pPr lvl="1" indent="457200">
              <a:defRPr sz="1400">
                <a:solidFill>
                  <a:srgbClr val="6C2A1F"/>
                </a:solidFill>
                <a:latin typeface="Palatino Linotype (Body)"/>
                <a:ea typeface="Palatino Linotype (Body)"/>
                <a:cs typeface="Palatino Linotype (Body)"/>
                <a:sym typeface="Palatino Linotype (Body)"/>
              </a:defRPr>
            </a:pPr>
            <a:r>
              <a:t>Be informed of neighborhood park plans and environmental issues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Shape 295"/>
          <p:cNvSpPr/>
          <p:nvPr>
            <p:ph type="sldImg"/>
          </p:nvPr>
        </p:nvSpPr>
        <p:spPr>
          <a:prstGeom prst="rect">
            <a:avLst/>
          </a:prstGeom>
        </p:spPr>
        <p:txBody>
          <a:bodyPr/>
          <a:lstStyle/>
          <a:p>
            <a:pPr/>
          </a:p>
        </p:txBody>
      </p:sp>
      <p:sp>
        <p:nvSpPr>
          <p:cNvPr id="296" name="Shape 296"/>
          <p:cNvSpPr/>
          <p:nvPr>
            <p:ph type="body" sz="quarter" idx="1"/>
          </p:nvPr>
        </p:nvSpPr>
        <p:spPr>
          <a:prstGeom prst="rect">
            <a:avLst/>
          </a:prstGeom>
        </p:spPr>
        <p:txBody>
          <a:bodyPr/>
          <a:lstStyle/>
          <a:p>
            <a:pPr/>
            <a:r>
              <a:t>Another note on Thomas Lowry Park  gardening volunteers are needed! </a:t>
            </a:r>
          </a:p>
          <a:p>
            <a:pPr/>
          </a:p>
          <a:p>
            <a:pPr/>
            <a:r>
              <a:t>Anyone interested just show up at the park on the first Saturday of the month from May thru October. </a:t>
            </a:r>
          </a:p>
          <a:p>
            <a:pPr/>
          </a:p>
          <a:p>
            <a:pPr/>
            <a:r>
              <a:t>Come at 10am. </a:t>
            </a:r>
          </a:p>
          <a:p>
            <a:pPr/>
          </a:p>
          <a:p>
            <a:pPr/>
            <a:r>
              <a:t>Bring your gardening gloves and favorite tools if you have some. If not still show up, there’s plenty to do and tools to share.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1" name="Shape 301"/>
          <p:cNvSpPr/>
          <p:nvPr>
            <p:ph type="sldImg"/>
          </p:nvPr>
        </p:nvSpPr>
        <p:spPr>
          <a:prstGeom prst="rect">
            <a:avLst/>
          </a:prstGeom>
        </p:spPr>
        <p:txBody>
          <a:bodyPr/>
          <a:lstStyle/>
          <a:p>
            <a:pPr/>
          </a:p>
        </p:txBody>
      </p:sp>
      <p:sp>
        <p:nvSpPr>
          <p:cNvPr id="302" name="Shape 302"/>
          <p:cNvSpPr/>
          <p:nvPr>
            <p:ph type="body" sz="quarter" idx="1"/>
          </p:nvPr>
        </p:nvSpPr>
        <p:spPr>
          <a:prstGeom prst="rect">
            <a:avLst/>
          </a:prstGeom>
        </p:spPr>
        <p:txBody>
          <a:bodyPr/>
          <a:lstStyle/>
          <a:p>
            <a:pPr/>
            <a:r>
              <a:t>Three things you can do this summer and fall.  </a:t>
            </a:r>
          </a:p>
          <a:p>
            <a:pPr/>
          </a:p>
          <a:p>
            <a:pPr/>
            <a:r>
              <a:t>FIRST Whether it is a graduation party or picnic, try to make it a low waste event. Be sure to recycle cans and bottles, and compost used paper napkins and food scraps.  Choose BPI certified compostable plates, cups, and utensils (buy at the Wedge!). </a:t>
            </a:r>
          </a:p>
          <a:p>
            <a:pPr/>
          </a:p>
          <a:p>
            <a:pPr/>
            <a:r>
              <a:t>We’ll make dirt from the compostable items instead of spending resources to recycle or send them to the landfill.</a:t>
            </a:r>
          </a:p>
          <a:p>
            <a:pPr/>
          </a:p>
          <a:p>
            <a:pPr/>
            <a:r>
              <a:t>SECOND – call upon the Master Recyclers who volunteer for large events. They can advise in event planning for low waste and they can be there during the event to help people dispose of things properly. They can also do a Q&amp;A info table like we have here tonite. </a:t>
            </a:r>
          </a:p>
          <a:p>
            <a:pPr/>
          </a:p>
          <a:p>
            <a:pPr/>
            <a:r>
              <a:t> THIRD Participate in our neighborhood garage sale- September 9</a:t>
            </a:r>
            <a:r>
              <a:rPr baseline="30000"/>
              <a:t>th</a:t>
            </a:r>
            <a:r>
              <a:t> .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Shape 317"/>
          <p:cNvSpPr/>
          <p:nvPr>
            <p:ph type="sldImg"/>
          </p:nvPr>
        </p:nvSpPr>
        <p:spPr>
          <a:prstGeom prst="rect">
            <a:avLst/>
          </a:prstGeom>
        </p:spPr>
        <p:txBody>
          <a:bodyPr/>
          <a:lstStyle/>
          <a:p>
            <a:pPr/>
          </a:p>
        </p:txBody>
      </p:sp>
      <p:sp>
        <p:nvSpPr>
          <p:cNvPr id="318" name="Shape 318"/>
          <p:cNvSpPr/>
          <p:nvPr>
            <p:ph type="body" sz="quarter" idx="1"/>
          </p:nvPr>
        </p:nvSpPr>
        <p:spPr>
          <a:prstGeom prst="rect">
            <a:avLst/>
          </a:prstGeom>
        </p:spPr>
        <p:txBody>
          <a:bodyPr/>
          <a:lstStyle/>
          <a:p>
            <a:pPr/>
            <a:r>
              <a:t>Now Emily will share some great information on how to research your historical home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 name="Shape 328"/>
          <p:cNvSpPr/>
          <p:nvPr>
            <p:ph type="sldImg"/>
          </p:nvPr>
        </p:nvSpPr>
        <p:spPr>
          <a:prstGeom prst="rect">
            <a:avLst/>
          </a:prstGeom>
        </p:spPr>
        <p:txBody>
          <a:bodyPr/>
          <a:lstStyle/>
          <a:p>
            <a:pPr/>
          </a:p>
        </p:txBody>
      </p:sp>
      <p:sp>
        <p:nvSpPr>
          <p:cNvPr id="329" name="Shape 329"/>
          <p:cNvSpPr/>
          <p:nvPr>
            <p:ph type="body" sz="quarter" idx="1"/>
          </p:nvPr>
        </p:nvSpPr>
        <p:spPr>
          <a:prstGeom prst="rect">
            <a:avLst/>
          </a:prstGeom>
        </p:spPr>
        <p:txBody>
          <a:bodyPr/>
          <a:lstStyle/>
          <a:p>
            <a:pPr/>
            <a:r>
              <a:t>Hi, I’m Toni and I chair the communications committee. I’d like to give a big thank you to Chris -- she is a talented designer and art director and has been a tremendous help to our board for years! Thank you Chris!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 name="Shape 334"/>
          <p:cNvSpPr/>
          <p:nvPr>
            <p:ph type="sldImg"/>
          </p:nvPr>
        </p:nvSpPr>
        <p:spPr>
          <a:prstGeom prst="rect">
            <a:avLst/>
          </a:prstGeom>
        </p:spPr>
        <p:txBody>
          <a:bodyPr/>
          <a:lstStyle/>
          <a:p>
            <a:pPr/>
          </a:p>
        </p:txBody>
      </p:sp>
      <p:sp>
        <p:nvSpPr>
          <p:cNvPr id="335" name="Shape 335"/>
          <p:cNvSpPr/>
          <p:nvPr>
            <p:ph type="body" sz="quarter" idx="1"/>
          </p:nvPr>
        </p:nvSpPr>
        <p:spPr>
          <a:prstGeom prst="rect">
            <a:avLst/>
          </a:prstGeom>
        </p:spPr>
        <p:txBody>
          <a:bodyPr/>
          <a:lstStyle/>
          <a:p>
            <a:pPr/>
            <a:r>
              <a:t>Our areas of focus are to </a:t>
            </a:r>
          </a:p>
          <a:p>
            <a:pPr/>
          </a:p>
          <a:p>
            <a:pPr/>
            <a:r>
              <a:t>encourage neighborhood involvement </a:t>
            </a:r>
          </a:p>
          <a:p>
            <a:pPr/>
          </a:p>
          <a:p>
            <a:pPr/>
            <a:r>
              <a:t>share information with residents</a:t>
            </a:r>
          </a:p>
          <a:p>
            <a:pPr/>
          </a:p>
          <a:p>
            <a:pPr/>
            <a:r>
              <a:t>How do we share information?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0" name="Shape 340"/>
          <p:cNvSpPr/>
          <p:nvPr>
            <p:ph type="sldImg"/>
          </p:nvPr>
        </p:nvSpPr>
        <p:spPr>
          <a:prstGeom prst="rect">
            <a:avLst/>
          </a:prstGeom>
        </p:spPr>
        <p:txBody>
          <a:bodyPr/>
          <a:lstStyle/>
          <a:p>
            <a:pPr/>
          </a:p>
        </p:txBody>
      </p:sp>
      <p:sp>
        <p:nvSpPr>
          <p:cNvPr id="341" name="Shape 341"/>
          <p:cNvSpPr/>
          <p:nvPr>
            <p:ph type="body" sz="quarter" idx="1"/>
          </p:nvPr>
        </p:nvSpPr>
        <p:spPr>
          <a:prstGeom prst="rect">
            <a:avLst/>
          </a:prstGeom>
        </p:spPr>
        <p:txBody>
          <a:bodyPr/>
          <a:lstStyle/>
          <a:p>
            <a:pPr/>
            <a:r>
              <a:t>Monthly emails – </a:t>
            </a:r>
          </a:p>
          <a:p>
            <a:pPr/>
          </a:p>
          <a:p>
            <a:pPr/>
            <a:r>
              <a:t>Upcoming events, environmental news, construction updates, board meeetings and more</a:t>
            </a:r>
          </a:p>
          <a:p>
            <a:pPr/>
          </a:p>
          <a:p>
            <a:pPr/>
            <a:r>
              <a:t>if you do not receive these, sign up at our web site lowryhillneiighborhood.org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p>
            <a:pPr/>
            <a:r>
              <a:t>Hill and Lake press ads </a:t>
            </a:r>
          </a:p>
          <a:p>
            <a:pPr/>
          </a:p>
          <a:p>
            <a:pPr/>
            <a:r>
              <a:t>we always have an ad to let you know what’s coming up </a:t>
            </a:r>
          </a:p>
          <a:p>
            <a:pPr/>
          </a:p>
          <a:p>
            <a:pPr/>
            <a:r>
              <a:t>and to announce events like the Ice Cream social</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685800" y="990600"/>
            <a:ext cx="7772400" cy="2590800"/>
          </a:xfrm>
          <a:prstGeom prst="rect">
            <a:avLst/>
          </a:prstGeom>
        </p:spPr>
        <p:txBody>
          <a:bodyPr/>
          <a:lstStyle>
            <a:lvl1pPr>
              <a:lnSpc>
                <a:spcPct val="100000"/>
              </a:lnSpc>
              <a:defRPr sz="7000"/>
            </a:lvl1pPr>
          </a:lstStyle>
          <a:p>
            <a:pPr/>
            <a:r>
              <a:t>Title Text</a:t>
            </a:r>
          </a:p>
        </p:txBody>
      </p:sp>
      <p:sp>
        <p:nvSpPr>
          <p:cNvPr id="12" name="Body Level One…"/>
          <p:cNvSpPr txBox="1"/>
          <p:nvPr>
            <p:ph type="body" sz="quarter" idx="1"/>
          </p:nvPr>
        </p:nvSpPr>
        <p:spPr>
          <a:xfrm>
            <a:off x="1295400" y="3886200"/>
            <a:ext cx="6400800" cy="1676400"/>
          </a:xfrm>
          <a:prstGeom prst="rect">
            <a:avLst/>
          </a:prstGeom>
        </p:spPr>
        <p:txBody>
          <a:bodyPr/>
          <a:lstStyle>
            <a:lvl1pPr marL="0" indent="0" algn="ctr">
              <a:buSzTx/>
              <a:buFontTx/>
              <a:buNone/>
              <a:defRPr>
                <a:solidFill>
                  <a:srgbClr val="9F221E"/>
                </a:solidFill>
              </a:defRPr>
            </a:lvl1pPr>
            <a:lvl2pPr marL="0" indent="0" algn="ctr">
              <a:buSzTx/>
              <a:buFontTx/>
              <a:buNone/>
              <a:defRPr>
                <a:solidFill>
                  <a:srgbClr val="9F221E"/>
                </a:solidFill>
              </a:defRPr>
            </a:lvl2pPr>
            <a:lvl3pPr marL="0" indent="0" algn="ctr">
              <a:buSzTx/>
              <a:buFontTx/>
              <a:buNone/>
              <a:defRPr>
                <a:solidFill>
                  <a:srgbClr val="9F221E"/>
                </a:solidFill>
              </a:defRPr>
            </a:lvl3pPr>
            <a:lvl4pPr marL="0" indent="0" algn="ctr">
              <a:buSzTx/>
              <a:buFontTx/>
              <a:buNone/>
              <a:defRPr>
                <a:solidFill>
                  <a:srgbClr val="9F221E"/>
                </a:solidFill>
              </a:defRPr>
            </a:lvl4pPr>
            <a:lvl5pPr marL="0" indent="0" algn="ctr">
              <a:buSzTx/>
              <a:buFontTx/>
              <a:buNone/>
              <a:defRPr>
                <a:solidFill>
                  <a:srgbClr val="9F221E"/>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722312" y="1371600"/>
            <a:ext cx="7772401" cy="1752600"/>
          </a:xfrm>
          <a:prstGeom prst="rect">
            <a:avLst/>
          </a:prstGeom>
        </p:spPr>
        <p:txBody>
          <a:bodyPr/>
          <a:lstStyle>
            <a:lvl1pPr>
              <a:lnSpc>
                <a:spcPct val="100000"/>
              </a:lnSpc>
              <a:defRPr sz="4800">
                <a:solidFill>
                  <a:srgbClr val="762E22"/>
                </a:solidFill>
              </a:defRPr>
            </a:lvl1pPr>
          </a:lstStyle>
          <a:p>
            <a:pPr/>
            <a:r>
              <a:t>Title Text</a:t>
            </a:r>
          </a:p>
        </p:txBody>
      </p:sp>
      <p:sp>
        <p:nvSpPr>
          <p:cNvPr id="30" name="Body Level One…"/>
          <p:cNvSpPr txBox="1"/>
          <p:nvPr>
            <p:ph type="body" sz="quarter" idx="1"/>
          </p:nvPr>
        </p:nvSpPr>
        <p:spPr>
          <a:xfrm>
            <a:off x="722312" y="4068762"/>
            <a:ext cx="7772401" cy="1131889"/>
          </a:xfrm>
          <a:prstGeom prst="rect">
            <a:avLst/>
          </a:prstGeom>
        </p:spPr>
        <p:txBody>
          <a:bodyPr/>
          <a:lstStyle>
            <a:lvl1pPr marL="0" indent="0" algn="ctr">
              <a:buSzTx/>
              <a:buFontTx/>
              <a:buNone/>
              <a:defRPr>
                <a:solidFill>
                  <a:srgbClr val="8B8B8D"/>
                </a:solidFill>
              </a:defRPr>
            </a:lvl1pPr>
            <a:lvl2pPr marL="0" indent="0" algn="ctr">
              <a:buSzTx/>
              <a:buFontTx/>
              <a:buNone/>
              <a:defRPr>
                <a:solidFill>
                  <a:srgbClr val="8B8B8D"/>
                </a:solidFill>
              </a:defRPr>
            </a:lvl2pPr>
            <a:lvl3pPr marL="0" indent="0" algn="ctr">
              <a:buSzTx/>
              <a:buFontTx/>
              <a:buNone/>
              <a:defRPr>
                <a:solidFill>
                  <a:srgbClr val="8B8B8D"/>
                </a:solidFill>
              </a:defRPr>
            </a:lvl3pPr>
            <a:lvl4pPr marL="0" indent="0" algn="ctr">
              <a:buSzTx/>
              <a:buFontTx/>
              <a:buNone/>
              <a:defRPr>
                <a:solidFill>
                  <a:srgbClr val="8B8B8D"/>
                </a:solidFill>
              </a:defRPr>
            </a:lvl4pPr>
            <a:lvl5pPr marL="0" indent="0" algn="ctr">
              <a:buSzTx/>
              <a:buFontTx/>
              <a:buNone/>
              <a:defRPr>
                <a:solidFill>
                  <a:srgbClr val="8B8B8D"/>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365758" y="1600200"/>
            <a:ext cx="4041651" cy="4526280"/>
          </a:xfrm>
          <a:prstGeom prst="rect">
            <a:avLst/>
          </a:prstGeom>
        </p:spPr>
        <p:txBody>
          <a:bodyPr/>
          <a:lstStyle>
            <a:lvl1pPr>
              <a:spcBef>
                <a:spcPts val="700"/>
              </a:spcBef>
              <a:defRPr sz="3200"/>
            </a:lvl1pPr>
            <a:lvl2pPr marL="783771" indent="-326571">
              <a:spcBef>
                <a:spcPts val="700"/>
              </a:spcBef>
              <a:defRPr sz="3200"/>
            </a:lvl2pPr>
            <a:lvl3pPr marL="1143000" indent="-228600">
              <a:spcBef>
                <a:spcPts val="700"/>
              </a:spcBef>
              <a:defRPr sz="3200"/>
            </a:lvl3pPr>
            <a:lvl4pPr marL="1600200" indent="-228600">
              <a:spcBef>
                <a:spcPts val="700"/>
              </a:spcBef>
              <a:buChar char="o"/>
              <a:defRPr sz="3200"/>
            </a:lvl4pPr>
            <a:lvl5pPr marL="2057400" indent="-228600">
              <a:spcBef>
                <a:spcPts val="7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xfrm>
            <a:off x="4495800" y="6324600"/>
            <a:ext cx="332738" cy="383538"/>
          </a:xfrm>
          <a:prstGeom prst="rect">
            <a:avLst/>
          </a:prstGeom>
        </p:spPr>
        <p:txBody>
          <a:bodyPr anchor="t"/>
          <a:lstStyle>
            <a:lvl1pPr algn="l">
              <a:defRPr sz="1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Slide Number"/>
          <p:cNvSpPr txBox="1"/>
          <p:nvPr>
            <p:ph type="sldNum" sz="quarter" idx="2"/>
          </p:nvPr>
        </p:nvSpPr>
        <p:spPr>
          <a:xfrm>
            <a:off x="4495800" y="6324600"/>
            <a:ext cx="332738" cy="383538"/>
          </a:xfrm>
          <a:prstGeom prst="rect">
            <a:avLst/>
          </a:prstGeom>
        </p:spPr>
        <p:txBody>
          <a:bodyPr anchor="t"/>
          <a:lstStyle>
            <a:lvl1pPr algn="l">
              <a:defRPr sz="1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55" name="Slide Number"/>
          <p:cNvSpPr txBox="1"/>
          <p:nvPr>
            <p:ph type="sldNum" sz="quarter" idx="2"/>
          </p:nvPr>
        </p:nvSpPr>
        <p:spPr>
          <a:xfrm>
            <a:off x="4495800" y="6324600"/>
            <a:ext cx="332738" cy="383538"/>
          </a:xfrm>
          <a:prstGeom prst="rect">
            <a:avLst/>
          </a:prstGeom>
        </p:spPr>
        <p:txBody>
          <a:bodyPr anchor="t"/>
          <a:lstStyle>
            <a:lvl1pPr algn="l">
              <a:defRPr sz="1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62" name="Title Text"/>
          <p:cNvSpPr txBox="1"/>
          <p:nvPr>
            <p:ph type="title"/>
          </p:nvPr>
        </p:nvSpPr>
        <p:spPr>
          <a:xfrm>
            <a:off x="1792288" y="4800600"/>
            <a:ext cx="5486402" cy="566738"/>
          </a:xfrm>
          <a:prstGeom prst="rect">
            <a:avLst/>
          </a:prstGeom>
        </p:spPr>
        <p:txBody>
          <a:bodyPr/>
          <a:lstStyle>
            <a:lvl1pPr algn="l">
              <a:defRPr b="1" sz="2000"/>
            </a:lvl1pPr>
          </a:lstStyle>
          <a:p>
            <a:pPr/>
            <a:r>
              <a:t>Title Text</a:t>
            </a:r>
          </a:p>
        </p:txBody>
      </p:sp>
      <p:sp>
        <p:nvSpPr>
          <p:cNvPr id="63" name="Picture Placeholder 2"/>
          <p:cNvSpPr/>
          <p:nvPr>
            <p:ph type="pic" sz="half" idx="13"/>
          </p:nvPr>
        </p:nvSpPr>
        <p:spPr>
          <a:xfrm>
            <a:off x="1792288" y="612775"/>
            <a:ext cx="5486402" cy="4114800"/>
          </a:xfrm>
          <a:prstGeom prst="rect">
            <a:avLst/>
          </a:prstGeom>
        </p:spPr>
        <p:txBody>
          <a:bodyPr lIns="91439" tIns="45719" rIns="91439" bIns="45719">
            <a:noAutofit/>
          </a:bodyPr>
          <a:lstStyle/>
          <a:p>
            <a:pPr/>
          </a:p>
        </p:txBody>
      </p:sp>
      <p:sp>
        <p:nvSpPr>
          <p:cNvPr id="64" name="Body Level One…"/>
          <p:cNvSpPr txBox="1"/>
          <p:nvPr>
            <p:ph type="body" sz="quarter" idx="1"/>
          </p:nvPr>
        </p:nvSpPr>
        <p:spPr>
          <a:xfrm>
            <a:off x="1792288" y="5367337"/>
            <a:ext cx="54864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65" name="Slide Number"/>
          <p:cNvSpPr txBox="1"/>
          <p:nvPr>
            <p:ph type="sldNum" sz="quarter" idx="2"/>
          </p:nvPr>
        </p:nvSpPr>
        <p:spPr>
          <a:xfrm>
            <a:off x="6553200" y="6356358"/>
            <a:ext cx="335864" cy="370839"/>
          </a:xfrm>
          <a:prstGeom prst="rect">
            <a:avLst/>
          </a:prstGeom>
        </p:spPr>
        <p:txBody>
          <a:bodyPr anchor="t"/>
          <a:lstStyle>
            <a:lvl1pPr algn="l">
              <a:defRPr sz="1800">
                <a:solidFill>
                  <a:srgbClr val="888888"/>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72" name="Shape 13"/>
          <p:cNvSpPr/>
          <p:nvPr/>
        </p:nvSpPr>
        <p:spPr>
          <a:xfrm>
            <a:off x="285750" y="6063259"/>
            <a:ext cx="8572501" cy="87"/>
          </a:xfrm>
          <a:prstGeom prst="line">
            <a:avLst/>
          </a:prstGeom>
          <a:ln w="12700">
            <a:solidFill>
              <a:srgbClr val="BABDBB"/>
            </a:solidFill>
            <a:miter lim="400000"/>
          </a:ln>
        </p:spPr>
        <p:txBody>
          <a:bodyPr lIns="45718" tIns="45718" rIns="45718" bIns="45718"/>
          <a:lstStyle/>
          <a:p>
            <a:pPr/>
          </a:p>
        </p:txBody>
      </p:sp>
      <p:sp>
        <p:nvSpPr>
          <p:cNvPr id="73" name="Shape 14"/>
          <p:cNvSpPr/>
          <p:nvPr/>
        </p:nvSpPr>
        <p:spPr>
          <a:xfrm>
            <a:off x="285750" y="6098978"/>
            <a:ext cx="8572501" cy="87"/>
          </a:xfrm>
          <a:prstGeom prst="line">
            <a:avLst/>
          </a:prstGeom>
          <a:ln w="12700">
            <a:solidFill>
              <a:srgbClr val="BABDBB"/>
            </a:solidFill>
            <a:miter lim="400000"/>
          </a:ln>
        </p:spPr>
        <p:txBody>
          <a:bodyPr lIns="45718" tIns="45718" rIns="45718" bIns="45718"/>
          <a:lstStyle/>
          <a:p>
            <a:pPr/>
          </a:p>
        </p:txBody>
      </p:sp>
      <p:sp>
        <p:nvSpPr>
          <p:cNvPr id="74" name="Body Level One…"/>
          <p:cNvSpPr txBox="1"/>
          <p:nvPr>
            <p:ph type="body" sz="quarter" idx="1"/>
          </p:nvPr>
        </p:nvSpPr>
        <p:spPr>
          <a:xfrm>
            <a:off x="259748" y="6192737"/>
            <a:ext cx="8617152" cy="292390"/>
          </a:xfrm>
          <a:prstGeom prst="rect">
            <a:avLst/>
          </a:prstGeom>
        </p:spPr>
        <p:txBody>
          <a:bodyPr/>
          <a:lstStyle>
            <a:lvl1pPr marL="0" indent="0">
              <a:spcBef>
                <a:spcPts val="0"/>
              </a:spcBef>
              <a:buSzTx/>
              <a:buFontTx/>
              <a:buNone/>
              <a:defRPr i="1" sz="1300">
                <a:solidFill>
                  <a:srgbClr val="5C86B9"/>
                </a:solidFill>
              </a:defRPr>
            </a:lvl1pPr>
            <a:lvl2pPr marL="560387" indent="-103187">
              <a:spcBef>
                <a:spcPts val="0"/>
              </a:spcBef>
              <a:buFontTx/>
              <a:defRPr i="1" sz="1300">
                <a:solidFill>
                  <a:srgbClr val="5C86B9"/>
                </a:solidFill>
              </a:defRPr>
            </a:lvl2pPr>
            <a:lvl3pPr marL="988694" indent="-74294">
              <a:spcBef>
                <a:spcPts val="0"/>
              </a:spcBef>
              <a:buFontTx/>
              <a:defRPr i="1" sz="1300">
                <a:solidFill>
                  <a:srgbClr val="5C86B9"/>
                </a:solidFill>
              </a:defRPr>
            </a:lvl3pPr>
            <a:lvl4pPr marL="1445894" indent="-74294">
              <a:spcBef>
                <a:spcPts val="0"/>
              </a:spcBef>
              <a:buFontTx/>
              <a:buChar char="o"/>
              <a:defRPr i="1" sz="1300">
                <a:solidFill>
                  <a:srgbClr val="5C86B9"/>
                </a:solidFill>
              </a:defRPr>
            </a:lvl4pPr>
            <a:lvl5pPr marL="1903095" indent="-74295">
              <a:spcBef>
                <a:spcPts val="0"/>
              </a:spcBef>
              <a:buFontTx/>
              <a:defRPr i="1" sz="13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75" name="Title Text"/>
          <p:cNvSpPr txBox="1"/>
          <p:nvPr>
            <p:ph type="title"/>
          </p:nvPr>
        </p:nvSpPr>
        <p:spPr>
          <a:xfrm>
            <a:off x="250031" y="4152305"/>
            <a:ext cx="8643940" cy="1482330"/>
          </a:xfrm>
          <a:prstGeom prst="rect">
            <a:avLst/>
          </a:prstGeom>
        </p:spPr>
        <p:txBody>
          <a:bodyPr/>
          <a:lstStyle/>
          <a:p>
            <a:pPr/>
            <a:r>
              <a:t>Title Text</a:t>
            </a:r>
          </a:p>
        </p:txBody>
      </p:sp>
      <p:sp>
        <p:nvSpPr>
          <p:cNvPr id="76" name="Shape 17"/>
          <p:cNvSpPr/>
          <p:nvPr>
            <p:ph type="body" sz="quarter" idx="13"/>
          </p:nvPr>
        </p:nvSpPr>
        <p:spPr>
          <a:xfrm>
            <a:off x="250030" y="5625703"/>
            <a:ext cx="8643940" cy="357190"/>
          </a:xfrm>
          <a:prstGeom prst="rect">
            <a:avLst/>
          </a:prstGeom>
        </p:spPr>
        <p:txBody>
          <a:bodyPr/>
          <a:lstStyle/>
          <a:p>
            <a:pPr marL="147447" indent="-147447" defTabSz="393192">
              <a:spcBef>
                <a:spcPts val="300"/>
              </a:spcBef>
              <a:defRPr sz="1720"/>
            </a:pPr>
          </a:p>
        </p:txBody>
      </p:sp>
      <p:sp>
        <p:nvSpPr>
          <p:cNvPr id="77" name="Slide Number"/>
          <p:cNvSpPr txBox="1"/>
          <p:nvPr>
            <p:ph type="sldNum" sz="quarter" idx="2"/>
          </p:nvPr>
        </p:nvSpPr>
        <p:spPr>
          <a:xfrm>
            <a:off x="8670727" y="6482953"/>
            <a:ext cx="305591" cy="356391"/>
          </a:xfrm>
          <a:prstGeom prst="rect">
            <a:avLst/>
          </a:prstGeom>
        </p:spPr>
        <p:txBody>
          <a:bodyPr lIns="32145" tIns="32145" rIns="32145" bIns="32145" anchor="t"/>
          <a:lstStyle>
            <a:lvl1pPr algn="l">
              <a:defRPr sz="1800">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Title Slide">
    <p:spTree>
      <p:nvGrpSpPr>
        <p:cNvPr id="1" name=""/>
        <p:cNvGrpSpPr/>
        <p:nvPr/>
      </p:nvGrpSpPr>
      <p:grpSpPr>
        <a:xfrm>
          <a:off x="0" y="0"/>
          <a:ext cx="0" cy="0"/>
          <a:chOff x="0" y="0"/>
          <a:chExt cx="0" cy="0"/>
        </a:xfrm>
      </p:grpSpPr>
      <p:sp>
        <p:nvSpPr>
          <p:cNvPr id="84" name="Title Text"/>
          <p:cNvSpPr txBox="1"/>
          <p:nvPr>
            <p:ph type="title"/>
          </p:nvPr>
        </p:nvSpPr>
        <p:spPr>
          <a:xfrm>
            <a:off x="685800" y="990600"/>
            <a:ext cx="7772400" cy="2590800"/>
          </a:xfrm>
          <a:prstGeom prst="rect">
            <a:avLst/>
          </a:prstGeom>
        </p:spPr>
        <p:txBody>
          <a:bodyPr lIns="45719" tIns="45719" rIns="45719" bIns="45719"/>
          <a:lstStyle>
            <a:lvl1pPr>
              <a:lnSpc>
                <a:spcPct val="100000"/>
              </a:lnSpc>
              <a:defRPr sz="7000"/>
            </a:lvl1pPr>
          </a:lstStyle>
          <a:p>
            <a:pPr/>
            <a:r>
              <a:t>Title Text</a:t>
            </a:r>
          </a:p>
        </p:txBody>
      </p:sp>
      <p:sp>
        <p:nvSpPr>
          <p:cNvPr id="85" name="Body Level One…"/>
          <p:cNvSpPr txBox="1"/>
          <p:nvPr>
            <p:ph type="body" sz="quarter" idx="1"/>
          </p:nvPr>
        </p:nvSpPr>
        <p:spPr>
          <a:xfrm>
            <a:off x="1295400" y="3886200"/>
            <a:ext cx="6400800" cy="1676400"/>
          </a:xfrm>
          <a:prstGeom prst="rect">
            <a:avLst/>
          </a:prstGeom>
        </p:spPr>
        <p:txBody>
          <a:bodyPr lIns="45719" tIns="45719" rIns="45719" bIns="45719"/>
          <a:lstStyle>
            <a:lvl1pPr marL="0" indent="0" algn="ctr">
              <a:buSzTx/>
              <a:buFontTx/>
              <a:buNone/>
              <a:defRPr>
                <a:solidFill>
                  <a:srgbClr val="9F221E"/>
                </a:solidFill>
              </a:defRPr>
            </a:lvl1pPr>
            <a:lvl2pPr marL="0" indent="457200" algn="ctr">
              <a:buSzTx/>
              <a:buFontTx/>
              <a:buNone/>
              <a:defRPr>
                <a:solidFill>
                  <a:srgbClr val="9F221E"/>
                </a:solidFill>
              </a:defRPr>
            </a:lvl2pPr>
            <a:lvl3pPr marL="0" indent="914400" algn="ctr">
              <a:buSzTx/>
              <a:buFontTx/>
              <a:buNone/>
              <a:defRPr>
                <a:solidFill>
                  <a:srgbClr val="9F221E"/>
                </a:solidFill>
              </a:defRPr>
            </a:lvl3pPr>
            <a:lvl4pPr marL="0" indent="1371600" algn="ctr">
              <a:buSzTx/>
              <a:buFontTx/>
              <a:buNone/>
              <a:defRPr>
                <a:solidFill>
                  <a:srgbClr val="9F221E"/>
                </a:solidFill>
              </a:defRPr>
            </a:lvl4pPr>
            <a:lvl5pPr marL="0" indent="1828800" algn="ctr">
              <a:buSzTx/>
              <a:buFontTx/>
              <a:buNone/>
              <a:defRPr>
                <a:solidFill>
                  <a:srgbClr val="9F221E"/>
                </a:solidFill>
              </a:defRPr>
            </a:lvl5p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xfrm>
            <a:off x="4419600" y="6172200"/>
            <a:ext cx="2133600" cy="368301"/>
          </a:xfrm>
          <a:prstGeom prst="rect">
            <a:avLst/>
          </a:prstGeom>
        </p:spPr>
        <p:txBody>
          <a:bodyPr lIns="45719" tIns="45719" rIns="45719" bIns="45719"/>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F2DC"/>
        </a:solidFill>
      </p:bgPr>
    </p:bg>
    <p:spTree>
      <p:nvGrpSpPr>
        <p:cNvPr id="1" name=""/>
        <p:cNvGrpSpPr/>
        <p:nvPr/>
      </p:nvGrpSpPr>
      <p:grpSpPr>
        <a:xfrm>
          <a:off x="0" y="0"/>
          <a:ext cx="0" cy="0"/>
          <a:chOff x="0" y="0"/>
          <a:chExt cx="0" cy="0"/>
        </a:xfrm>
      </p:grpSpPr>
      <p:sp>
        <p:nvSpPr>
          <p:cNvPr id="2" name="Title Text"/>
          <p:cNvSpPr txBox="1"/>
          <p:nvPr>
            <p:ph type="title"/>
          </p:nvPr>
        </p:nvSpPr>
        <p:spPr>
          <a:xfrm>
            <a:off x="228600" y="228600"/>
            <a:ext cx="8686800" cy="10668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b">
            <a:normAutofit fontScale="100000" lnSpcReduction="0"/>
          </a:bodyPr>
          <a:lstStyle/>
          <a:p>
            <a:pPr/>
            <a:r>
              <a:t>Title Text</a:t>
            </a:r>
          </a:p>
        </p:txBody>
      </p:sp>
      <p:sp>
        <p:nvSpPr>
          <p:cNvPr id="3" name="Body Level One…"/>
          <p:cNvSpPr txBox="1"/>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296661" y="6221731"/>
            <a:ext cx="256539" cy="269239"/>
          </a:xfrm>
          <a:prstGeom prst="rect">
            <a:avLst/>
          </a:prstGeom>
          <a:ln w="12700">
            <a:miter lim="400000"/>
          </a:ln>
        </p:spPr>
        <p:txBody>
          <a:bodyPr wrap="none" lIns="45718" tIns="45718" rIns="45718" bIns="45718" anchor="ctr">
            <a:spAutoFit/>
          </a:bodyPr>
          <a:lstStyle>
            <a:lvl1pPr algn="r">
              <a:defRPr sz="1200">
                <a:latin typeface="Palatino Linotype"/>
                <a:ea typeface="Palatino Linotype"/>
                <a:cs typeface="Palatino Linotype"/>
                <a:sym typeface="Palatino Linotype"/>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ctr" defTabSz="914400" rtl="0" latinLnBrk="0">
        <a:lnSpc>
          <a:spcPts val="5800"/>
        </a:lnSpc>
        <a:spcBef>
          <a:spcPts val="0"/>
        </a:spcBef>
        <a:spcAft>
          <a:spcPts val="0"/>
        </a:spcAft>
        <a:buClrTx/>
        <a:buSzTx/>
        <a:buFontTx/>
        <a:buNone/>
        <a:tabLst/>
        <a:defRPr b="0" baseline="0" cap="none" i="0" spc="0" strike="noStrike" sz="5000" u="none">
          <a:ln>
            <a:noFill/>
          </a:ln>
          <a:solidFill>
            <a:srgbClr val="67281D"/>
          </a:solidFill>
          <a:uFillTx/>
          <a:latin typeface="Palatino Linotype"/>
          <a:ea typeface="Palatino Linotype"/>
          <a:cs typeface="Palatino Linotype"/>
          <a:sym typeface="Palatino Linotype"/>
        </a:defRPr>
      </a:lvl1pPr>
      <a:lvl2pPr marL="0" marR="0" indent="0" algn="ctr" defTabSz="914400" rtl="0" latinLnBrk="0">
        <a:lnSpc>
          <a:spcPts val="5800"/>
        </a:lnSpc>
        <a:spcBef>
          <a:spcPts val="0"/>
        </a:spcBef>
        <a:spcAft>
          <a:spcPts val="0"/>
        </a:spcAft>
        <a:buClrTx/>
        <a:buSzTx/>
        <a:buFontTx/>
        <a:buNone/>
        <a:tabLst/>
        <a:defRPr b="0" baseline="0" cap="none" i="0" spc="0" strike="noStrike" sz="5000" u="none">
          <a:ln>
            <a:noFill/>
          </a:ln>
          <a:solidFill>
            <a:srgbClr val="67281D"/>
          </a:solidFill>
          <a:uFillTx/>
          <a:latin typeface="Palatino Linotype"/>
          <a:ea typeface="Palatino Linotype"/>
          <a:cs typeface="Palatino Linotype"/>
          <a:sym typeface="Palatino Linotype"/>
        </a:defRPr>
      </a:lvl2pPr>
      <a:lvl3pPr marL="0" marR="0" indent="0" algn="ctr" defTabSz="914400" rtl="0" latinLnBrk="0">
        <a:lnSpc>
          <a:spcPts val="5800"/>
        </a:lnSpc>
        <a:spcBef>
          <a:spcPts val="0"/>
        </a:spcBef>
        <a:spcAft>
          <a:spcPts val="0"/>
        </a:spcAft>
        <a:buClrTx/>
        <a:buSzTx/>
        <a:buFontTx/>
        <a:buNone/>
        <a:tabLst/>
        <a:defRPr b="0" baseline="0" cap="none" i="0" spc="0" strike="noStrike" sz="5000" u="none">
          <a:ln>
            <a:noFill/>
          </a:ln>
          <a:solidFill>
            <a:srgbClr val="67281D"/>
          </a:solidFill>
          <a:uFillTx/>
          <a:latin typeface="Palatino Linotype"/>
          <a:ea typeface="Palatino Linotype"/>
          <a:cs typeface="Palatino Linotype"/>
          <a:sym typeface="Palatino Linotype"/>
        </a:defRPr>
      </a:lvl3pPr>
      <a:lvl4pPr marL="0" marR="0" indent="0" algn="ctr" defTabSz="914400" rtl="0" latinLnBrk="0">
        <a:lnSpc>
          <a:spcPts val="5800"/>
        </a:lnSpc>
        <a:spcBef>
          <a:spcPts val="0"/>
        </a:spcBef>
        <a:spcAft>
          <a:spcPts val="0"/>
        </a:spcAft>
        <a:buClrTx/>
        <a:buSzTx/>
        <a:buFontTx/>
        <a:buNone/>
        <a:tabLst/>
        <a:defRPr b="0" baseline="0" cap="none" i="0" spc="0" strike="noStrike" sz="5000" u="none">
          <a:ln>
            <a:noFill/>
          </a:ln>
          <a:solidFill>
            <a:srgbClr val="67281D"/>
          </a:solidFill>
          <a:uFillTx/>
          <a:latin typeface="Palatino Linotype"/>
          <a:ea typeface="Palatino Linotype"/>
          <a:cs typeface="Palatino Linotype"/>
          <a:sym typeface="Palatino Linotype"/>
        </a:defRPr>
      </a:lvl4pPr>
      <a:lvl5pPr marL="0" marR="0" indent="0" algn="ctr" defTabSz="914400" rtl="0" latinLnBrk="0">
        <a:lnSpc>
          <a:spcPts val="5800"/>
        </a:lnSpc>
        <a:spcBef>
          <a:spcPts val="0"/>
        </a:spcBef>
        <a:spcAft>
          <a:spcPts val="0"/>
        </a:spcAft>
        <a:buClrTx/>
        <a:buSzTx/>
        <a:buFontTx/>
        <a:buNone/>
        <a:tabLst/>
        <a:defRPr b="0" baseline="0" cap="none" i="0" spc="0" strike="noStrike" sz="5000" u="none">
          <a:ln>
            <a:noFill/>
          </a:ln>
          <a:solidFill>
            <a:srgbClr val="67281D"/>
          </a:solidFill>
          <a:uFillTx/>
          <a:latin typeface="Palatino Linotype"/>
          <a:ea typeface="Palatino Linotype"/>
          <a:cs typeface="Palatino Linotype"/>
          <a:sym typeface="Palatino Linotype"/>
        </a:defRPr>
      </a:lvl5pPr>
      <a:lvl6pPr marL="0" marR="0" indent="0" algn="ctr" defTabSz="914400" rtl="0" latinLnBrk="0">
        <a:lnSpc>
          <a:spcPts val="5800"/>
        </a:lnSpc>
        <a:spcBef>
          <a:spcPts val="0"/>
        </a:spcBef>
        <a:spcAft>
          <a:spcPts val="0"/>
        </a:spcAft>
        <a:buClrTx/>
        <a:buSzTx/>
        <a:buFontTx/>
        <a:buNone/>
        <a:tabLst/>
        <a:defRPr b="0" baseline="0" cap="none" i="0" spc="0" strike="noStrike" sz="5000" u="none">
          <a:ln>
            <a:noFill/>
          </a:ln>
          <a:solidFill>
            <a:srgbClr val="67281D"/>
          </a:solidFill>
          <a:uFillTx/>
          <a:latin typeface="Palatino Linotype"/>
          <a:ea typeface="Palatino Linotype"/>
          <a:cs typeface="Palatino Linotype"/>
          <a:sym typeface="Palatino Linotype"/>
        </a:defRPr>
      </a:lvl6pPr>
      <a:lvl7pPr marL="0" marR="0" indent="0" algn="ctr" defTabSz="914400" rtl="0" latinLnBrk="0">
        <a:lnSpc>
          <a:spcPts val="5800"/>
        </a:lnSpc>
        <a:spcBef>
          <a:spcPts val="0"/>
        </a:spcBef>
        <a:spcAft>
          <a:spcPts val="0"/>
        </a:spcAft>
        <a:buClrTx/>
        <a:buSzTx/>
        <a:buFontTx/>
        <a:buNone/>
        <a:tabLst/>
        <a:defRPr b="0" baseline="0" cap="none" i="0" spc="0" strike="noStrike" sz="5000" u="none">
          <a:ln>
            <a:noFill/>
          </a:ln>
          <a:solidFill>
            <a:srgbClr val="67281D"/>
          </a:solidFill>
          <a:uFillTx/>
          <a:latin typeface="Palatino Linotype"/>
          <a:ea typeface="Palatino Linotype"/>
          <a:cs typeface="Palatino Linotype"/>
          <a:sym typeface="Palatino Linotype"/>
        </a:defRPr>
      </a:lvl7pPr>
      <a:lvl8pPr marL="0" marR="0" indent="0" algn="ctr" defTabSz="914400" rtl="0" latinLnBrk="0">
        <a:lnSpc>
          <a:spcPts val="5800"/>
        </a:lnSpc>
        <a:spcBef>
          <a:spcPts val="0"/>
        </a:spcBef>
        <a:spcAft>
          <a:spcPts val="0"/>
        </a:spcAft>
        <a:buClrTx/>
        <a:buSzTx/>
        <a:buFontTx/>
        <a:buNone/>
        <a:tabLst/>
        <a:defRPr b="0" baseline="0" cap="none" i="0" spc="0" strike="noStrike" sz="5000" u="none">
          <a:ln>
            <a:noFill/>
          </a:ln>
          <a:solidFill>
            <a:srgbClr val="67281D"/>
          </a:solidFill>
          <a:uFillTx/>
          <a:latin typeface="Palatino Linotype"/>
          <a:ea typeface="Palatino Linotype"/>
          <a:cs typeface="Palatino Linotype"/>
          <a:sym typeface="Palatino Linotype"/>
        </a:defRPr>
      </a:lvl8pPr>
      <a:lvl9pPr marL="0" marR="0" indent="0" algn="ctr" defTabSz="914400" rtl="0" latinLnBrk="0">
        <a:lnSpc>
          <a:spcPts val="5800"/>
        </a:lnSpc>
        <a:spcBef>
          <a:spcPts val="0"/>
        </a:spcBef>
        <a:spcAft>
          <a:spcPts val="0"/>
        </a:spcAft>
        <a:buClrTx/>
        <a:buSzTx/>
        <a:buFontTx/>
        <a:buNone/>
        <a:tabLst/>
        <a:defRPr b="0" baseline="0" cap="none" i="0" spc="0" strike="noStrike" sz="5000" u="none">
          <a:ln>
            <a:noFill/>
          </a:ln>
          <a:solidFill>
            <a:srgbClr val="67281D"/>
          </a:solidFill>
          <a:uFillTx/>
          <a:latin typeface="Palatino Linotype"/>
          <a:ea typeface="Palatino Linotype"/>
          <a:cs typeface="Palatino Linotype"/>
          <a:sym typeface="Palatino Linotype"/>
        </a:defRPr>
      </a:lvl9pPr>
    </p:titleStyle>
    <p:bodyStyle>
      <a:lvl1pPr marL="342900" marR="0" indent="-342900" algn="l" defTabSz="914400" rtl="0" latinLnBrk="0">
        <a:lnSpc>
          <a:spcPct val="100000"/>
        </a:lnSpc>
        <a:spcBef>
          <a:spcPts val="900"/>
        </a:spcBef>
        <a:spcAft>
          <a:spcPts val="0"/>
        </a:spcAft>
        <a:buClrTx/>
        <a:buSzPct val="100000"/>
        <a:buFont typeface="Arial"/>
        <a:buChar char="•"/>
        <a:tabLst/>
        <a:defRPr b="0" baseline="0" cap="none" i="0" spc="0" strike="noStrike" sz="4000" u="none">
          <a:ln>
            <a:noFill/>
          </a:ln>
          <a:solidFill>
            <a:srgbClr val="7D0000"/>
          </a:solidFill>
          <a:uFillTx/>
          <a:latin typeface="Century Gothic"/>
          <a:ea typeface="Century Gothic"/>
          <a:cs typeface="Century Gothic"/>
          <a:sym typeface="Century Gothic"/>
        </a:defRPr>
      </a:lvl1pPr>
      <a:lvl2pPr marL="774700" marR="0" indent="-317500" algn="l" defTabSz="914400" rtl="0" latinLnBrk="0">
        <a:lnSpc>
          <a:spcPct val="100000"/>
        </a:lnSpc>
        <a:spcBef>
          <a:spcPts val="900"/>
        </a:spcBef>
        <a:spcAft>
          <a:spcPts val="0"/>
        </a:spcAft>
        <a:buClrTx/>
        <a:buSzPct val="100000"/>
        <a:buFont typeface="Arial"/>
        <a:buChar char="•"/>
        <a:tabLst/>
        <a:defRPr b="0" baseline="0" cap="none" i="0" spc="0" strike="noStrike" sz="4000" u="none">
          <a:ln>
            <a:noFill/>
          </a:ln>
          <a:solidFill>
            <a:srgbClr val="7D0000"/>
          </a:solidFill>
          <a:uFillTx/>
          <a:latin typeface="Century Gothic"/>
          <a:ea typeface="Century Gothic"/>
          <a:cs typeface="Century Gothic"/>
          <a:sym typeface="Century Gothic"/>
        </a:defRPr>
      </a:lvl2pPr>
      <a:lvl3pPr marL="1200150" marR="0" indent="-285750" algn="l" defTabSz="914400" rtl="0" latinLnBrk="0">
        <a:lnSpc>
          <a:spcPct val="100000"/>
        </a:lnSpc>
        <a:spcBef>
          <a:spcPts val="900"/>
        </a:spcBef>
        <a:spcAft>
          <a:spcPts val="0"/>
        </a:spcAft>
        <a:buClrTx/>
        <a:buSzPct val="100000"/>
        <a:buFont typeface="Arial"/>
        <a:buChar char="•"/>
        <a:tabLst/>
        <a:defRPr b="0" baseline="0" cap="none" i="0" spc="0" strike="noStrike" sz="4000" u="none">
          <a:ln>
            <a:noFill/>
          </a:ln>
          <a:solidFill>
            <a:srgbClr val="7D0000"/>
          </a:solidFill>
          <a:uFillTx/>
          <a:latin typeface="Century Gothic"/>
          <a:ea typeface="Century Gothic"/>
          <a:cs typeface="Century Gothic"/>
          <a:sym typeface="Century Gothic"/>
        </a:defRPr>
      </a:lvl3pPr>
      <a:lvl4pPr marL="1698170" marR="0" indent="-326570" algn="l" defTabSz="914400" rtl="0" latinLnBrk="0">
        <a:lnSpc>
          <a:spcPct val="100000"/>
        </a:lnSpc>
        <a:spcBef>
          <a:spcPts val="900"/>
        </a:spcBef>
        <a:spcAft>
          <a:spcPts val="0"/>
        </a:spcAft>
        <a:buClrTx/>
        <a:buSzPct val="100000"/>
        <a:buFont typeface="Arial"/>
        <a:buChar char="•"/>
        <a:tabLst/>
        <a:defRPr b="0" baseline="0" cap="none" i="0" spc="0" strike="noStrike" sz="4000" u="none">
          <a:ln>
            <a:noFill/>
          </a:ln>
          <a:solidFill>
            <a:srgbClr val="7D0000"/>
          </a:solidFill>
          <a:uFillTx/>
          <a:latin typeface="Century Gothic"/>
          <a:ea typeface="Century Gothic"/>
          <a:cs typeface="Century Gothic"/>
          <a:sym typeface="Century Gothic"/>
        </a:defRPr>
      </a:lvl4pPr>
      <a:lvl5pPr marL="2209800" marR="0" indent="-381000" algn="l" defTabSz="914400" rtl="0" latinLnBrk="0">
        <a:lnSpc>
          <a:spcPct val="100000"/>
        </a:lnSpc>
        <a:spcBef>
          <a:spcPts val="900"/>
        </a:spcBef>
        <a:spcAft>
          <a:spcPts val="0"/>
        </a:spcAft>
        <a:buClrTx/>
        <a:buSzPct val="100000"/>
        <a:buFont typeface="Arial"/>
        <a:buChar char="•"/>
        <a:tabLst/>
        <a:defRPr b="0" baseline="0" cap="none" i="0" spc="0" strike="noStrike" sz="4000" u="none">
          <a:ln>
            <a:noFill/>
          </a:ln>
          <a:solidFill>
            <a:srgbClr val="7D0000"/>
          </a:solidFill>
          <a:uFillTx/>
          <a:latin typeface="Century Gothic"/>
          <a:ea typeface="Century Gothic"/>
          <a:cs typeface="Century Gothic"/>
          <a:sym typeface="Century Gothic"/>
        </a:defRPr>
      </a:lvl5pPr>
      <a:lvl6pPr marL="2857500" marR="0" indent="-571500" algn="l" defTabSz="914400" rtl="0" latinLnBrk="0">
        <a:lnSpc>
          <a:spcPct val="100000"/>
        </a:lnSpc>
        <a:spcBef>
          <a:spcPts val="900"/>
        </a:spcBef>
        <a:spcAft>
          <a:spcPts val="0"/>
        </a:spcAft>
        <a:buClrTx/>
        <a:buSzPct val="100000"/>
        <a:buFont typeface="Arial"/>
        <a:buChar char="o"/>
        <a:tabLst/>
        <a:defRPr b="0" baseline="0" cap="none" i="0" spc="0" strike="noStrike" sz="4000" u="none">
          <a:ln>
            <a:noFill/>
          </a:ln>
          <a:solidFill>
            <a:srgbClr val="7D0000"/>
          </a:solidFill>
          <a:uFillTx/>
          <a:latin typeface="Century Gothic"/>
          <a:ea typeface="Century Gothic"/>
          <a:cs typeface="Century Gothic"/>
          <a:sym typeface="Century Gothic"/>
        </a:defRPr>
      </a:lvl6pPr>
      <a:lvl7pPr marL="3314700" marR="0" indent="-571500" algn="l" defTabSz="914400" rtl="0" latinLnBrk="0">
        <a:lnSpc>
          <a:spcPct val="100000"/>
        </a:lnSpc>
        <a:spcBef>
          <a:spcPts val="900"/>
        </a:spcBef>
        <a:spcAft>
          <a:spcPts val="0"/>
        </a:spcAft>
        <a:buClrTx/>
        <a:buSzPct val="100000"/>
        <a:buFont typeface="Arial"/>
        <a:buChar char="•"/>
        <a:tabLst/>
        <a:defRPr b="0" baseline="0" cap="none" i="0" spc="0" strike="noStrike" sz="4000" u="none">
          <a:ln>
            <a:noFill/>
          </a:ln>
          <a:solidFill>
            <a:srgbClr val="7D0000"/>
          </a:solidFill>
          <a:uFillTx/>
          <a:latin typeface="Century Gothic"/>
          <a:ea typeface="Century Gothic"/>
          <a:cs typeface="Century Gothic"/>
          <a:sym typeface="Century Gothic"/>
        </a:defRPr>
      </a:lvl7pPr>
      <a:lvl8pPr marL="3771900" marR="0" indent="-571500" algn="l" defTabSz="914400" rtl="0" latinLnBrk="0">
        <a:lnSpc>
          <a:spcPct val="100000"/>
        </a:lnSpc>
        <a:spcBef>
          <a:spcPts val="900"/>
        </a:spcBef>
        <a:spcAft>
          <a:spcPts val="0"/>
        </a:spcAft>
        <a:buClrTx/>
        <a:buSzPct val="100000"/>
        <a:buFont typeface="Arial"/>
        <a:buChar char="o"/>
        <a:tabLst/>
        <a:defRPr b="0" baseline="0" cap="none" i="0" spc="0" strike="noStrike" sz="4000" u="none">
          <a:ln>
            <a:noFill/>
          </a:ln>
          <a:solidFill>
            <a:srgbClr val="7D0000"/>
          </a:solidFill>
          <a:uFillTx/>
          <a:latin typeface="Century Gothic"/>
          <a:ea typeface="Century Gothic"/>
          <a:cs typeface="Century Gothic"/>
          <a:sym typeface="Century Gothic"/>
        </a:defRPr>
      </a:lvl8pPr>
      <a:lvl9pPr marL="4229100" marR="0" indent="-571500" algn="l" defTabSz="914400" rtl="0" latinLnBrk="0">
        <a:lnSpc>
          <a:spcPct val="100000"/>
        </a:lnSpc>
        <a:spcBef>
          <a:spcPts val="900"/>
        </a:spcBef>
        <a:spcAft>
          <a:spcPts val="0"/>
        </a:spcAft>
        <a:buClrTx/>
        <a:buSzPct val="100000"/>
        <a:buFont typeface="Arial"/>
        <a:buChar char="•"/>
        <a:tabLst/>
        <a:defRPr b="0" baseline="0" cap="none" i="0" spc="0" strike="noStrike" sz="4000" u="none">
          <a:ln>
            <a:noFill/>
          </a:ln>
          <a:solidFill>
            <a:srgbClr val="7D0000"/>
          </a:solidFill>
          <a:uFillTx/>
          <a:latin typeface="Century Gothic"/>
          <a:ea typeface="Century Gothic"/>
          <a:cs typeface="Century Gothic"/>
          <a:sym typeface="Century Gothic"/>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Palatino Linotype"/>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Palatino Linotype"/>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Palatino Linotype"/>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Palatino Linotype"/>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Palatino Linotype"/>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Palatino Linotype"/>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Palatino Linotype"/>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Palatino Linotype"/>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Palatino Linotyp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eg"/><Relationship Id="rId3" Type="http://schemas.openxmlformats.org/officeDocument/2006/relationships/image" Target="../media/image9.png"/><Relationship Id="rId4" Type="http://schemas.openxmlformats.org/officeDocument/2006/relationships/image" Target="../media/image1.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tif"/></Relationships>

</file>

<file path=ppt/slides/_rels/slide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t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t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0.tif"/></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tif"/></Relationships>

</file>

<file path=ppt/slides/_rels/slide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tif"/></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13.png"/><Relationship Id="rId4" Type="http://schemas.openxmlformats.org/officeDocument/2006/relationships/image" Target="../media/image14.tif"/></Relationships>

</file>

<file path=ppt/slides/_rels/slide5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tif"/></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7.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3.tif"/></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 Id="rId3"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 name="Subtitle 2"/>
          <p:cNvSpPr txBox="1"/>
          <p:nvPr>
            <p:ph type="subTitle" sz="half" idx="1"/>
          </p:nvPr>
        </p:nvSpPr>
        <p:spPr>
          <a:xfrm>
            <a:off x="1600200" y="4191000"/>
            <a:ext cx="6477000" cy="2362200"/>
          </a:xfrm>
          <a:prstGeom prst="rect">
            <a:avLst/>
          </a:prstGeom>
        </p:spPr>
        <p:txBody>
          <a:bodyPr/>
          <a:lstStyle/>
          <a:p>
            <a:pPr>
              <a:spcBef>
                <a:spcPts val="1200"/>
              </a:spcBef>
              <a:defRPr sz="5000">
                <a:solidFill>
                  <a:srgbClr val="7D0000"/>
                </a:solidFill>
                <a:latin typeface="Palatino Linotype"/>
                <a:ea typeface="Palatino Linotype"/>
                <a:cs typeface="Palatino Linotype"/>
                <a:sym typeface="Palatino Linotype"/>
              </a:defRPr>
            </a:pPr>
            <a:r>
              <a:t>2018 Annual Meeting</a:t>
            </a:r>
          </a:p>
          <a:p>
            <a:pPr>
              <a:spcBef>
                <a:spcPts val="1200"/>
              </a:spcBef>
              <a:defRPr sz="5000">
                <a:solidFill>
                  <a:srgbClr val="7D0000"/>
                </a:solidFill>
                <a:latin typeface="Palatino Linotype"/>
                <a:ea typeface="Palatino Linotype"/>
                <a:cs typeface="Palatino Linotype"/>
                <a:sym typeface="Palatino Linotype"/>
              </a:defRPr>
            </a:pPr>
            <a:r>
              <a:t>May 15, 2018</a:t>
            </a:r>
          </a:p>
        </p:txBody>
      </p:sp>
      <p:pic>
        <p:nvPicPr>
          <p:cNvPr id="96" name="Picture 8" descr="Picture 8"/>
          <p:cNvPicPr>
            <a:picLocks noChangeAspect="1"/>
          </p:cNvPicPr>
          <p:nvPr/>
        </p:nvPicPr>
        <p:blipFill>
          <a:blip r:embed="rId2">
            <a:extLst/>
          </a:blip>
          <a:stretch>
            <a:fillRect/>
          </a:stretch>
        </p:blipFill>
        <p:spPr>
          <a:xfrm>
            <a:off x="3626706" y="381000"/>
            <a:ext cx="2227995" cy="3810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Title 1"/>
          <p:cNvSpPr txBox="1"/>
          <p:nvPr>
            <p:ph type="title"/>
          </p:nvPr>
        </p:nvSpPr>
        <p:spPr>
          <a:xfrm>
            <a:off x="228600" y="228600"/>
            <a:ext cx="8686800" cy="914400"/>
          </a:xfrm>
          <a:prstGeom prst="rect">
            <a:avLst/>
          </a:prstGeom>
        </p:spPr>
        <p:txBody>
          <a:bodyPr/>
          <a:lstStyle/>
          <a:p>
            <a:pPr/>
            <a:r>
              <a:t>What is LHNA?</a:t>
            </a:r>
          </a:p>
        </p:txBody>
      </p:sp>
      <p:sp>
        <p:nvSpPr>
          <p:cNvPr id="135" name="Content Placeholder 2"/>
          <p:cNvSpPr txBox="1"/>
          <p:nvPr>
            <p:ph type="body" idx="1"/>
          </p:nvPr>
        </p:nvSpPr>
        <p:spPr>
          <a:xfrm>
            <a:off x="762000" y="1371600"/>
            <a:ext cx="7924800" cy="5105400"/>
          </a:xfrm>
          <a:prstGeom prst="rect">
            <a:avLst/>
          </a:prstGeom>
        </p:spPr>
        <p:txBody>
          <a:bodyPr/>
          <a:lstStyle/>
          <a:p>
            <a:pPr marL="0" indent="0" algn="ctr">
              <a:spcBef>
                <a:spcPts val="800"/>
              </a:spcBef>
              <a:buSzTx/>
              <a:buNone/>
              <a:defRPr b="1" sz="3600"/>
            </a:pPr>
            <a:r>
              <a:t>Develops,</a:t>
            </a:r>
          </a:p>
          <a:p>
            <a:pPr marL="0" indent="0" algn="ctr">
              <a:spcBef>
                <a:spcPts val="800"/>
              </a:spcBef>
              <a:buSzTx/>
              <a:buNone/>
              <a:defRPr b="1" sz="3600"/>
            </a:pPr>
            <a:r>
              <a:t>Encourages</a:t>
            </a:r>
          </a:p>
          <a:p>
            <a:pPr marL="0" indent="0" algn="ctr">
              <a:spcBef>
                <a:spcPts val="800"/>
              </a:spcBef>
              <a:buSzTx/>
              <a:buNone/>
              <a:defRPr b="1" sz="3600"/>
            </a:pPr>
            <a:r>
              <a:t>and Promotes…</a:t>
            </a:r>
          </a:p>
          <a:p>
            <a:pPr marL="0" indent="0" algn="ctr">
              <a:spcBef>
                <a:spcPts val="800"/>
              </a:spcBef>
              <a:buSzTx/>
              <a:buNone/>
              <a:defRPr sz="3600"/>
            </a:pPr>
            <a:r>
              <a:t>Programs, activities, and actions directed to the preservation, maintenance, improvement </a:t>
            </a:r>
          </a:p>
          <a:p>
            <a:pPr marL="0" indent="0" algn="ctr">
              <a:spcBef>
                <a:spcPts val="800"/>
              </a:spcBef>
              <a:buSzTx/>
              <a:buNone/>
              <a:defRPr sz="3600"/>
            </a:pPr>
            <a:r>
              <a:t>and beautification of Lowry Hill.</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Title 1"/>
          <p:cNvSpPr txBox="1"/>
          <p:nvPr>
            <p:ph type="title"/>
          </p:nvPr>
        </p:nvSpPr>
        <p:spPr>
          <a:prstGeom prst="rect">
            <a:avLst/>
          </a:prstGeom>
        </p:spPr>
        <p:txBody>
          <a:bodyPr/>
          <a:lstStyle/>
          <a:p>
            <a:pPr/>
            <a:r>
              <a:t>What is LHNA?</a:t>
            </a:r>
          </a:p>
        </p:txBody>
      </p:sp>
      <p:sp>
        <p:nvSpPr>
          <p:cNvPr id="138" name="Content Placeholder 2"/>
          <p:cNvSpPr txBox="1"/>
          <p:nvPr>
            <p:ph type="body" idx="1"/>
          </p:nvPr>
        </p:nvSpPr>
        <p:spPr>
          <a:xfrm>
            <a:off x="457200" y="1600200"/>
            <a:ext cx="8229600" cy="4525963"/>
          </a:xfrm>
          <a:prstGeom prst="rect">
            <a:avLst/>
          </a:prstGeom>
        </p:spPr>
        <p:txBody>
          <a:bodyPr/>
          <a:lstStyle/>
          <a:p>
            <a:pPr>
              <a:defRPr b="1"/>
            </a:pPr>
            <a:r>
              <a:t>15 member Board of Directors</a:t>
            </a:r>
          </a:p>
          <a:p>
            <a:pPr lvl="1" marL="742950" indent="-285750">
              <a:spcBef>
                <a:spcPts val="800"/>
              </a:spcBef>
              <a:defRPr sz="3600"/>
            </a:pPr>
            <a:r>
              <a:t>All volunteers</a:t>
            </a:r>
          </a:p>
          <a:p>
            <a:pPr lvl="1" marL="742950" indent="-285750">
              <a:spcBef>
                <a:spcPts val="800"/>
              </a:spcBef>
              <a:defRPr sz="3600"/>
            </a:pPr>
            <a:r>
              <a:t>Elected by residents</a:t>
            </a:r>
          </a:p>
        </p:txBody>
      </p:sp>
      <p:pic>
        <p:nvPicPr>
          <p:cNvPr id="139" name="Picture 3" descr="Picture 3"/>
          <p:cNvPicPr>
            <a:picLocks noChangeAspect="1"/>
          </p:cNvPicPr>
          <p:nvPr/>
        </p:nvPicPr>
        <p:blipFill>
          <a:blip r:embed="rId2">
            <a:extLst/>
          </a:blip>
          <a:stretch>
            <a:fillRect/>
          </a:stretch>
        </p:blipFill>
        <p:spPr>
          <a:xfrm>
            <a:off x="7848600" y="4876800"/>
            <a:ext cx="1030226" cy="1761745"/>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 name="Oval 1"/>
          <p:cNvSpPr/>
          <p:nvPr/>
        </p:nvSpPr>
        <p:spPr>
          <a:xfrm>
            <a:off x="8456613" y="6499225"/>
            <a:ext cx="85729" cy="84141"/>
          </a:xfrm>
          <a:prstGeom prst="ellipse">
            <a:avLst/>
          </a:prstGeom>
          <a:solidFill>
            <a:schemeClr val="accent1"/>
          </a:solidFill>
          <a:ln w="12700">
            <a:miter lim="400000"/>
          </a:ln>
        </p:spPr>
        <p:txBody>
          <a:bodyPr lIns="45718" tIns="45718" rIns="45718" bIns="45718"/>
          <a:lstStyle/>
          <a:p>
            <a:pPr algn="ctr">
              <a:defRPr sz="4200">
                <a:solidFill>
                  <a:srgbClr val="000000"/>
                </a:solidFill>
                <a:latin typeface="Gill Sans"/>
                <a:ea typeface="Gill Sans"/>
                <a:cs typeface="Gill Sans"/>
                <a:sym typeface="Gill Sans"/>
              </a:defRPr>
            </a:pPr>
          </a:p>
        </p:txBody>
      </p:sp>
      <p:sp>
        <p:nvSpPr>
          <p:cNvPr id="142" name="Oval 2"/>
          <p:cNvSpPr/>
          <p:nvPr/>
        </p:nvSpPr>
        <p:spPr>
          <a:xfrm>
            <a:off x="568325" y="6499225"/>
            <a:ext cx="84141" cy="84141"/>
          </a:xfrm>
          <a:prstGeom prst="ellipse">
            <a:avLst/>
          </a:prstGeom>
          <a:solidFill>
            <a:schemeClr val="accent1"/>
          </a:solidFill>
          <a:ln w="12700">
            <a:miter lim="400000"/>
          </a:ln>
        </p:spPr>
        <p:txBody>
          <a:bodyPr lIns="45718" tIns="45718" rIns="45718" bIns="45718"/>
          <a:lstStyle/>
          <a:p>
            <a:pPr algn="ctr">
              <a:defRPr sz="4200">
                <a:solidFill>
                  <a:srgbClr val="000000"/>
                </a:solidFill>
                <a:latin typeface="Gill Sans"/>
                <a:ea typeface="Gill Sans"/>
                <a:cs typeface="Gill Sans"/>
                <a:sym typeface="Gill Sans"/>
              </a:defRPr>
            </a:pPr>
          </a:p>
        </p:txBody>
      </p:sp>
      <p:pic>
        <p:nvPicPr>
          <p:cNvPr id="143" name="Picture 3" descr="Picture 3"/>
          <p:cNvPicPr>
            <a:picLocks noChangeAspect="1"/>
          </p:cNvPicPr>
          <p:nvPr/>
        </p:nvPicPr>
        <p:blipFill>
          <a:blip r:embed="rId2">
            <a:extLst/>
          </a:blip>
          <a:stretch>
            <a:fillRect/>
          </a:stretch>
        </p:blipFill>
        <p:spPr>
          <a:xfrm>
            <a:off x="1676400" y="228600"/>
            <a:ext cx="5940377" cy="6400800"/>
          </a:xfrm>
          <a:prstGeom prst="rect">
            <a:avLst/>
          </a:prstGeom>
          <a:ln w="12700">
            <a:miter lim="400000"/>
          </a:ln>
        </p:spPr>
      </p:pic>
      <p:sp>
        <p:nvSpPr>
          <p:cNvPr id="144" name="Title 8"/>
          <p:cNvSpPr txBox="1"/>
          <p:nvPr>
            <p:ph type="title"/>
          </p:nvPr>
        </p:nvSpPr>
        <p:spPr>
          <a:xfrm>
            <a:off x="381000" y="381000"/>
            <a:ext cx="2438400" cy="2286000"/>
          </a:xfrm>
          <a:prstGeom prst="rect">
            <a:avLst/>
          </a:prstGeom>
        </p:spPr>
        <p:txBody>
          <a:bodyPr/>
          <a:lstStyle/>
          <a:p>
            <a:pPr/>
            <a:r>
              <a:t>Lowry Hill Map</a:t>
            </a:r>
          </a:p>
        </p:txBody>
      </p:sp>
      <p:pic>
        <p:nvPicPr>
          <p:cNvPr id="145" name="Picture 15" descr="Picture 15"/>
          <p:cNvPicPr>
            <a:picLocks noChangeAspect="1"/>
          </p:cNvPicPr>
          <p:nvPr/>
        </p:nvPicPr>
        <p:blipFill>
          <a:blip r:embed="rId3">
            <a:extLst/>
          </a:blip>
          <a:stretch>
            <a:fillRect/>
          </a:stretch>
        </p:blipFill>
        <p:spPr>
          <a:xfrm>
            <a:off x="7848600" y="4876800"/>
            <a:ext cx="1030226" cy="1761745"/>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Title 1"/>
          <p:cNvSpPr txBox="1"/>
          <p:nvPr>
            <p:ph type="title"/>
          </p:nvPr>
        </p:nvSpPr>
        <p:spPr>
          <a:xfrm>
            <a:off x="228600" y="63500"/>
            <a:ext cx="8686800" cy="1066800"/>
          </a:xfrm>
          <a:prstGeom prst="rect">
            <a:avLst/>
          </a:prstGeom>
        </p:spPr>
        <p:txBody>
          <a:bodyPr/>
          <a:lstStyle/>
          <a:p>
            <a:pPr/>
            <a:r>
              <a:t>Who Lives Here?</a:t>
            </a:r>
          </a:p>
        </p:txBody>
      </p:sp>
      <p:sp>
        <p:nvSpPr>
          <p:cNvPr id="148" name="Content Placeholder 2"/>
          <p:cNvSpPr txBox="1"/>
          <p:nvPr>
            <p:ph type="body" idx="1"/>
          </p:nvPr>
        </p:nvSpPr>
        <p:spPr>
          <a:xfrm>
            <a:off x="457200" y="1394617"/>
            <a:ext cx="8229600" cy="4525966"/>
          </a:xfrm>
          <a:prstGeom prst="rect">
            <a:avLst/>
          </a:prstGeom>
        </p:spPr>
        <p:txBody>
          <a:bodyPr/>
          <a:lstStyle/>
          <a:p>
            <a:pPr marL="322324" indent="-322324" defTabSz="859536">
              <a:spcBef>
                <a:spcPts val="800"/>
              </a:spcBef>
              <a:defRPr b="1" sz="3500"/>
            </a:pPr>
            <a:r>
              <a:t>3,854 people </a:t>
            </a:r>
            <a:endParaRPr sz="3300"/>
          </a:p>
          <a:p>
            <a:pPr lvl="1" marL="698373" indent="-268604" defTabSz="859536">
              <a:spcBef>
                <a:spcPts val="800"/>
              </a:spcBef>
              <a:defRPr sz="3300"/>
            </a:pPr>
            <a:r>
              <a:t>75% are 18-64 years old</a:t>
            </a:r>
          </a:p>
          <a:p>
            <a:pPr lvl="1" marL="698373" indent="-268604" defTabSz="859536">
              <a:spcBef>
                <a:spcPts val="800"/>
              </a:spcBef>
              <a:defRPr sz="3300"/>
            </a:pPr>
            <a:r>
              <a:t>25% are 25-34 years old </a:t>
            </a:r>
          </a:p>
          <a:p>
            <a:pPr lvl="1" marL="698373" indent="-268604" defTabSz="859536">
              <a:spcBef>
                <a:spcPts val="800"/>
              </a:spcBef>
              <a:defRPr sz="3300"/>
            </a:pPr>
            <a:r>
              <a:t>88% white</a:t>
            </a:r>
          </a:p>
          <a:p>
            <a:pPr marL="322324" indent="-322324" defTabSz="859536">
              <a:spcBef>
                <a:spcPts val="800"/>
              </a:spcBef>
              <a:defRPr sz="3500"/>
            </a:pPr>
            <a:r>
              <a:t>2,341 housing units </a:t>
            </a:r>
          </a:p>
          <a:p>
            <a:pPr marL="322324" indent="-322324" defTabSz="859536">
              <a:spcBef>
                <a:spcPts val="800"/>
              </a:spcBef>
              <a:defRPr sz="3500"/>
            </a:pPr>
            <a:r>
              <a:t>1,022 rented units in apartments </a:t>
            </a:r>
          </a:p>
          <a:p>
            <a:pPr marL="322324" indent="-322324" defTabSz="859536">
              <a:spcBef>
                <a:spcPts val="800"/>
              </a:spcBef>
              <a:defRPr sz="3500"/>
            </a:pPr>
            <a:r>
              <a:t>6</a:t>
            </a:r>
            <a:r>
              <a:t>0% renter-occupied units</a:t>
            </a:r>
          </a:p>
        </p:txBody>
      </p:sp>
      <p:pic>
        <p:nvPicPr>
          <p:cNvPr id="149" name="Picture 3" descr="Picture 3"/>
          <p:cNvPicPr>
            <a:picLocks noChangeAspect="1"/>
          </p:cNvPicPr>
          <p:nvPr/>
        </p:nvPicPr>
        <p:blipFill>
          <a:blip r:embed="rId3">
            <a:extLst/>
          </a:blip>
          <a:stretch>
            <a:fillRect/>
          </a:stretch>
        </p:blipFill>
        <p:spPr>
          <a:xfrm>
            <a:off x="7848600" y="4943854"/>
            <a:ext cx="1030226" cy="1761746"/>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Title 1"/>
          <p:cNvSpPr txBox="1"/>
          <p:nvPr>
            <p:ph type="title"/>
          </p:nvPr>
        </p:nvSpPr>
        <p:spPr>
          <a:prstGeom prst="rect">
            <a:avLst/>
          </a:prstGeom>
        </p:spPr>
        <p:txBody>
          <a:bodyPr/>
          <a:lstStyle>
            <a:lvl1pPr>
              <a:defRPr sz="6000"/>
            </a:lvl1pPr>
          </a:lstStyle>
          <a:p>
            <a:pPr/>
            <a:r>
              <a:t>Treasurer’s Report</a:t>
            </a:r>
          </a:p>
        </p:txBody>
      </p:sp>
      <p:sp>
        <p:nvSpPr>
          <p:cNvPr id="154" name="Content Placeholder 2"/>
          <p:cNvSpPr txBox="1"/>
          <p:nvPr>
            <p:ph type="body" idx="1"/>
          </p:nvPr>
        </p:nvSpPr>
        <p:spPr>
          <a:xfrm>
            <a:off x="0" y="1600200"/>
            <a:ext cx="9144000" cy="4525963"/>
          </a:xfrm>
          <a:prstGeom prst="rect">
            <a:avLst/>
          </a:prstGeom>
        </p:spPr>
        <p:txBody>
          <a:bodyPr/>
          <a:lstStyle>
            <a:lvl1pPr marL="0" indent="0" algn="ctr">
              <a:buSzTx/>
              <a:buNone/>
            </a:lvl1pPr>
          </a:lstStyle>
          <a:p>
            <a:pPr/>
            <a:r>
              <a:t>Toni D’Eramo</a:t>
            </a:r>
          </a:p>
        </p:txBody>
      </p:sp>
      <p:pic>
        <p:nvPicPr>
          <p:cNvPr id="155" name="Picture 3" descr="Picture 3"/>
          <p:cNvPicPr>
            <a:picLocks noChangeAspect="1"/>
          </p:cNvPicPr>
          <p:nvPr/>
        </p:nvPicPr>
        <p:blipFill>
          <a:blip r:embed="rId2">
            <a:extLst/>
          </a:blip>
          <a:stretch>
            <a:fillRect/>
          </a:stretch>
        </p:blipFill>
        <p:spPr>
          <a:xfrm>
            <a:off x="7848600" y="4876800"/>
            <a:ext cx="1030226" cy="1761745"/>
          </a:xfrm>
          <a:prstGeom prst="rect">
            <a:avLst/>
          </a:prstGeom>
          <a:ln w="12700">
            <a:miter lim="400000"/>
          </a:ln>
        </p:spPr>
      </p:pic>
      <p:pic>
        <p:nvPicPr>
          <p:cNvPr id="156" name="Picture 1" descr="Picture 1"/>
          <p:cNvPicPr>
            <a:picLocks noChangeAspect="1"/>
          </p:cNvPicPr>
          <p:nvPr/>
        </p:nvPicPr>
        <p:blipFill>
          <a:blip r:embed="rId3">
            <a:extLst/>
          </a:blip>
          <a:stretch>
            <a:fillRect/>
          </a:stretch>
        </p:blipFill>
        <p:spPr>
          <a:xfrm>
            <a:off x="2553591" y="2542381"/>
            <a:ext cx="4036818" cy="4036815"/>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8" name="Picture 3" descr="Picture 3"/>
          <p:cNvPicPr>
            <a:picLocks noChangeAspect="1"/>
          </p:cNvPicPr>
          <p:nvPr/>
        </p:nvPicPr>
        <p:blipFill>
          <a:blip r:embed="rId2">
            <a:extLst/>
          </a:blip>
          <a:stretch>
            <a:fillRect/>
          </a:stretch>
        </p:blipFill>
        <p:spPr>
          <a:xfrm>
            <a:off x="7848600" y="4876800"/>
            <a:ext cx="1030226" cy="1761745"/>
          </a:xfrm>
          <a:prstGeom prst="rect">
            <a:avLst/>
          </a:prstGeom>
          <a:ln w="12700">
            <a:miter lim="400000"/>
          </a:ln>
        </p:spPr>
      </p:pic>
      <p:sp>
        <p:nvSpPr>
          <p:cNvPr id="159" name="Title 1"/>
          <p:cNvSpPr txBox="1"/>
          <p:nvPr>
            <p:ph type="title"/>
          </p:nvPr>
        </p:nvSpPr>
        <p:spPr>
          <a:xfrm>
            <a:off x="228600" y="228599"/>
            <a:ext cx="8686800" cy="863766"/>
          </a:xfrm>
          <a:prstGeom prst="rect">
            <a:avLst/>
          </a:prstGeom>
        </p:spPr>
        <p:txBody>
          <a:bodyPr lIns="45718" tIns="45718" rIns="45718" bIns="45718"/>
          <a:lstStyle/>
          <a:p>
            <a:pPr/>
            <a:r>
              <a:t>LHNA Funding</a:t>
            </a:r>
          </a:p>
        </p:txBody>
      </p:sp>
      <p:sp>
        <p:nvSpPr>
          <p:cNvPr id="160" name="Content Placeholder 2"/>
          <p:cNvSpPr txBox="1"/>
          <p:nvPr>
            <p:ph type="body" idx="1"/>
          </p:nvPr>
        </p:nvSpPr>
        <p:spPr>
          <a:xfrm>
            <a:off x="380999" y="1139471"/>
            <a:ext cx="8497825" cy="5029203"/>
          </a:xfrm>
          <a:prstGeom prst="rect">
            <a:avLst/>
          </a:prstGeom>
        </p:spPr>
        <p:txBody>
          <a:bodyPr lIns="45718" tIns="45718" rIns="45718" bIns="45718"/>
          <a:lstStyle/>
          <a:p>
            <a:pPr marL="332613" indent="-332613" defTabSz="886967">
              <a:lnSpc>
                <a:spcPct val="90000"/>
              </a:lnSpc>
              <a:spcBef>
                <a:spcPts val="500"/>
              </a:spcBef>
              <a:defRPr b="1" sz="2800"/>
            </a:pPr>
            <a:r>
              <a:t>Our Own Funds</a:t>
            </a:r>
            <a:endParaRPr sz="2400"/>
          </a:p>
          <a:p>
            <a:pPr lvl="1" marL="720661" indent="-277177" defTabSz="886967">
              <a:lnSpc>
                <a:spcPct val="90000"/>
              </a:lnSpc>
              <a:spcBef>
                <a:spcPts val="500"/>
              </a:spcBef>
              <a:defRPr sz="2400">
                <a:solidFill>
                  <a:srgbClr val="6C2A1F"/>
                </a:solidFill>
              </a:defRPr>
            </a:pPr>
            <a:r>
              <a:t>Contributions from Lowry Hill residents, businesses, other neighborhood organizations.</a:t>
            </a:r>
          </a:p>
          <a:p>
            <a:pPr marL="332613" indent="-332613" defTabSz="886967">
              <a:lnSpc>
                <a:spcPct val="90000"/>
              </a:lnSpc>
              <a:spcBef>
                <a:spcPts val="500"/>
              </a:spcBef>
              <a:defRPr b="1" sz="2800"/>
            </a:pPr>
            <a:r>
              <a:t>City of Minneapolis Funds</a:t>
            </a:r>
            <a:endParaRPr sz="3100"/>
          </a:p>
          <a:p>
            <a:pPr lvl="1" marL="720661" indent="-307975" defTabSz="886967">
              <a:lnSpc>
                <a:spcPct val="90000"/>
              </a:lnSpc>
              <a:spcBef>
                <a:spcPts val="500"/>
              </a:spcBef>
              <a:defRPr sz="2400">
                <a:solidFill>
                  <a:srgbClr val="6C2A1F"/>
                </a:solidFill>
              </a:defRPr>
            </a:pPr>
            <a:r>
              <a:t>Community Participation Program (CPP)</a:t>
            </a:r>
          </a:p>
          <a:p>
            <a:pPr lvl="2" marL="1133347" indent="-277176" defTabSz="886967">
              <a:lnSpc>
                <a:spcPct val="90000"/>
              </a:lnSpc>
              <a:spcBef>
                <a:spcPts val="500"/>
              </a:spcBef>
              <a:defRPr sz="2100">
                <a:solidFill>
                  <a:srgbClr val="6C2A1F"/>
                </a:solidFill>
              </a:defRPr>
            </a:pPr>
            <a:r>
              <a:t>Supports some expenses for Lowry Hill events, outreach and administration.</a:t>
            </a:r>
            <a:endParaRPr sz="2300"/>
          </a:p>
          <a:p>
            <a:pPr lvl="1" marL="720661" indent="-307975" defTabSz="886967">
              <a:lnSpc>
                <a:spcPct val="90000"/>
              </a:lnSpc>
              <a:spcBef>
                <a:spcPts val="500"/>
              </a:spcBef>
              <a:defRPr sz="2400">
                <a:solidFill>
                  <a:srgbClr val="6C2A1F"/>
                </a:solidFill>
              </a:defRPr>
            </a:pPr>
            <a:r>
              <a:t>Neighborhood Revitalization Program (NRP)</a:t>
            </a:r>
          </a:p>
          <a:p>
            <a:pPr lvl="2" marL="1133347" indent="-277176" defTabSz="886967">
              <a:lnSpc>
                <a:spcPct val="90000"/>
              </a:lnSpc>
              <a:spcBef>
                <a:spcPts val="500"/>
              </a:spcBef>
              <a:defRPr sz="2100">
                <a:solidFill>
                  <a:srgbClr val="6C2A1F"/>
                </a:solidFill>
              </a:defRPr>
            </a:pPr>
            <a:r>
              <a:t>Supports capital expenses and related administrative support for major neighborhood improvement projects.</a:t>
            </a:r>
            <a:endParaRPr sz="2400"/>
          </a:p>
          <a:p>
            <a:pPr lvl="1" marL="720661" indent="-277177" defTabSz="886967">
              <a:lnSpc>
                <a:spcPct val="90000"/>
              </a:lnSpc>
              <a:spcBef>
                <a:spcPts val="500"/>
              </a:spcBef>
              <a:defRPr sz="2400">
                <a:solidFill>
                  <a:srgbClr val="6C2A1F"/>
                </a:solidFill>
              </a:defRPr>
            </a:pPr>
            <a:r>
              <a:t>We designate how these will be spent, </a:t>
            </a:r>
          </a:p>
          <a:p>
            <a:pPr lvl="1" marL="0" indent="443483" defTabSz="886967">
              <a:lnSpc>
                <a:spcPct val="90000"/>
              </a:lnSpc>
              <a:spcBef>
                <a:spcPts val="500"/>
              </a:spcBef>
              <a:buSzTx/>
              <a:buNone/>
              <a:defRPr sz="2400">
                <a:solidFill>
                  <a:srgbClr val="6C2A1F"/>
                </a:solidFill>
              </a:defRPr>
            </a:pPr>
            <a:r>
              <a:t>within certain guidelines.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Title 1"/>
          <p:cNvSpPr txBox="1"/>
          <p:nvPr>
            <p:ph type="title"/>
          </p:nvPr>
        </p:nvSpPr>
        <p:spPr>
          <a:xfrm>
            <a:off x="228600" y="213698"/>
            <a:ext cx="8686800" cy="768186"/>
          </a:xfrm>
          <a:prstGeom prst="rect">
            <a:avLst/>
          </a:prstGeom>
        </p:spPr>
        <p:txBody>
          <a:bodyPr lIns="45718" tIns="45718" rIns="45718" bIns="45718"/>
          <a:lstStyle>
            <a:lvl1pPr defTabSz="822958">
              <a:lnSpc>
                <a:spcPts val="5200"/>
              </a:lnSpc>
              <a:defRPr sz="4500"/>
            </a:lvl1pPr>
          </a:lstStyle>
          <a:p>
            <a:pPr/>
            <a:r>
              <a:t>LHNA Funding</a:t>
            </a:r>
          </a:p>
        </p:txBody>
      </p:sp>
      <p:sp>
        <p:nvSpPr>
          <p:cNvPr id="163" name="Content Placeholder 2"/>
          <p:cNvSpPr txBox="1"/>
          <p:nvPr>
            <p:ph type="body" idx="1"/>
          </p:nvPr>
        </p:nvSpPr>
        <p:spPr>
          <a:xfrm>
            <a:off x="381000" y="1002219"/>
            <a:ext cx="8382000" cy="5038531"/>
          </a:xfrm>
          <a:prstGeom prst="rect">
            <a:avLst/>
          </a:prstGeom>
        </p:spPr>
        <p:txBody>
          <a:bodyPr lIns="45718" tIns="45718" rIns="45718" bIns="45718"/>
          <a:lstStyle/>
          <a:p>
            <a:pPr marL="0" indent="0">
              <a:spcBef>
                <a:spcPts val="700"/>
              </a:spcBef>
              <a:buSzTx/>
              <a:buNone/>
              <a:defRPr b="1" sz="3000">
                <a:latin typeface="Century Gothic (Headings)"/>
                <a:ea typeface="Century Gothic (Headings)"/>
                <a:cs typeface="Century Gothic (Headings)"/>
                <a:sym typeface="Century Gothic (Headings)"/>
              </a:defRPr>
            </a:pPr>
            <a:r>
              <a:t>Lowry Hill Residents/Businesses	$   3,364</a:t>
            </a:r>
          </a:p>
          <a:p>
            <a:pPr marL="0" indent="0">
              <a:spcBef>
                <a:spcPts val="700"/>
              </a:spcBef>
              <a:buSzTx/>
              <a:buNone/>
              <a:defRPr b="1" sz="3000">
                <a:latin typeface="Century Gothic (Headings)"/>
                <a:ea typeface="Century Gothic (Headings)"/>
                <a:cs typeface="Century Gothic (Headings)"/>
                <a:sym typeface="Century Gothic (Headings)"/>
              </a:defRPr>
            </a:pPr>
            <a:r>
              <a:t>City Funding CPP				$ 29,215</a:t>
            </a:r>
          </a:p>
          <a:p>
            <a:pPr marL="0" indent="0">
              <a:spcBef>
                <a:spcPts val="700"/>
              </a:spcBef>
              <a:buSzTx/>
              <a:buNone/>
              <a:defRPr b="1" sz="3000">
                <a:latin typeface="Century Gothic (Headings)"/>
                <a:ea typeface="Century Gothic (Headings)"/>
                <a:cs typeface="Century Gothic (Headings)"/>
                <a:sym typeface="Century Gothic (Headings)"/>
              </a:defRPr>
            </a:pPr>
            <a:r>
              <a:t>City Funding NRP				$ 19,530</a:t>
            </a:r>
          </a:p>
          <a:p>
            <a:pPr marL="0" indent="0">
              <a:spcBef>
                <a:spcPts val="700"/>
              </a:spcBef>
              <a:buSzTx/>
              <a:buNone/>
              <a:defRPr b="1" sz="3000">
                <a:latin typeface="Century Gothic (Headings)"/>
                <a:ea typeface="Century Gothic (Headings)"/>
                <a:cs typeface="Century Gothic (Headings)"/>
                <a:sym typeface="Century Gothic (Headings)"/>
              </a:defRPr>
            </a:pPr>
            <a:r>
              <a:t>Other Neighborhood Orgs.		$      240</a:t>
            </a:r>
          </a:p>
          <a:p>
            <a:pPr marL="0" indent="0">
              <a:spcBef>
                <a:spcPts val="700"/>
              </a:spcBef>
              <a:buSzTx/>
              <a:buNone/>
              <a:defRPr b="1" sz="3000">
                <a:latin typeface="Century Gothic (Headings)"/>
                <a:ea typeface="Century Gothic (Headings)"/>
                <a:cs typeface="Century Gothic (Headings)"/>
                <a:sym typeface="Century Gothic (Headings)"/>
              </a:defRPr>
            </a:pPr>
            <a:r>
              <a:t>Bank Account Interest 			$        18</a:t>
            </a:r>
          </a:p>
          <a:p>
            <a:pPr marL="0" indent="0">
              <a:spcBef>
                <a:spcPts val="700"/>
              </a:spcBef>
              <a:buSzTx/>
              <a:buNone/>
              <a:defRPr b="1" sz="3000" u="sng">
                <a:latin typeface="Century Gothic (Headings)"/>
                <a:ea typeface="Century Gothic (Headings)"/>
                <a:cs typeface="Century Gothic (Headings)"/>
                <a:sym typeface="Century Gothic (Headings)"/>
              </a:defRPr>
            </a:pPr>
            <a:r>
              <a:t>Reserve Funds Janecek Memorial	$   1,935	</a:t>
            </a:r>
            <a:r>
              <a:rPr u="none"/>
              <a:t> </a:t>
            </a:r>
          </a:p>
          <a:p>
            <a:pPr marL="0" indent="0">
              <a:spcBef>
                <a:spcPts val="700"/>
              </a:spcBef>
              <a:buSzTx/>
              <a:buNone/>
              <a:defRPr b="1" sz="3000">
                <a:latin typeface="Century Gothic (Headings)"/>
                <a:ea typeface="Century Gothic (Headings)"/>
                <a:cs typeface="Century Gothic (Headings)"/>
                <a:sym typeface="Century Gothic (Headings)"/>
              </a:defRPr>
            </a:pPr>
            <a:r>
              <a:t>Total Funds Received 			$ 54,302</a:t>
            </a:r>
          </a:p>
          <a:p>
            <a:pPr marL="0" indent="0">
              <a:spcBef>
                <a:spcPts val="600"/>
              </a:spcBef>
              <a:buSzTx/>
              <a:buNone/>
              <a:defRPr b="1" sz="2600">
                <a:latin typeface="Century Gothic (Headings)"/>
                <a:ea typeface="Century Gothic (Headings)"/>
                <a:cs typeface="Century Gothic (Headings)"/>
                <a:sym typeface="Century Gothic (Headings)"/>
              </a:defRPr>
            </a:pPr>
            <a:r>
              <a:t>May 1, 2017 – Apr 30, 2018</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Title 1"/>
          <p:cNvSpPr txBox="1"/>
          <p:nvPr>
            <p:ph type="title"/>
          </p:nvPr>
        </p:nvSpPr>
        <p:spPr>
          <a:xfrm>
            <a:off x="228600" y="225071"/>
            <a:ext cx="8686800" cy="826327"/>
          </a:xfrm>
          <a:prstGeom prst="rect">
            <a:avLst/>
          </a:prstGeom>
        </p:spPr>
        <p:txBody>
          <a:bodyPr lIns="45718" tIns="45718" rIns="45718" bIns="45718"/>
          <a:lstStyle>
            <a:lvl1pPr defTabSz="905255">
              <a:lnSpc>
                <a:spcPts val="5700"/>
              </a:lnSpc>
              <a:defRPr sz="4900"/>
            </a:lvl1pPr>
          </a:lstStyle>
          <a:p>
            <a:pPr/>
            <a:r>
              <a:t>Uses of LHNA Funds</a:t>
            </a:r>
          </a:p>
        </p:txBody>
      </p:sp>
      <p:sp>
        <p:nvSpPr>
          <p:cNvPr id="166" name="Content Placeholder 2"/>
          <p:cNvSpPr txBox="1"/>
          <p:nvPr>
            <p:ph type="body" idx="1"/>
          </p:nvPr>
        </p:nvSpPr>
        <p:spPr>
          <a:xfrm>
            <a:off x="457200" y="1051398"/>
            <a:ext cx="8229600" cy="5584716"/>
          </a:xfrm>
          <a:prstGeom prst="rect">
            <a:avLst/>
          </a:prstGeom>
        </p:spPr>
        <p:txBody>
          <a:bodyPr lIns="45718" tIns="45718" rIns="45718" bIns="45718"/>
          <a:lstStyle/>
          <a:p>
            <a:pPr marL="0" indent="0">
              <a:lnSpc>
                <a:spcPct val="80000"/>
              </a:lnSpc>
              <a:spcBef>
                <a:spcPts val="500"/>
              </a:spcBef>
              <a:buSzTx/>
              <a:buNone/>
              <a:defRPr b="1" sz="2800"/>
            </a:pPr>
            <a:r>
              <a:t>Event and Program Expense		$   3,577</a:t>
            </a:r>
          </a:p>
          <a:p>
            <a:pPr lvl="1" marL="0" indent="457200">
              <a:lnSpc>
                <a:spcPct val="80000"/>
              </a:lnSpc>
              <a:spcBef>
                <a:spcPts val="500"/>
              </a:spcBef>
              <a:buSzTx/>
              <a:buNone/>
              <a:defRPr sz="2200"/>
            </a:pPr>
            <a:r>
              <a:t>Annual Meeting, Ice Cream Social</a:t>
            </a:r>
          </a:p>
          <a:p>
            <a:pPr lvl="1" marL="0" indent="457200">
              <a:lnSpc>
                <a:spcPct val="80000"/>
              </a:lnSpc>
              <a:spcBef>
                <a:spcPts val="500"/>
              </a:spcBef>
              <a:buSzTx/>
              <a:buNone/>
              <a:defRPr sz="2200"/>
            </a:pPr>
            <a:r>
              <a:t>LH Garage Sale, Candidate Forum</a:t>
            </a:r>
          </a:p>
          <a:p>
            <a:pPr marL="0" indent="0">
              <a:lnSpc>
                <a:spcPct val="80000"/>
              </a:lnSpc>
              <a:spcBef>
                <a:spcPts val="500"/>
              </a:spcBef>
              <a:buSzTx/>
              <a:buNone/>
              <a:defRPr b="1" sz="2800"/>
            </a:pPr>
            <a:r>
              <a:t>NRP							$ 20,030</a:t>
            </a:r>
            <a:endParaRPr sz="2400"/>
          </a:p>
          <a:p>
            <a:pPr lvl="1" marL="0" indent="457200">
              <a:lnSpc>
                <a:spcPct val="80000"/>
              </a:lnSpc>
              <a:spcBef>
                <a:spcPts val="500"/>
              </a:spcBef>
              <a:buSzTx/>
              <a:buNone/>
              <a:defRPr sz="2200"/>
            </a:pPr>
            <a:r>
              <a:t>Fremont Triangle</a:t>
            </a:r>
          </a:p>
          <a:p>
            <a:pPr lvl="1" marL="0" indent="457200">
              <a:lnSpc>
                <a:spcPct val="80000"/>
              </a:lnSpc>
              <a:spcBef>
                <a:spcPts val="500"/>
              </a:spcBef>
              <a:buSzTx/>
              <a:buNone/>
              <a:defRPr sz="2200"/>
            </a:pPr>
            <a:r>
              <a:t>Hennepin-Lyndale/Douglas Median </a:t>
            </a:r>
          </a:p>
          <a:p>
            <a:pPr marL="0" indent="0">
              <a:lnSpc>
                <a:spcPct val="80000"/>
              </a:lnSpc>
              <a:spcBef>
                <a:spcPts val="500"/>
              </a:spcBef>
              <a:buSzTx/>
              <a:buNone/>
              <a:defRPr b="1" sz="2800"/>
            </a:pPr>
            <a:r>
              <a:t>Outreach &amp; Donations			$ 13,764</a:t>
            </a:r>
          </a:p>
          <a:p>
            <a:pPr lvl="1" marL="0" indent="457200">
              <a:lnSpc>
                <a:spcPct val="80000"/>
              </a:lnSpc>
              <a:spcBef>
                <a:spcPts val="400"/>
              </a:spcBef>
              <a:buSzTx/>
              <a:buNone/>
              <a:defRPr sz="2200"/>
            </a:pPr>
            <a:r>
              <a:t>Housing Alliance, Thrill Kenwood</a:t>
            </a:r>
            <a:endParaRPr sz="2000"/>
          </a:p>
          <a:p>
            <a:pPr lvl="1" marL="0" indent="457200">
              <a:lnSpc>
                <a:spcPct val="80000"/>
              </a:lnSpc>
              <a:spcBef>
                <a:spcPts val="400"/>
              </a:spcBef>
              <a:buSzTx/>
              <a:buNone/>
              <a:defRPr sz="2200"/>
            </a:pPr>
            <a:r>
              <a:t>Communications, Website, </a:t>
            </a:r>
            <a:endParaRPr sz="2000"/>
          </a:p>
          <a:p>
            <a:pPr lvl="1" marL="0" indent="457200">
              <a:lnSpc>
                <a:spcPct val="80000"/>
              </a:lnSpc>
              <a:spcBef>
                <a:spcPts val="400"/>
              </a:spcBef>
              <a:buSzTx/>
              <a:buNone/>
              <a:defRPr sz="2200"/>
            </a:pPr>
            <a:r>
              <a:t>Email, Hill &amp; Lake Press</a:t>
            </a:r>
            <a:endParaRPr sz="2000"/>
          </a:p>
          <a:p>
            <a:pPr lvl="1" marL="0" indent="457200">
              <a:lnSpc>
                <a:spcPct val="80000"/>
              </a:lnSpc>
              <a:spcBef>
                <a:spcPts val="400"/>
              </a:spcBef>
              <a:buSzTx/>
              <a:buNone/>
              <a:defRPr sz="2200"/>
            </a:pPr>
            <a:r>
              <a:t>Thanksgiving pies for Fire Dept.</a:t>
            </a:r>
          </a:p>
          <a:p>
            <a:pPr marL="0" indent="0">
              <a:lnSpc>
                <a:spcPct val="80000"/>
              </a:lnSpc>
              <a:spcBef>
                <a:spcPts val="500"/>
              </a:spcBef>
              <a:buSzTx/>
              <a:buNone/>
              <a:defRPr b="1" sz="2800"/>
            </a:pPr>
            <a:r>
              <a:t>Administrative Expenses			$   4,234</a:t>
            </a:r>
          </a:p>
          <a:p>
            <a:pPr lvl="1" marL="0" indent="457200">
              <a:lnSpc>
                <a:spcPct val="80000"/>
              </a:lnSpc>
              <a:spcBef>
                <a:spcPts val="400"/>
              </a:spcBef>
              <a:buSzTx/>
              <a:buNone/>
              <a:defRPr sz="2200"/>
            </a:pPr>
            <a:r>
              <a:t>Insurance, Staff </a:t>
            </a:r>
            <a:r>
              <a:rPr sz="2600"/>
              <a:t>				______________</a:t>
            </a:r>
            <a:endParaRPr sz="1800"/>
          </a:p>
          <a:p>
            <a:pPr marL="0" indent="0">
              <a:lnSpc>
                <a:spcPct val="80000"/>
              </a:lnSpc>
              <a:spcBef>
                <a:spcPts val="500"/>
              </a:spcBef>
              <a:buSzTx/>
              <a:buNone/>
              <a:defRPr b="1" sz="2800"/>
            </a:pPr>
            <a:r>
              <a:t>TOTAL FUNDS EXPENDED			$ 41,605</a:t>
            </a:r>
          </a:p>
          <a:p>
            <a:pPr marL="0" indent="0">
              <a:lnSpc>
                <a:spcPct val="80000"/>
              </a:lnSpc>
              <a:spcBef>
                <a:spcPts val="400"/>
              </a:spcBef>
              <a:buSzTx/>
              <a:buNone/>
              <a:defRPr b="1" sz="2600"/>
            </a:pPr>
            <a:r>
              <a:t>May 1, 2017 – Apr 30, 2018</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Title 1"/>
          <p:cNvSpPr txBox="1"/>
          <p:nvPr>
            <p:ph type="title"/>
          </p:nvPr>
        </p:nvSpPr>
        <p:spPr>
          <a:prstGeom prst="rect">
            <a:avLst/>
          </a:prstGeom>
        </p:spPr>
        <p:txBody>
          <a:bodyPr lIns="45718" tIns="45718" rIns="45718" bIns="45718"/>
          <a:lstStyle/>
          <a:p>
            <a:pPr/>
            <a:r>
              <a:t>Sources vs Uses LHNA Funds</a:t>
            </a:r>
          </a:p>
        </p:txBody>
      </p:sp>
      <p:sp>
        <p:nvSpPr>
          <p:cNvPr id="169" name="Content Placeholder 2"/>
          <p:cNvSpPr txBox="1"/>
          <p:nvPr>
            <p:ph type="body" idx="1"/>
          </p:nvPr>
        </p:nvSpPr>
        <p:spPr>
          <a:xfrm>
            <a:off x="457200" y="1600200"/>
            <a:ext cx="8229600" cy="4525963"/>
          </a:xfrm>
          <a:prstGeom prst="rect">
            <a:avLst/>
          </a:prstGeom>
        </p:spPr>
        <p:txBody>
          <a:bodyPr lIns="45718" tIns="45718" rIns="45718" bIns="45718"/>
          <a:lstStyle/>
          <a:p>
            <a:pPr marL="0" indent="0">
              <a:spcBef>
                <a:spcPts val="700"/>
              </a:spcBef>
              <a:buSzTx/>
              <a:buNone/>
              <a:defRPr b="1" sz="3200">
                <a:solidFill>
                  <a:srgbClr val="6C2A1F"/>
                </a:solidFill>
                <a:latin typeface="Century Gothic (Headings)"/>
                <a:ea typeface="Century Gothic (Headings)"/>
                <a:cs typeface="Century Gothic (Headings)"/>
                <a:sym typeface="Century Gothic (Headings)"/>
              </a:defRPr>
            </a:pPr>
            <a:r>
              <a:t>Sources of Funds			$ 54,302</a:t>
            </a:r>
          </a:p>
          <a:p>
            <a:pPr marL="0" indent="0">
              <a:spcBef>
                <a:spcPts val="700"/>
              </a:spcBef>
              <a:buSzTx/>
              <a:buNone/>
              <a:defRPr b="1" sz="3200">
                <a:solidFill>
                  <a:srgbClr val="6C2A1F"/>
                </a:solidFill>
                <a:latin typeface="Century Gothic (Headings)"/>
                <a:ea typeface="Century Gothic (Headings)"/>
                <a:cs typeface="Century Gothic (Headings)"/>
                <a:sym typeface="Century Gothic (Headings)"/>
              </a:defRPr>
            </a:pPr>
            <a:r>
              <a:t>Uses of Funds			</a:t>
            </a:r>
            <a:r>
              <a:rPr u="sng"/>
              <a:t>$ 41,605</a:t>
            </a:r>
            <a:endParaRPr u="sng"/>
          </a:p>
          <a:p>
            <a:pPr marL="0" indent="0">
              <a:spcBef>
                <a:spcPts val="700"/>
              </a:spcBef>
              <a:buSzTx/>
              <a:buNone/>
              <a:defRPr b="1" sz="3200">
                <a:solidFill>
                  <a:srgbClr val="6C2A1F"/>
                </a:solidFill>
                <a:latin typeface="Century Gothic (Headings)"/>
                <a:ea typeface="Century Gothic (Headings)"/>
                <a:cs typeface="Century Gothic (Headings)"/>
                <a:sym typeface="Century Gothic (Headings)"/>
              </a:defRPr>
            </a:pPr>
            <a:r>
              <a:t>Sources vs. Uses		</a:t>
            </a:r>
            <a:r>
              <a:rPr>
                <a:solidFill>
                  <a:srgbClr val="7D0000"/>
                </a:solidFill>
              </a:rPr>
              <a:t>	</a:t>
            </a:r>
            <a:r>
              <a:t>$  12,697</a:t>
            </a:r>
          </a:p>
          <a:p>
            <a:pPr marL="0" indent="0">
              <a:spcBef>
                <a:spcPts val="600"/>
              </a:spcBef>
              <a:buSzTx/>
              <a:buNone/>
              <a:defRPr b="1" sz="2600">
                <a:solidFill>
                  <a:srgbClr val="6C2A1F"/>
                </a:solidFill>
                <a:latin typeface="Century Gothic (Headings)"/>
                <a:ea typeface="Century Gothic (Headings)"/>
                <a:cs typeface="Century Gothic (Headings)"/>
                <a:sym typeface="Century Gothic (Headings)"/>
              </a:defRPr>
            </a:pPr>
            <a:r>
              <a:t>5/1/17-4/30/18</a:t>
            </a:r>
          </a:p>
          <a:p>
            <a:pPr marL="0" indent="0">
              <a:buSzTx/>
              <a:buNone/>
              <a:defRPr b="1" sz="3200">
                <a:latin typeface="Century Gothic (Headings)"/>
                <a:ea typeface="Century Gothic (Headings)"/>
                <a:cs typeface="Century Gothic (Headings)"/>
                <a:sym typeface="Century Gothic (Headings)"/>
              </a:defRPr>
            </a:pPr>
          </a:p>
          <a:p>
            <a:pPr marL="0" indent="0">
              <a:spcBef>
                <a:spcPts val="700"/>
              </a:spcBef>
              <a:buSzTx/>
              <a:buNone/>
              <a:defRPr b="1" sz="3200">
                <a:solidFill>
                  <a:srgbClr val="6C2A1F"/>
                </a:solidFill>
                <a:latin typeface="Century Gothic (Headings)"/>
                <a:ea typeface="Century Gothic (Headings)"/>
                <a:cs typeface="Century Gothic (Headings)"/>
                <a:sym typeface="Century Gothic (Headings)"/>
              </a:defRPr>
            </a:pPr>
            <a:r>
              <a:t>Bank Balance, May 1, 2017</a:t>
            </a:r>
            <a:r>
              <a:rPr>
                <a:solidFill>
                  <a:srgbClr val="7D0000"/>
                </a:solidFill>
              </a:rPr>
              <a:t>		</a:t>
            </a:r>
            <a:r>
              <a:t>$ 23,252</a:t>
            </a:r>
          </a:p>
          <a:p>
            <a:pPr marL="0" indent="0">
              <a:spcBef>
                <a:spcPts val="700"/>
              </a:spcBef>
              <a:buSzTx/>
              <a:buNone/>
              <a:defRPr b="1" sz="3200">
                <a:solidFill>
                  <a:srgbClr val="6C2A1F"/>
                </a:solidFill>
                <a:latin typeface="Century Gothic (Headings)"/>
                <a:ea typeface="Century Gothic (Headings)"/>
                <a:cs typeface="Century Gothic (Headings)"/>
                <a:sym typeface="Century Gothic (Headings)"/>
              </a:defRPr>
            </a:pPr>
            <a:r>
              <a:t>Bank Balance, April 30, 2018</a:t>
            </a:r>
            <a:r>
              <a:rPr>
                <a:solidFill>
                  <a:srgbClr val="7D0000"/>
                </a:solidFill>
              </a:rPr>
              <a:t>	</a:t>
            </a:r>
            <a:r>
              <a:t>$ 35,949</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Title 1"/>
          <p:cNvSpPr txBox="1"/>
          <p:nvPr>
            <p:ph type="ctrTitle"/>
          </p:nvPr>
        </p:nvSpPr>
        <p:spPr>
          <a:xfrm>
            <a:off x="685800" y="609600"/>
            <a:ext cx="7772400" cy="2209800"/>
          </a:xfrm>
          <a:prstGeom prst="rect">
            <a:avLst/>
          </a:prstGeom>
        </p:spPr>
        <p:txBody>
          <a:bodyPr/>
          <a:lstStyle/>
          <a:p>
            <a:pPr defTabSz="905255">
              <a:defRPr sz="6900"/>
            </a:pPr>
            <a:r>
              <a:t>Crime &amp; Safety</a:t>
            </a:r>
            <a:br/>
            <a:r>
              <a:t>Committee</a:t>
            </a:r>
          </a:p>
        </p:txBody>
      </p:sp>
      <p:sp>
        <p:nvSpPr>
          <p:cNvPr id="172" name="Content Placeholder 2"/>
          <p:cNvSpPr txBox="1"/>
          <p:nvPr>
            <p:ph type="subTitle" sz="half" idx="1"/>
          </p:nvPr>
        </p:nvSpPr>
        <p:spPr>
          <a:xfrm>
            <a:off x="990600" y="2819400"/>
            <a:ext cx="7543800" cy="1676400"/>
          </a:xfrm>
          <a:prstGeom prst="rect">
            <a:avLst/>
          </a:prstGeom>
        </p:spPr>
        <p:txBody>
          <a:bodyPr/>
          <a:lstStyle/>
          <a:p>
            <a:pPr/>
            <a:r>
              <a:t>Chairs: Lee Switzenberg</a:t>
            </a:r>
          </a:p>
          <a:p>
            <a:pPr/>
            <a:r>
              <a:t>     Jimmy Fogel</a:t>
            </a:r>
            <a:r>
              <a:rPr sz="3600"/>
              <a:t>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 name="Title 1"/>
          <p:cNvSpPr txBox="1"/>
          <p:nvPr>
            <p:ph type="title"/>
          </p:nvPr>
        </p:nvSpPr>
        <p:spPr>
          <a:xfrm>
            <a:off x="228600" y="50800"/>
            <a:ext cx="8686800" cy="1066800"/>
          </a:xfrm>
          <a:prstGeom prst="rect">
            <a:avLst/>
          </a:prstGeom>
        </p:spPr>
        <p:txBody>
          <a:bodyPr/>
          <a:lstStyle/>
          <a:p>
            <a:pPr/>
            <a:r>
              <a:t>Agenda</a:t>
            </a:r>
          </a:p>
        </p:txBody>
      </p:sp>
      <p:sp>
        <p:nvSpPr>
          <p:cNvPr id="99" name="Content Placeholder 2"/>
          <p:cNvSpPr txBox="1"/>
          <p:nvPr>
            <p:ph type="body" idx="1"/>
          </p:nvPr>
        </p:nvSpPr>
        <p:spPr>
          <a:xfrm>
            <a:off x="457200" y="1295400"/>
            <a:ext cx="8229600" cy="4525963"/>
          </a:xfrm>
          <a:prstGeom prst="rect">
            <a:avLst/>
          </a:prstGeom>
        </p:spPr>
        <p:txBody>
          <a:bodyPr/>
          <a:lstStyle/>
          <a:p>
            <a:pPr marL="274662" indent="-274662" defTabSz="732433">
              <a:lnSpc>
                <a:spcPct val="90000"/>
              </a:lnSpc>
              <a:spcBef>
                <a:spcPts val="600"/>
              </a:spcBef>
              <a:defRPr sz="2937"/>
            </a:pPr>
            <a:r>
              <a:t>First Unitarian Society Welcome</a:t>
            </a:r>
          </a:p>
          <a:p>
            <a:pPr marL="274662" indent="-274662" defTabSz="732433">
              <a:lnSpc>
                <a:spcPct val="90000"/>
              </a:lnSpc>
              <a:spcBef>
                <a:spcPts val="600"/>
              </a:spcBef>
              <a:defRPr sz="2937"/>
            </a:pPr>
            <a:r>
              <a:t>In Memoriam - Sarah Janecek</a:t>
            </a:r>
          </a:p>
          <a:p>
            <a:pPr marL="274662" indent="-274662" defTabSz="732433">
              <a:lnSpc>
                <a:spcPct val="90000"/>
              </a:lnSpc>
              <a:spcBef>
                <a:spcPts val="600"/>
              </a:spcBef>
              <a:defRPr sz="2937"/>
            </a:pPr>
            <a:r>
              <a:t>Council Member - Lisa Goodman</a:t>
            </a:r>
          </a:p>
          <a:p>
            <a:pPr marL="274662" indent="-274662" defTabSz="732433">
              <a:lnSpc>
                <a:spcPct val="90000"/>
              </a:lnSpc>
              <a:spcBef>
                <a:spcPts val="600"/>
              </a:spcBef>
              <a:defRPr sz="2937"/>
            </a:pPr>
            <a:r>
              <a:t>State Senator - Scott Dibble</a:t>
            </a:r>
          </a:p>
          <a:p>
            <a:pPr marL="274662" indent="-274662" defTabSz="732433">
              <a:lnSpc>
                <a:spcPct val="90000"/>
              </a:lnSpc>
              <a:spcBef>
                <a:spcPts val="600"/>
              </a:spcBef>
              <a:defRPr sz="2937"/>
            </a:pPr>
            <a:r>
              <a:t>Guest Speaker - Jacob Frey</a:t>
            </a:r>
          </a:p>
          <a:p>
            <a:pPr marL="274662" indent="-274662" defTabSz="732433">
              <a:lnSpc>
                <a:spcPct val="90000"/>
              </a:lnSpc>
              <a:spcBef>
                <a:spcPts val="600"/>
              </a:spcBef>
              <a:defRPr sz="2937"/>
            </a:pPr>
            <a:r>
              <a:t>About LHNA</a:t>
            </a:r>
          </a:p>
          <a:p>
            <a:pPr marL="274662" indent="-274662" defTabSz="732433">
              <a:lnSpc>
                <a:spcPct val="90000"/>
              </a:lnSpc>
              <a:spcBef>
                <a:spcPts val="600"/>
              </a:spcBef>
              <a:defRPr sz="2937"/>
            </a:pPr>
            <a:r>
              <a:t>Treasurer Report</a:t>
            </a:r>
          </a:p>
          <a:p>
            <a:pPr marL="274662" indent="-274662" defTabSz="732433">
              <a:lnSpc>
                <a:spcPct val="90000"/>
              </a:lnSpc>
              <a:spcBef>
                <a:spcPts val="600"/>
              </a:spcBef>
              <a:defRPr sz="2937"/>
            </a:pPr>
            <a:r>
              <a:t>LHNA Committee Updates</a:t>
            </a:r>
          </a:p>
          <a:p>
            <a:pPr marL="274662" indent="-274662" defTabSz="732433">
              <a:lnSpc>
                <a:spcPct val="90000"/>
              </a:lnSpc>
              <a:spcBef>
                <a:spcPts val="600"/>
              </a:spcBef>
              <a:defRPr sz="2937"/>
            </a:pPr>
            <a:r>
              <a:t>Election of Board Members</a:t>
            </a:r>
          </a:p>
        </p:txBody>
      </p:sp>
      <p:pic>
        <p:nvPicPr>
          <p:cNvPr id="100" name="Picture 3" descr="Picture 3"/>
          <p:cNvPicPr>
            <a:picLocks noChangeAspect="1"/>
          </p:cNvPicPr>
          <p:nvPr/>
        </p:nvPicPr>
        <p:blipFill>
          <a:blip r:embed="rId2">
            <a:extLst/>
          </a:blip>
          <a:stretch>
            <a:fillRect/>
          </a:stretch>
        </p:blipFill>
        <p:spPr>
          <a:xfrm>
            <a:off x="7848600" y="4943854"/>
            <a:ext cx="1030226" cy="1761746"/>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Title 1"/>
          <p:cNvSpPr txBox="1"/>
          <p:nvPr>
            <p:ph type="title"/>
          </p:nvPr>
        </p:nvSpPr>
        <p:spPr>
          <a:prstGeom prst="rect">
            <a:avLst/>
          </a:prstGeom>
        </p:spPr>
        <p:txBody>
          <a:bodyPr/>
          <a:lstStyle>
            <a:lvl1pPr>
              <a:defRPr sz="4800"/>
            </a:lvl1pPr>
          </a:lstStyle>
          <a:p>
            <a:pPr/>
            <a:r>
              <a:t>Crime &amp; Safety</a:t>
            </a:r>
          </a:p>
        </p:txBody>
      </p:sp>
      <p:sp>
        <p:nvSpPr>
          <p:cNvPr id="175" name="Content Placeholder 2"/>
          <p:cNvSpPr txBox="1"/>
          <p:nvPr>
            <p:ph type="body" idx="1"/>
          </p:nvPr>
        </p:nvSpPr>
        <p:spPr>
          <a:xfrm>
            <a:off x="457200" y="1600200"/>
            <a:ext cx="8229600" cy="4525963"/>
          </a:xfrm>
          <a:prstGeom prst="rect">
            <a:avLst/>
          </a:prstGeom>
        </p:spPr>
        <p:txBody>
          <a:bodyPr/>
          <a:lstStyle/>
          <a:p>
            <a:pPr marL="0" indent="0">
              <a:buSzTx/>
              <a:buNone/>
              <a:defRPr b="1"/>
            </a:pPr>
            <a:r>
              <a:t>Areas of Focus</a:t>
            </a:r>
          </a:p>
          <a:p>
            <a:pPr/>
            <a:r>
              <a:t>Crime prevention </a:t>
            </a:r>
          </a:p>
          <a:p>
            <a:pPr/>
            <a:r>
              <a:t>Recruit block leaders</a:t>
            </a:r>
          </a:p>
          <a:p>
            <a:pPr/>
            <a:r>
              <a:t>Encourage action from residents to reduce crime</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Title 1"/>
          <p:cNvSpPr txBox="1"/>
          <p:nvPr>
            <p:ph type="title"/>
          </p:nvPr>
        </p:nvSpPr>
        <p:spPr>
          <a:prstGeom prst="rect">
            <a:avLst/>
          </a:prstGeom>
        </p:spPr>
        <p:txBody>
          <a:bodyPr/>
          <a:lstStyle>
            <a:lvl1pPr>
              <a:defRPr sz="5400"/>
            </a:lvl1pPr>
          </a:lstStyle>
          <a:p>
            <a:pPr/>
            <a:r>
              <a:t>Crime &amp; Safety  </a:t>
            </a:r>
          </a:p>
        </p:txBody>
      </p:sp>
      <p:sp>
        <p:nvSpPr>
          <p:cNvPr id="178" name="Content Placeholder 2"/>
          <p:cNvSpPr txBox="1"/>
          <p:nvPr>
            <p:ph type="body" idx="1"/>
          </p:nvPr>
        </p:nvSpPr>
        <p:spPr>
          <a:xfrm>
            <a:off x="457200" y="1600200"/>
            <a:ext cx="8229600" cy="4953000"/>
          </a:xfrm>
          <a:prstGeom prst="rect">
            <a:avLst/>
          </a:prstGeom>
        </p:spPr>
        <p:txBody>
          <a:bodyPr/>
          <a:lstStyle/>
          <a:p>
            <a:pPr>
              <a:defRPr b="1"/>
            </a:pPr>
            <a:r>
              <a:t>Overall, Lowry Hill is a low crime area</a:t>
            </a:r>
          </a:p>
          <a:p>
            <a:pPr lvl="1" marL="742950" indent="-285750">
              <a:spcBef>
                <a:spcPts val="800"/>
              </a:spcBef>
              <a:defRPr sz="3600"/>
            </a:pPr>
            <a:r>
              <a:t>94% property crime (mostly theft)</a:t>
            </a:r>
          </a:p>
          <a:p>
            <a:pPr lvl="1" marL="742950" indent="-285750">
              <a:spcBef>
                <a:spcPts val="800"/>
              </a:spcBef>
              <a:defRPr sz="3600"/>
            </a:pPr>
            <a:r>
              <a:t>6</a:t>
            </a:r>
            <a:r>
              <a:t>% violent crime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180" name="Content Placeholder 3"/>
          <p:cNvGraphicFramePr/>
          <p:nvPr/>
        </p:nvGraphicFramePr>
        <p:xfrm>
          <a:off x="-38101" y="606740"/>
          <a:ext cx="9123552" cy="6068034"/>
        </p:xfrm>
        <a:graphic xmlns:a="http://schemas.openxmlformats.org/drawingml/2006/main">
          <a:graphicData uri="http://schemas.openxmlformats.org/drawingml/2006/chart">
            <c:chart xmlns:c="http://schemas.openxmlformats.org/drawingml/2006/chart" r:id="rId2"/>
          </a:graphicData>
        </a:graphic>
      </p:graphicFrame>
      <p:sp>
        <p:nvSpPr>
          <p:cNvPr id="181" name="Rectangle 4"/>
          <p:cNvSpPr txBox="1"/>
          <p:nvPr/>
        </p:nvSpPr>
        <p:spPr>
          <a:xfrm>
            <a:off x="685800" y="1981200"/>
            <a:ext cx="7086600" cy="7137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4000">
                <a:solidFill>
                  <a:srgbClr val="7D0000"/>
                </a:solidFill>
                <a:latin typeface="Century Gothic"/>
                <a:ea typeface="Century Gothic"/>
                <a:cs typeface="Century Gothic"/>
                <a:sym typeface="Century Gothic"/>
              </a:defRPr>
            </a:lvl1pPr>
          </a:lstStyle>
          <a:p>
            <a:pPr/>
            <a:r>
              <a:t>2016 vs 2017</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Title 1"/>
          <p:cNvSpPr txBox="1"/>
          <p:nvPr>
            <p:ph type="title"/>
          </p:nvPr>
        </p:nvSpPr>
        <p:spPr>
          <a:prstGeom prst="rect">
            <a:avLst/>
          </a:prstGeom>
        </p:spPr>
        <p:txBody>
          <a:bodyPr/>
          <a:lstStyle/>
          <a:p>
            <a:pPr/>
            <a:r>
              <a:t>What Can You Do?</a:t>
            </a:r>
          </a:p>
        </p:txBody>
      </p:sp>
      <p:sp>
        <p:nvSpPr>
          <p:cNvPr id="184" name="Content Placeholder 2"/>
          <p:cNvSpPr txBox="1"/>
          <p:nvPr>
            <p:ph type="body" idx="1"/>
          </p:nvPr>
        </p:nvSpPr>
        <p:spPr>
          <a:xfrm>
            <a:off x="457200" y="1600200"/>
            <a:ext cx="8229600" cy="4876800"/>
          </a:xfrm>
          <a:prstGeom prst="rect">
            <a:avLst/>
          </a:prstGeom>
        </p:spPr>
        <p:txBody>
          <a:bodyPr/>
          <a:lstStyle/>
          <a:p>
            <a:pPr>
              <a:spcBef>
                <a:spcPts val="800"/>
              </a:spcBef>
              <a:defRPr b="1" sz="3700"/>
            </a:pPr>
            <a:r>
              <a:t>Do not hesitate. Call 911</a:t>
            </a:r>
          </a:p>
          <a:p>
            <a:pPr lvl="1" marL="742950" indent="-285750">
              <a:spcBef>
                <a:spcPts val="700"/>
              </a:spcBef>
              <a:defRPr sz="3300"/>
            </a:pPr>
            <a:r>
              <a:t>Renters and homeowners</a:t>
            </a:r>
          </a:p>
          <a:p>
            <a:pPr lvl="1" marL="742950" indent="-285750">
              <a:spcBef>
                <a:spcPts val="700"/>
              </a:spcBef>
              <a:defRPr sz="3300"/>
            </a:pPr>
            <a:r>
              <a:t>Increased calls = increased patrols</a:t>
            </a:r>
          </a:p>
          <a:p>
            <a:pPr lvl="1" marL="742950" indent="-285750">
              <a:spcBef>
                <a:spcPts val="700"/>
              </a:spcBef>
              <a:defRPr sz="3300"/>
            </a:pPr>
            <a:r>
              <a:t>If it is not an emergency…still make the call</a:t>
            </a:r>
          </a:p>
          <a:p>
            <a:pPr lvl="2" marL="1143000" indent="-228600">
              <a:spcBef>
                <a:spcPts val="600"/>
              </a:spcBef>
              <a:defRPr sz="2900"/>
            </a:pPr>
            <a:r>
              <a:t>Say “not an emergency”</a:t>
            </a:r>
          </a:p>
          <a:p>
            <a:pPr lvl="2" marL="1143000" indent="-228600">
              <a:spcBef>
                <a:spcPts val="600"/>
              </a:spcBef>
              <a:defRPr sz="2900"/>
            </a:pPr>
            <a:r>
              <a:t>Wait for operator to say “ok go ahead”</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 name="Title 1"/>
          <p:cNvSpPr txBox="1"/>
          <p:nvPr>
            <p:ph type="title"/>
          </p:nvPr>
        </p:nvSpPr>
        <p:spPr>
          <a:prstGeom prst="rect">
            <a:avLst/>
          </a:prstGeom>
        </p:spPr>
        <p:txBody>
          <a:bodyPr/>
          <a:lstStyle/>
          <a:p>
            <a:pPr/>
            <a:r>
              <a:t>What Can You Do?</a:t>
            </a:r>
          </a:p>
        </p:txBody>
      </p:sp>
      <p:sp>
        <p:nvSpPr>
          <p:cNvPr id="187" name="Content Placeholder 2"/>
          <p:cNvSpPr txBox="1"/>
          <p:nvPr>
            <p:ph type="body" idx="1"/>
          </p:nvPr>
        </p:nvSpPr>
        <p:spPr>
          <a:xfrm>
            <a:off x="228600" y="1447800"/>
            <a:ext cx="8763000" cy="5257800"/>
          </a:xfrm>
          <a:prstGeom prst="rect">
            <a:avLst/>
          </a:prstGeom>
        </p:spPr>
        <p:txBody>
          <a:bodyPr/>
          <a:lstStyle/>
          <a:p>
            <a:pPr marL="336041" indent="-336041" defTabSz="896111">
              <a:lnSpc>
                <a:spcPct val="80000"/>
              </a:lnSpc>
              <a:spcBef>
                <a:spcPts val="700"/>
              </a:spcBef>
              <a:defRPr b="1" sz="3000"/>
            </a:pPr>
            <a:r>
              <a:t>Leave A Light On</a:t>
            </a:r>
            <a:r>
              <a:rPr b="0"/>
              <a:t>  </a:t>
            </a:r>
          </a:p>
          <a:p>
            <a:pPr lvl="1" marL="728091" indent="-280034" defTabSz="896111">
              <a:lnSpc>
                <a:spcPct val="80000"/>
              </a:lnSpc>
              <a:spcBef>
                <a:spcPts val="600"/>
              </a:spcBef>
              <a:defRPr sz="2600"/>
            </a:pPr>
            <a:r>
              <a:t>Leave porch lights on</a:t>
            </a:r>
          </a:p>
          <a:p>
            <a:pPr lvl="1" marL="728091" indent="-280034" defTabSz="896111">
              <a:lnSpc>
                <a:spcPct val="80000"/>
              </a:lnSpc>
              <a:spcBef>
                <a:spcPts val="600"/>
              </a:spcBef>
              <a:defRPr sz="2600"/>
            </a:pPr>
            <a:r>
              <a:t>Front and back. </a:t>
            </a:r>
          </a:p>
          <a:p>
            <a:pPr lvl="1" marL="728091" indent="-280034" defTabSz="896111">
              <a:lnSpc>
                <a:spcPct val="80000"/>
              </a:lnSpc>
              <a:spcBef>
                <a:spcPts val="600"/>
              </a:spcBef>
              <a:defRPr sz="2600"/>
            </a:pPr>
            <a:r>
              <a:t>All night.</a:t>
            </a:r>
          </a:p>
          <a:p>
            <a:pPr marL="336041" indent="-336041" defTabSz="896111">
              <a:lnSpc>
                <a:spcPct val="80000"/>
              </a:lnSpc>
              <a:spcBef>
                <a:spcPts val="700"/>
              </a:spcBef>
              <a:defRPr b="1" sz="3000"/>
            </a:pPr>
            <a:r>
              <a:t>Lock your</a:t>
            </a:r>
          </a:p>
          <a:p>
            <a:pPr lvl="1" marL="728091" indent="-280034" defTabSz="896111">
              <a:lnSpc>
                <a:spcPct val="80000"/>
              </a:lnSpc>
              <a:spcBef>
                <a:spcPts val="600"/>
              </a:spcBef>
              <a:defRPr sz="2600"/>
            </a:pPr>
            <a:r>
              <a:t>1</a:t>
            </a:r>
            <a:r>
              <a:rPr baseline="29958"/>
              <a:t>st</a:t>
            </a:r>
            <a:r>
              <a:t> floor windows</a:t>
            </a:r>
          </a:p>
          <a:p>
            <a:pPr lvl="1" marL="728091" indent="-280034" defTabSz="896111">
              <a:lnSpc>
                <a:spcPct val="80000"/>
              </a:lnSpc>
              <a:spcBef>
                <a:spcPts val="600"/>
              </a:spcBef>
              <a:defRPr sz="2600"/>
            </a:pPr>
            <a:r>
              <a:t>Cars and bikes</a:t>
            </a:r>
          </a:p>
          <a:p>
            <a:pPr lvl="1" marL="728091" indent="-280034" defTabSz="896111">
              <a:lnSpc>
                <a:spcPct val="80000"/>
              </a:lnSpc>
              <a:spcBef>
                <a:spcPts val="600"/>
              </a:spcBef>
              <a:defRPr sz="2600"/>
            </a:pPr>
            <a:r>
              <a:t>Garage doors</a:t>
            </a:r>
          </a:p>
          <a:p>
            <a:pPr lvl="1" marL="728091" indent="-280034" defTabSz="896111">
              <a:lnSpc>
                <a:spcPct val="80000"/>
              </a:lnSpc>
              <a:spcBef>
                <a:spcPts val="600"/>
              </a:spcBef>
              <a:defRPr sz="2600"/>
            </a:pPr>
            <a:r>
              <a:t>Don’t leave valuables in your car</a:t>
            </a:r>
          </a:p>
          <a:p>
            <a:pPr lvl="1" marL="728091" indent="-280034" defTabSz="896111">
              <a:lnSpc>
                <a:spcPct val="80000"/>
              </a:lnSpc>
              <a:spcBef>
                <a:spcPts val="600"/>
              </a:spcBef>
              <a:defRPr sz="2600"/>
            </a:pPr>
            <a:r>
              <a:t>Always arm your security system</a:t>
            </a:r>
          </a:p>
          <a:p>
            <a:pPr marL="336041" indent="-336041" defTabSz="896111">
              <a:lnSpc>
                <a:spcPct val="80000"/>
              </a:lnSpc>
              <a:spcBef>
                <a:spcPts val="700"/>
              </a:spcBef>
              <a:defRPr b="1" sz="3000"/>
            </a:pPr>
            <a:r>
              <a:t>Sign up for the city’s crime alerts</a:t>
            </a:r>
          </a:p>
          <a:p>
            <a:pPr lvl="1" marL="728091" indent="-280034" defTabSz="896111">
              <a:lnSpc>
                <a:spcPct val="80000"/>
              </a:lnSpc>
              <a:spcBef>
                <a:spcPts val="600"/>
              </a:spcBef>
              <a:defRPr sz="2600"/>
            </a:pPr>
            <a:r>
              <a:t>See link in LHNA email newsletters</a:t>
            </a:r>
          </a:p>
        </p:txBody>
      </p:sp>
      <p:pic>
        <p:nvPicPr>
          <p:cNvPr id="188" name="Picture 3" descr="Picture 3"/>
          <p:cNvPicPr>
            <a:picLocks noChangeAspect="1"/>
          </p:cNvPicPr>
          <p:nvPr/>
        </p:nvPicPr>
        <p:blipFill>
          <a:blip r:embed="rId2">
            <a:extLst/>
          </a:blip>
          <a:stretch>
            <a:fillRect/>
          </a:stretch>
        </p:blipFill>
        <p:spPr>
          <a:xfrm>
            <a:off x="5943600" y="1676400"/>
            <a:ext cx="2296940" cy="2373909"/>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 name="Rectangle 4"/>
          <p:cNvSpPr txBox="1"/>
          <p:nvPr>
            <p:ph type="ctrTitle"/>
          </p:nvPr>
        </p:nvSpPr>
        <p:spPr>
          <a:xfrm>
            <a:off x="685800" y="990600"/>
            <a:ext cx="7772400" cy="838200"/>
          </a:xfrm>
          <a:prstGeom prst="rect">
            <a:avLst/>
          </a:prstGeom>
        </p:spPr>
        <p:txBody>
          <a:bodyPr/>
          <a:lstStyle>
            <a:lvl1pPr defTabSz="685800">
              <a:defRPr sz="4900"/>
            </a:lvl1pPr>
          </a:lstStyle>
          <a:p>
            <a:pPr/>
            <a:r>
              <a:t>Events Committee</a:t>
            </a:r>
          </a:p>
        </p:txBody>
      </p:sp>
      <p:sp>
        <p:nvSpPr>
          <p:cNvPr id="191" name="Rectangle 5"/>
          <p:cNvSpPr txBox="1"/>
          <p:nvPr>
            <p:ph type="subTitle" sz="half" idx="1"/>
          </p:nvPr>
        </p:nvSpPr>
        <p:spPr>
          <a:xfrm>
            <a:off x="0" y="2057400"/>
            <a:ext cx="8890000" cy="1676400"/>
          </a:xfrm>
          <a:prstGeom prst="rect">
            <a:avLst/>
          </a:prstGeom>
        </p:spPr>
        <p:txBody>
          <a:bodyPr/>
          <a:lstStyle/>
          <a:p>
            <a:pPr>
              <a:spcBef>
                <a:spcPts val="800"/>
              </a:spcBef>
              <a:defRPr sz="3600"/>
            </a:pPr>
            <a:r>
              <a:t>Chairs: Tom Huppert</a:t>
            </a:r>
          </a:p>
          <a:p>
            <a:pPr>
              <a:spcBef>
                <a:spcPts val="800"/>
              </a:spcBef>
              <a:defRPr sz="3600"/>
            </a:pPr>
            <a:r>
              <a:t>         Evan Stern</a:t>
            </a:r>
          </a:p>
        </p:txBody>
      </p:sp>
      <p:pic>
        <p:nvPicPr>
          <p:cNvPr id="192" name="Picture 7" descr="Picture 7"/>
          <p:cNvPicPr>
            <a:picLocks noChangeAspect="1"/>
          </p:cNvPicPr>
          <p:nvPr/>
        </p:nvPicPr>
        <p:blipFill>
          <a:blip r:embed="rId2">
            <a:extLst/>
          </a:blip>
          <a:stretch>
            <a:fillRect/>
          </a:stretch>
        </p:blipFill>
        <p:spPr>
          <a:xfrm>
            <a:off x="7848600" y="4876800"/>
            <a:ext cx="1030226" cy="1761745"/>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2017 Annual Meeting…"/>
          <p:cNvSpPr txBox="1"/>
          <p:nvPr>
            <p:ph type="body" sz="quarter" idx="4294967295"/>
          </p:nvPr>
        </p:nvSpPr>
        <p:spPr>
          <a:xfrm>
            <a:off x="1502203" y="4953000"/>
            <a:ext cx="6477001" cy="1752352"/>
          </a:xfrm>
          <a:prstGeom prst="rect">
            <a:avLst/>
          </a:prstGeom>
        </p:spPr>
        <p:txBody>
          <a:bodyPr/>
          <a:lstStyle/>
          <a:p>
            <a:pPr marL="0" indent="0" algn="ctr" defTabSz="905255">
              <a:spcBef>
                <a:spcPts val="1100"/>
              </a:spcBef>
              <a:buSzTx/>
              <a:buFontTx/>
              <a:buNone/>
              <a:defRPr sz="4950">
                <a:latin typeface="Palatino Linotype"/>
                <a:ea typeface="Palatino Linotype"/>
                <a:cs typeface="Palatino Linotype"/>
                <a:sym typeface="Palatino Linotype"/>
              </a:defRPr>
            </a:pPr>
            <a:r>
              <a:t>2017 Annual Meeting</a:t>
            </a:r>
          </a:p>
          <a:p>
            <a:pPr marL="0" indent="0" algn="ctr" defTabSz="905255">
              <a:spcBef>
                <a:spcPts val="1100"/>
              </a:spcBef>
              <a:buSzTx/>
              <a:buFontTx/>
              <a:buNone/>
              <a:defRPr sz="4950">
                <a:latin typeface="Palatino Linotype"/>
                <a:ea typeface="Palatino Linotype"/>
                <a:cs typeface="Palatino Linotype"/>
                <a:sym typeface="Palatino Linotype"/>
              </a:defRPr>
            </a:pPr>
            <a:r>
              <a:t>May 16, 2017</a:t>
            </a:r>
          </a:p>
        </p:txBody>
      </p:sp>
      <p:pic>
        <p:nvPicPr>
          <p:cNvPr id="195" name="Picture 8" descr="Picture 8"/>
          <p:cNvPicPr>
            <a:picLocks noChangeAspect="1"/>
          </p:cNvPicPr>
          <p:nvPr/>
        </p:nvPicPr>
        <p:blipFill>
          <a:blip r:embed="rId2">
            <a:extLst/>
          </a:blip>
          <a:stretch>
            <a:fillRect/>
          </a:stretch>
        </p:blipFill>
        <p:spPr>
          <a:xfrm>
            <a:off x="3626706" y="1073150"/>
            <a:ext cx="2227995" cy="3810000"/>
          </a:xfrm>
          <a:prstGeom prst="rect">
            <a:avLst/>
          </a:prstGeom>
          <a:ln w="12700">
            <a:miter lim="400000"/>
          </a:ln>
        </p:spPr>
      </p:pic>
      <p:sp>
        <p:nvSpPr>
          <p:cNvPr id="196" name="LHNA Events"/>
          <p:cNvSpPr txBox="1"/>
          <p:nvPr>
            <p:ph type="title" idx="4294967295"/>
          </p:nvPr>
        </p:nvSpPr>
        <p:spPr>
          <a:xfrm>
            <a:off x="228600" y="149969"/>
            <a:ext cx="8686800" cy="853331"/>
          </a:xfrm>
          <a:prstGeom prst="rect">
            <a:avLst/>
          </a:prstGeom>
        </p:spPr>
        <p:txBody>
          <a:bodyPr/>
          <a:lstStyle/>
          <a:p>
            <a:pPr/>
            <a:r>
              <a:t>LHNA Events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LHNA Events"/>
          <p:cNvSpPr txBox="1"/>
          <p:nvPr>
            <p:ph type="title" idx="4294967295"/>
          </p:nvPr>
        </p:nvSpPr>
        <p:spPr>
          <a:prstGeom prst="rect">
            <a:avLst/>
          </a:prstGeom>
        </p:spPr>
        <p:txBody>
          <a:bodyPr/>
          <a:lstStyle/>
          <a:p>
            <a:pPr/>
            <a:r>
              <a:t>LHNA Events </a:t>
            </a:r>
          </a:p>
        </p:txBody>
      </p:sp>
      <p:sp>
        <p:nvSpPr>
          <p:cNvPr id="199" name="Walking Tour…"/>
          <p:cNvSpPr txBox="1"/>
          <p:nvPr>
            <p:ph type="body" sz="quarter" idx="4294967295"/>
          </p:nvPr>
        </p:nvSpPr>
        <p:spPr>
          <a:xfrm>
            <a:off x="101600" y="2794000"/>
            <a:ext cx="4455468" cy="1847403"/>
          </a:xfrm>
          <a:prstGeom prst="rect">
            <a:avLst/>
          </a:prstGeom>
        </p:spPr>
        <p:txBody>
          <a:bodyPr/>
          <a:lstStyle/>
          <a:p>
            <a:pPr marL="246888" indent="-246888" defTabSz="658368">
              <a:spcBef>
                <a:spcPts val="600"/>
              </a:spcBef>
              <a:defRPr b="1" sz="2800"/>
            </a:pPr>
            <a:r>
              <a:t>Walking Tour</a:t>
            </a:r>
          </a:p>
          <a:p>
            <a:pPr lvl="1" marL="534923" indent="-205740" defTabSz="658368">
              <a:spcBef>
                <a:spcPts val="600"/>
              </a:spcBef>
              <a:defRPr sz="2500"/>
            </a:pPr>
            <a:r>
              <a:t>Historic Lake of the Isles </a:t>
            </a:r>
          </a:p>
          <a:p>
            <a:pPr lvl="1" marL="534923" indent="-205740" defTabSz="658368">
              <a:spcBef>
                <a:spcPts val="600"/>
              </a:spcBef>
              <a:defRPr sz="2500"/>
            </a:pPr>
            <a:r>
              <a:t>Sunday, June 25, 2017</a:t>
            </a:r>
          </a:p>
        </p:txBody>
      </p:sp>
      <p:pic>
        <p:nvPicPr>
          <p:cNvPr id="200" name="Image" descr="Image"/>
          <p:cNvPicPr>
            <a:picLocks noChangeAspect="1"/>
          </p:cNvPicPr>
          <p:nvPr/>
        </p:nvPicPr>
        <p:blipFill>
          <a:blip r:embed="rId2">
            <a:extLst/>
          </a:blip>
          <a:stretch>
            <a:fillRect/>
          </a:stretch>
        </p:blipFill>
        <p:spPr>
          <a:xfrm>
            <a:off x="4621895" y="1459168"/>
            <a:ext cx="4234978" cy="4924359"/>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 name="Title 1"/>
          <p:cNvSpPr txBox="1"/>
          <p:nvPr>
            <p:ph type="title"/>
          </p:nvPr>
        </p:nvSpPr>
        <p:spPr>
          <a:prstGeom prst="rect">
            <a:avLst/>
          </a:prstGeom>
        </p:spPr>
        <p:txBody>
          <a:bodyPr/>
          <a:lstStyle/>
          <a:p>
            <a:pPr/>
            <a:r>
              <a:t>LHNA Events </a:t>
            </a:r>
          </a:p>
        </p:txBody>
      </p:sp>
      <p:sp>
        <p:nvSpPr>
          <p:cNvPr id="203" name="Content Placeholder 2"/>
          <p:cNvSpPr txBox="1"/>
          <p:nvPr>
            <p:ph type="body" idx="1"/>
          </p:nvPr>
        </p:nvSpPr>
        <p:spPr>
          <a:xfrm>
            <a:off x="457200" y="1600200"/>
            <a:ext cx="8229600" cy="4525963"/>
          </a:xfrm>
          <a:prstGeom prst="rect">
            <a:avLst/>
          </a:prstGeom>
        </p:spPr>
        <p:txBody>
          <a:bodyPr/>
          <a:lstStyle/>
          <a:p>
            <a:pPr>
              <a:defRPr b="1"/>
            </a:pPr>
            <a:r>
              <a:t>Lowry Hill Ice Cream Social</a:t>
            </a:r>
          </a:p>
          <a:p>
            <a:pPr/>
            <a:r>
              <a:t>July 11, 2017</a:t>
            </a:r>
          </a:p>
          <a:p>
            <a:pPr/>
            <a:r>
              <a:t>This year: July 17, 2018</a:t>
            </a:r>
          </a:p>
        </p:txBody>
      </p:sp>
      <p:pic>
        <p:nvPicPr>
          <p:cNvPr id="204" name="Picture 3" descr="Picture 3"/>
          <p:cNvPicPr>
            <a:picLocks noChangeAspect="1"/>
          </p:cNvPicPr>
          <p:nvPr/>
        </p:nvPicPr>
        <p:blipFill>
          <a:blip r:embed="rId2">
            <a:extLst/>
          </a:blip>
          <a:stretch>
            <a:fillRect/>
          </a:stretch>
        </p:blipFill>
        <p:spPr>
          <a:xfrm>
            <a:off x="0" y="3962401"/>
            <a:ext cx="9144000" cy="2882902"/>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Title 1"/>
          <p:cNvSpPr txBox="1"/>
          <p:nvPr>
            <p:ph type="title"/>
          </p:nvPr>
        </p:nvSpPr>
        <p:spPr>
          <a:prstGeom prst="rect">
            <a:avLst/>
          </a:prstGeom>
        </p:spPr>
        <p:txBody>
          <a:bodyPr/>
          <a:lstStyle/>
          <a:p>
            <a:pPr/>
            <a:r>
              <a:t>LHNA Events</a:t>
            </a:r>
          </a:p>
        </p:txBody>
      </p:sp>
      <p:sp>
        <p:nvSpPr>
          <p:cNvPr id="207" name="Content Placeholder 2"/>
          <p:cNvSpPr txBox="1"/>
          <p:nvPr>
            <p:ph type="body" idx="1"/>
          </p:nvPr>
        </p:nvSpPr>
        <p:spPr>
          <a:xfrm>
            <a:off x="457200" y="1600200"/>
            <a:ext cx="8229600" cy="4525963"/>
          </a:xfrm>
          <a:prstGeom prst="rect">
            <a:avLst/>
          </a:prstGeom>
        </p:spPr>
        <p:txBody>
          <a:bodyPr/>
          <a:lstStyle/>
          <a:p>
            <a:pPr>
              <a:defRPr b="1"/>
            </a:pPr>
            <a:r>
              <a:t>Neighborhood Garage Sale </a:t>
            </a:r>
          </a:p>
          <a:p>
            <a:pPr/>
            <a:r>
              <a:t>Saturday Sept 9, 2017</a:t>
            </a:r>
          </a:p>
          <a:p>
            <a:pPr/>
            <a:r>
              <a:t>Volunteers needed for this year</a:t>
            </a:r>
          </a:p>
          <a:p>
            <a:pPr/>
            <a:r>
              <a:t>Watch LHNA email news for details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 name="Title 1"/>
          <p:cNvSpPr txBox="1"/>
          <p:nvPr>
            <p:ph type="title"/>
          </p:nvPr>
        </p:nvSpPr>
        <p:spPr>
          <a:prstGeom prst="rect">
            <a:avLst/>
          </a:prstGeom>
        </p:spPr>
        <p:txBody>
          <a:bodyPr/>
          <a:lstStyle/>
          <a:p>
            <a:pPr/>
            <a:r>
              <a:t>First Unitarian Society Welcome</a:t>
            </a:r>
          </a:p>
        </p:txBody>
      </p:sp>
      <p:sp>
        <p:nvSpPr>
          <p:cNvPr id="103" name="Content Placeholder 2"/>
          <p:cNvSpPr txBox="1"/>
          <p:nvPr>
            <p:ph type="body" sz="half" idx="1"/>
          </p:nvPr>
        </p:nvSpPr>
        <p:spPr>
          <a:xfrm>
            <a:off x="685800" y="1600200"/>
            <a:ext cx="8229600" cy="1524000"/>
          </a:xfrm>
          <a:prstGeom prst="rect">
            <a:avLst/>
          </a:prstGeom>
        </p:spPr>
        <p:txBody>
          <a:bodyPr/>
          <a:lstStyle>
            <a:lvl1pPr marL="0" indent="0" algn="ctr">
              <a:spcBef>
                <a:spcPts val="1200"/>
              </a:spcBef>
              <a:buSzTx/>
              <a:buNone/>
              <a:defRPr sz="5400"/>
            </a:lvl1pPr>
          </a:lstStyle>
          <a:p>
            <a:pPr/>
            <a:r>
              <a:t>Tim Roehl</a:t>
            </a:r>
          </a:p>
        </p:txBody>
      </p:sp>
      <p:pic>
        <p:nvPicPr>
          <p:cNvPr id="104" name="Picture 4" descr="Picture 4"/>
          <p:cNvPicPr>
            <a:picLocks noChangeAspect="1"/>
          </p:cNvPicPr>
          <p:nvPr/>
        </p:nvPicPr>
        <p:blipFill>
          <a:blip r:embed="rId2">
            <a:extLst/>
          </a:blip>
          <a:stretch>
            <a:fillRect/>
          </a:stretch>
        </p:blipFill>
        <p:spPr>
          <a:xfrm>
            <a:off x="7848600" y="4943854"/>
            <a:ext cx="1030226" cy="1761746"/>
          </a:xfrm>
          <a:prstGeom prst="rect">
            <a:avLst/>
          </a:prstGeom>
          <a:ln w="12700">
            <a:miter lim="400000"/>
          </a:ln>
        </p:spPr>
      </p:pic>
      <p:pic>
        <p:nvPicPr>
          <p:cNvPr id="105" name="Image" descr="Image"/>
          <p:cNvPicPr>
            <a:picLocks noChangeAspect="1"/>
          </p:cNvPicPr>
          <p:nvPr/>
        </p:nvPicPr>
        <p:blipFill>
          <a:blip r:embed="rId3">
            <a:extLst/>
          </a:blip>
          <a:stretch>
            <a:fillRect/>
          </a:stretch>
        </p:blipFill>
        <p:spPr>
          <a:xfrm>
            <a:off x="3194336" y="2946634"/>
            <a:ext cx="2755328" cy="3652107"/>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Title 1"/>
          <p:cNvSpPr txBox="1"/>
          <p:nvPr/>
        </p:nvSpPr>
        <p:spPr>
          <a:xfrm>
            <a:off x="228600" y="-48419"/>
            <a:ext cx="8686800" cy="10668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b">
            <a:normAutofit fontScale="100000" lnSpcReduction="0"/>
          </a:bodyPr>
          <a:lstStyle>
            <a:lvl1pPr algn="ctr">
              <a:lnSpc>
                <a:spcPts val="5800"/>
              </a:lnSpc>
              <a:defRPr sz="5000">
                <a:solidFill>
                  <a:srgbClr val="67281D"/>
                </a:solidFill>
                <a:latin typeface="Palatino Linotype"/>
                <a:ea typeface="Palatino Linotype"/>
                <a:cs typeface="Palatino Linotype"/>
                <a:sym typeface="Palatino Linotype"/>
              </a:defRPr>
            </a:lvl1pPr>
          </a:lstStyle>
          <a:p>
            <a:pPr/>
            <a:r>
              <a:t>LHNA Events</a:t>
            </a:r>
          </a:p>
        </p:txBody>
      </p:sp>
      <p:sp>
        <p:nvSpPr>
          <p:cNvPr id="210" name="“Thrill Kenwood”"/>
          <p:cNvSpPr txBox="1"/>
          <p:nvPr/>
        </p:nvSpPr>
        <p:spPr>
          <a:xfrm>
            <a:off x="2059467" y="906780"/>
            <a:ext cx="5025066" cy="853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90000"/>
              </a:lnSpc>
              <a:spcBef>
                <a:spcPts val="1100"/>
              </a:spcBef>
              <a:buFont typeface="Arial"/>
              <a:defRPr b="1" sz="4900">
                <a:solidFill>
                  <a:srgbClr val="7D0000"/>
                </a:solidFill>
                <a:latin typeface="Century Gothic"/>
                <a:ea typeface="Century Gothic"/>
                <a:cs typeface="Century Gothic"/>
                <a:sym typeface="Century Gothic"/>
              </a:defRPr>
            </a:lvl1pPr>
          </a:lstStyle>
          <a:p>
            <a:pPr/>
            <a:r>
              <a:t>“Thrill Kenwood”</a:t>
            </a:r>
          </a:p>
        </p:txBody>
      </p:sp>
      <p:pic>
        <p:nvPicPr>
          <p:cNvPr id="211" name="Image" descr="Image"/>
          <p:cNvPicPr>
            <a:picLocks noChangeAspect="1"/>
          </p:cNvPicPr>
          <p:nvPr/>
        </p:nvPicPr>
        <p:blipFill>
          <a:blip r:embed="rId2">
            <a:extLst/>
          </a:blip>
          <a:stretch>
            <a:fillRect/>
          </a:stretch>
        </p:blipFill>
        <p:spPr>
          <a:xfrm>
            <a:off x="2239066" y="1808757"/>
            <a:ext cx="4665868" cy="4909543"/>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LHNA Events"/>
          <p:cNvSpPr txBox="1"/>
          <p:nvPr>
            <p:ph type="title"/>
          </p:nvPr>
        </p:nvSpPr>
        <p:spPr>
          <a:prstGeom prst="rect">
            <a:avLst/>
          </a:prstGeom>
        </p:spPr>
        <p:txBody>
          <a:bodyPr/>
          <a:lstStyle/>
          <a:p>
            <a:pPr/>
            <a:r>
              <a:t>LHNA Events</a:t>
            </a:r>
          </a:p>
        </p:txBody>
      </p:sp>
      <p:sp>
        <p:nvSpPr>
          <p:cNvPr id="214" name="7th Ward Council Candidates Forum…"/>
          <p:cNvSpPr txBox="1"/>
          <p:nvPr>
            <p:ph type="body" idx="1"/>
          </p:nvPr>
        </p:nvSpPr>
        <p:spPr>
          <a:xfrm>
            <a:off x="457200" y="1587500"/>
            <a:ext cx="8229600" cy="4525963"/>
          </a:xfrm>
          <a:prstGeom prst="rect">
            <a:avLst/>
          </a:prstGeom>
        </p:spPr>
        <p:txBody>
          <a:bodyPr/>
          <a:lstStyle/>
          <a:p>
            <a:pPr marL="325754" indent="-325754" defTabSz="868680">
              <a:defRPr sz="3800"/>
            </a:pPr>
            <a:r>
              <a:t>7th Ward Council Candidates Forum</a:t>
            </a:r>
          </a:p>
          <a:p>
            <a:pPr marL="325754" indent="-325754" defTabSz="868680">
              <a:defRPr sz="3800"/>
            </a:pPr>
            <a:r>
              <a:t>September 27, 2017</a:t>
            </a:r>
          </a:p>
          <a:p>
            <a:pPr marL="325754" indent="-325754" defTabSz="868680">
              <a:defRPr sz="3800"/>
            </a:pPr>
            <a:r>
              <a:t>Co-sponsored with 4 other neighborhood associations</a:t>
            </a:r>
          </a:p>
          <a:p>
            <a:pPr marL="325754" indent="-325754" defTabSz="868680">
              <a:defRPr sz="3800"/>
            </a:pPr>
            <a:r>
              <a:t>Moderated by League of Women Voters</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Rectangle 4"/>
          <p:cNvSpPr txBox="1"/>
          <p:nvPr>
            <p:ph type="title"/>
          </p:nvPr>
        </p:nvSpPr>
        <p:spPr>
          <a:prstGeom prst="rect">
            <a:avLst/>
          </a:prstGeom>
        </p:spPr>
        <p:txBody>
          <a:bodyPr/>
          <a:lstStyle/>
          <a:p>
            <a:pPr/>
            <a:r>
              <a:t>LHNA Events:</a:t>
            </a:r>
          </a:p>
        </p:txBody>
      </p:sp>
      <p:sp>
        <p:nvSpPr>
          <p:cNvPr id="217" name="Rectangle 5"/>
          <p:cNvSpPr txBox="1"/>
          <p:nvPr>
            <p:ph type="body" idx="1"/>
          </p:nvPr>
        </p:nvSpPr>
        <p:spPr>
          <a:xfrm>
            <a:off x="457200" y="1600200"/>
            <a:ext cx="8229600" cy="4525963"/>
          </a:xfrm>
          <a:prstGeom prst="rect">
            <a:avLst/>
          </a:prstGeom>
        </p:spPr>
        <p:txBody>
          <a:bodyPr/>
          <a:lstStyle>
            <a:lvl1pPr>
              <a:defRPr b="1"/>
            </a:lvl1pPr>
            <a:lvl2pPr marL="742950" indent="-285750">
              <a:spcBef>
                <a:spcPts val="700"/>
              </a:spcBef>
              <a:defRPr sz="3000"/>
            </a:lvl2pPr>
          </a:lstStyle>
          <a:p>
            <a:pPr/>
            <a:r>
              <a:t>Thanksgiving “Thank You”</a:t>
            </a:r>
          </a:p>
          <a:p>
            <a:pPr lvl="1"/>
            <a:r>
              <a:t>LHNA Board delivers pie and ice cream to 5th Precinct police and fire station on Thanksgiving Day.</a:t>
            </a:r>
          </a:p>
        </p:txBody>
      </p:sp>
      <p:pic>
        <p:nvPicPr>
          <p:cNvPr id="218" name="Picture 1" descr="Picture 1"/>
          <p:cNvPicPr>
            <a:picLocks noChangeAspect="1"/>
          </p:cNvPicPr>
          <p:nvPr/>
        </p:nvPicPr>
        <p:blipFill>
          <a:blip r:embed="rId2">
            <a:extLst/>
          </a:blip>
          <a:stretch>
            <a:fillRect/>
          </a:stretch>
        </p:blipFill>
        <p:spPr>
          <a:xfrm>
            <a:off x="2286000" y="3810000"/>
            <a:ext cx="4267200" cy="2734295"/>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Rectangle 4"/>
          <p:cNvSpPr txBox="1"/>
          <p:nvPr>
            <p:ph type="title"/>
          </p:nvPr>
        </p:nvSpPr>
        <p:spPr>
          <a:prstGeom prst="rect">
            <a:avLst/>
          </a:prstGeom>
        </p:spPr>
        <p:txBody>
          <a:bodyPr/>
          <a:lstStyle/>
          <a:p>
            <a:pPr/>
            <a:r>
              <a:t>Events: January 21, 2018</a:t>
            </a:r>
          </a:p>
        </p:txBody>
      </p:sp>
      <p:sp>
        <p:nvSpPr>
          <p:cNvPr id="221" name="Rectangle 5"/>
          <p:cNvSpPr txBox="1"/>
          <p:nvPr>
            <p:ph type="body" idx="1"/>
          </p:nvPr>
        </p:nvSpPr>
        <p:spPr>
          <a:xfrm>
            <a:off x="304800" y="1371600"/>
            <a:ext cx="8534400" cy="4525963"/>
          </a:xfrm>
          <a:prstGeom prst="rect">
            <a:avLst/>
          </a:prstGeom>
        </p:spPr>
        <p:txBody>
          <a:bodyPr/>
          <a:lstStyle>
            <a:lvl1pPr>
              <a:defRPr b="1"/>
            </a:lvl1pPr>
            <a:lvl2pPr marL="742950" indent="-285750">
              <a:spcBef>
                <a:spcPts val="800"/>
              </a:spcBef>
              <a:defRPr sz="3600"/>
            </a:lvl2pPr>
          </a:lstStyle>
          <a:p>
            <a:pPr/>
            <a:r>
              <a:t>Lake of the Isles Skating Party </a:t>
            </a:r>
          </a:p>
          <a:p>
            <a:pPr lvl="1"/>
            <a:r>
              <a:t>with Kenwood, East Isles &amp; CIDNA</a:t>
            </a:r>
          </a:p>
        </p:txBody>
      </p:sp>
      <p:pic>
        <p:nvPicPr>
          <p:cNvPr id="222" name="Picture 4" descr="Picture 4"/>
          <p:cNvPicPr>
            <a:picLocks noChangeAspect="1"/>
          </p:cNvPicPr>
          <p:nvPr/>
        </p:nvPicPr>
        <p:blipFill>
          <a:blip r:embed="rId2">
            <a:extLst/>
          </a:blip>
          <a:stretch>
            <a:fillRect/>
          </a:stretch>
        </p:blipFill>
        <p:spPr>
          <a:xfrm>
            <a:off x="228600" y="3124200"/>
            <a:ext cx="8686800" cy="340233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Rectangle 4"/>
          <p:cNvSpPr txBox="1"/>
          <p:nvPr>
            <p:ph type="title"/>
          </p:nvPr>
        </p:nvSpPr>
        <p:spPr>
          <a:prstGeom prst="rect">
            <a:avLst/>
          </a:prstGeom>
        </p:spPr>
        <p:txBody>
          <a:bodyPr/>
          <a:lstStyle/>
          <a:p>
            <a:pPr/>
            <a:r>
              <a:t>Neighborhood Events</a:t>
            </a:r>
            <a:r>
              <a:rPr sz="6600"/>
              <a:t> </a:t>
            </a:r>
          </a:p>
        </p:txBody>
      </p:sp>
      <p:sp>
        <p:nvSpPr>
          <p:cNvPr id="225" name="Content Placeholder 8"/>
          <p:cNvSpPr txBox="1"/>
          <p:nvPr>
            <p:ph type="body" idx="1"/>
          </p:nvPr>
        </p:nvSpPr>
        <p:spPr>
          <a:xfrm>
            <a:off x="457200" y="1600200"/>
            <a:ext cx="8229600" cy="4525963"/>
          </a:xfrm>
          <a:prstGeom prst="rect">
            <a:avLst/>
          </a:prstGeom>
        </p:spPr>
        <p:txBody>
          <a:bodyPr/>
          <a:lstStyle/>
          <a:p>
            <a:pPr marL="0" indent="0">
              <a:buSzTx/>
              <a:buNone/>
              <a:defRPr b="1"/>
            </a:pPr>
            <a:r>
              <a:t>More to come! </a:t>
            </a:r>
          </a:p>
          <a:p>
            <a:pPr/>
            <a:r>
              <a:t>Sculpture Garden Tour </a:t>
            </a:r>
          </a:p>
          <a:p>
            <a:pPr/>
            <a:r>
              <a:t>Dunwoody Institute Tour</a:t>
            </a:r>
          </a:p>
          <a:p>
            <a:pPr marL="0" indent="0">
              <a:buSzTx/>
              <a:buNone/>
              <a:defRPr b="1"/>
            </a:pPr>
          </a:p>
          <a:p>
            <a:pPr marL="0" indent="0">
              <a:buSzTx/>
              <a:buNone/>
              <a:defRPr b="1"/>
            </a:pPr>
            <a:r>
              <a:t>Watch the LHNA email news for details</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Title 1"/>
          <p:cNvSpPr txBox="1"/>
          <p:nvPr>
            <p:ph type="title"/>
          </p:nvPr>
        </p:nvSpPr>
        <p:spPr>
          <a:prstGeom prst="rect">
            <a:avLst/>
          </a:prstGeom>
        </p:spPr>
        <p:txBody>
          <a:bodyPr/>
          <a:lstStyle/>
          <a:p>
            <a:pPr/>
            <a:r>
              <a:t>Zoning Committee</a:t>
            </a:r>
          </a:p>
        </p:txBody>
      </p:sp>
      <p:sp>
        <p:nvSpPr>
          <p:cNvPr id="228" name="Text Placeholder 2"/>
          <p:cNvSpPr txBox="1"/>
          <p:nvPr>
            <p:ph type="body" idx="4294967295"/>
          </p:nvPr>
        </p:nvSpPr>
        <p:spPr>
          <a:xfrm>
            <a:off x="152400" y="1600199"/>
            <a:ext cx="8763000" cy="3505203"/>
          </a:xfrm>
          <a:prstGeom prst="rect">
            <a:avLst/>
          </a:prstGeom>
        </p:spPr>
        <p:txBody>
          <a:bodyPr/>
          <a:lstStyle>
            <a:lvl1pPr marL="0" indent="0">
              <a:spcBef>
                <a:spcPts val="800"/>
              </a:spcBef>
              <a:buSzTx/>
              <a:buNone/>
              <a:defRPr sz="3400"/>
            </a:lvl1pPr>
          </a:lstStyle>
          <a:p>
            <a:pPr/>
            <a:r>
              <a:t>Chairs: Michael Cockson &amp; Clint Conner</a:t>
            </a:r>
          </a:p>
        </p:txBody>
      </p:sp>
      <p:pic>
        <p:nvPicPr>
          <p:cNvPr id="229" name="Picture 3" descr="Picture 3"/>
          <p:cNvPicPr>
            <a:picLocks noChangeAspect="1"/>
          </p:cNvPicPr>
          <p:nvPr/>
        </p:nvPicPr>
        <p:blipFill>
          <a:blip r:embed="rId2">
            <a:extLst/>
          </a:blip>
          <a:stretch>
            <a:fillRect/>
          </a:stretch>
        </p:blipFill>
        <p:spPr>
          <a:xfrm>
            <a:off x="4495800" y="2743200"/>
            <a:ext cx="2819400" cy="2819400"/>
          </a:xfrm>
          <a:prstGeom prst="rect">
            <a:avLst/>
          </a:prstGeom>
          <a:ln w="12700">
            <a:miter lim="400000"/>
          </a:ln>
        </p:spPr>
      </p:pic>
      <p:pic>
        <p:nvPicPr>
          <p:cNvPr id="230" name="Picture 5" descr="Picture 5"/>
          <p:cNvPicPr>
            <a:picLocks noChangeAspect="1"/>
          </p:cNvPicPr>
          <p:nvPr/>
        </p:nvPicPr>
        <p:blipFill>
          <a:blip r:embed="rId3">
            <a:extLst/>
          </a:blip>
          <a:stretch>
            <a:fillRect/>
          </a:stretch>
        </p:blipFill>
        <p:spPr>
          <a:xfrm>
            <a:off x="1752600" y="2743200"/>
            <a:ext cx="2332428" cy="2895600"/>
          </a:xfrm>
          <a:prstGeom prst="rect">
            <a:avLst/>
          </a:prstGeom>
          <a:ln w="12700">
            <a:miter lim="400000"/>
          </a:ln>
        </p:spPr>
      </p:pic>
      <p:pic>
        <p:nvPicPr>
          <p:cNvPr id="231" name="Picture 6" descr="Picture 6"/>
          <p:cNvPicPr>
            <a:picLocks noChangeAspect="1"/>
          </p:cNvPicPr>
          <p:nvPr/>
        </p:nvPicPr>
        <p:blipFill>
          <a:blip r:embed="rId4">
            <a:extLst/>
          </a:blip>
          <a:stretch>
            <a:fillRect/>
          </a:stretch>
        </p:blipFill>
        <p:spPr>
          <a:xfrm>
            <a:off x="7848600" y="4876800"/>
            <a:ext cx="1030226" cy="1761745"/>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Title 1"/>
          <p:cNvSpPr txBox="1"/>
          <p:nvPr>
            <p:ph type="title"/>
          </p:nvPr>
        </p:nvSpPr>
        <p:spPr>
          <a:prstGeom prst="rect">
            <a:avLst/>
          </a:prstGeom>
        </p:spPr>
        <p:txBody>
          <a:bodyPr/>
          <a:lstStyle/>
          <a:p>
            <a:pPr/>
            <a:r>
              <a:t>Zoning Committee</a:t>
            </a:r>
          </a:p>
        </p:txBody>
      </p:sp>
      <p:sp>
        <p:nvSpPr>
          <p:cNvPr id="234" name="Content Placeholder 2"/>
          <p:cNvSpPr txBox="1"/>
          <p:nvPr>
            <p:ph type="body" idx="1"/>
          </p:nvPr>
        </p:nvSpPr>
        <p:spPr>
          <a:xfrm>
            <a:off x="457200" y="1574800"/>
            <a:ext cx="8229600" cy="4525963"/>
          </a:xfrm>
          <a:prstGeom prst="rect">
            <a:avLst/>
          </a:prstGeom>
        </p:spPr>
        <p:txBody>
          <a:bodyPr/>
          <a:lstStyle/>
          <a:p>
            <a:pPr marL="0" indent="0">
              <a:buSzTx/>
              <a:buNone/>
              <a:defRPr b="1"/>
            </a:pPr>
            <a:r>
              <a:t>Areas of Focus</a:t>
            </a:r>
          </a:p>
          <a:p>
            <a:pPr marL="342899" indent="-342899">
              <a:defRPr sz="3800"/>
            </a:pPr>
            <a:r>
              <a:t>Variance requests</a:t>
            </a:r>
          </a:p>
          <a:p>
            <a:pPr marL="342899" indent="-342899">
              <a:defRPr sz="3800"/>
            </a:pPr>
            <a:r>
              <a:t>Parking challenges at </a:t>
            </a:r>
            <a:r>
              <a:rPr sz="3400"/>
              <a:t>Hennepin &amp; Franklin</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PERIS Project"/>
          <p:cNvSpPr txBox="1"/>
          <p:nvPr>
            <p:ph type="title"/>
          </p:nvPr>
        </p:nvSpPr>
        <p:spPr>
          <a:xfrm>
            <a:off x="228600" y="25399"/>
            <a:ext cx="8686801" cy="1066801"/>
          </a:xfrm>
          <a:prstGeom prst="rect">
            <a:avLst/>
          </a:prstGeom>
        </p:spPr>
        <p:txBody>
          <a:bodyPr/>
          <a:lstStyle/>
          <a:p>
            <a:pPr/>
            <a:r>
              <a:t>PERIS HousingProject</a:t>
            </a:r>
          </a:p>
        </p:txBody>
      </p:sp>
      <p:pic>
        <p:nvPicPr>
          <p:cNvPr id="237" name="Image" descr="Image"/>
          <p:cNvPicPr>
            <a:picLocks noChangeAspect="1"/>
          </p:cNvPicPr>
          <p:nvPr/>
        </p:nvPicPr>
        <p:blipFill>
          <a:blip r:embed="rId2">
            <a:extLst/>
          </a:blip>
          <a:stretch>
            <a:fillRect/>
          </a:stretch>
        </p:blipFill>
        <p:spPr>
          <a:xfrm>
            <a:off x="1462389" y="1857424"/>
            <a:ext cx="6016022" cy="4660058"/>
          </a:xfrm>
          <a:prstGeom prst="rect">
            <a:avLst/>
          </a:prstGeom>
          <a:ln w="12700">
            <a:miter lim="400000"/>
          </a:ln>
        </p:spPr>
      </p:pic>
      <p:sp>
        <p:nvSpPr>
          <p:cNvPr id="238" name="1930 Hennepin"/>
          <p:cNvSpPr txBox="1"/>
          <p:nvPr/>
        </p:nvSpPr>
        <p:spPr>
          <a:xfrm>
            <a:off x="2463771" y="1016938"/>
            <a:ext cx="4013258" cy="713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900"/>
              </a:spcBef>
              <a:buFont typeface="Arial"/>
              <a:defRPr b="1" sz="4000">
                <a:solidFill>
                  <a:srgbClr val="7D0000"/>
                </a:solidFill>
                <a:latin typeface="Century Gothic"/>
                <a:ea typeface="Century Gothic"/>
                <a:cs typeface="Century Gothic"/>
                <a:sym typeface="Century Gothic"/>
              </a:defRPr>
            </a:lvl1pPr>
          </a:lstStyle>
          <a:p>
            <a:pPr/>
            <a:r>
              <a:t>1930 Hennepin</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PERIS Project"/>
          <p:cNvSpPr txBox="1"/>
          <p:nvPr>
            <p:ph type="title"/>
          </p:nvPr>
        </p:nvSpPr>
        <p:spPr>
          <a:prstGeom prst="rect">
            <a:avLst/>
          </a:prstGeom>
        </p:spPr>
        <p:txBody>
          <a:bodyPr/>
          <a:lstStyle/>
          <a:p>
            <a:pPr/>
            <a:r>
              <a:t>PERIS Project</a:t>
            </a:r>
          </a:p>
        </p:txBody>
      </p:sp>
      <p:sp>
        <p:nvSpPr>
          <p:cNvPr id="241" name="41 unit apartment complex financed and developed by Graves Foundation and Graves Hospitality, respectively…"/>
          <p:cNvSpPr txBox="1"/>
          <p:nvPr>
            <p:ph type="body" idx="1"/>
          </p:nvPr>
        </p:nvSpPr>
        <p:spPr>
          <a:prstGeom prst="rect">
            <a:avLst/>
          </a:prstGeom>
        </p:spPr>
        <p:txBody>
          <a:bodyPr/>
          <a:lstStyle/>
          <a:p>
            <a:pPr marL="260604" indent="-260604" defTabSz="694944">
              <a:spcBef>
                <a:spcPts val="600"/>
              </a:spcBef>
              <a:defRPr sz="3040"/>
            </a:pPr>
            <a:r>
              <a:t>41 unit apartment complex financed and developed by Graves Foundation and Graves Hospitality, respectively</a:t>
            </a:r>
          </a:p>
          <a:p>
            <a:pPr marL="260604" indent="-260604" defTabSz="694944">
              <a:spcBef>
                <a:spcPts val="600"/>
              </a:spcBef>
              <a:defRPr sz="3040"/>
            </a:pPr>
            <a:r>
              <a:t>15 supportive housing units for foster youth </a:t>
            </a:r>
          </a:p>
          <a:p>
            <a:pPr marL="260604" indent="-260604" defTabSz="694944">
              <a:spcBef>
                <a:spcPts val="600"/>
              </a:spcBef>
              <a:defRPr sz="3040"/>
            </a:pPr>
            <a:r>
              <a:t>26 affordable housing units for low-income youth</a:t>
            </a:r>
          </a:p>
          <a:p>
            <a:pPr marL="260604" indent="-260604" defTabSz="694944">
              <a:spcBef>
                <a:spcPts val="600"/>
              </a:spcBef>
              <a:defRPr sz="3040"/>
            </a:pPr>
            <a:r>
              <a:t>Maximum occupancy will be 2 persons per unit</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May 1, 2018"/>
          <p:cNvSpPr txBox="1"/>
          <p:nvPr>
            <p:ph type="title"/>
          </p:nvPr>
        </p:nvSpPr>
        <p:spPr>
          <a:prstGeom prst="rect">
            <a:avLst/>
          </a:prstGeom>
        </p:spPr>
        <p:txBody>
          <a:bodyPr/>
          <a:lstStyle/>
          <a:p>
            <a:pPr/>
            <a:r>
              <a:t>May 1, 2018</a:t>
            </a:r>
          </a:p>
        </p:txBody>
      </p:sp>
      <p:sp>
        <p:nvSpPr>
          <p:cNvPr id="244" name="LHNA Board gave conditional approval to new design that addressed a number of neighborhood concerns…"/>
          <p:cNvSpPr txBox="1"/>
          <p:nvPr>
            <p:ph type="body" idx="1"/>
          </p:nvPr>
        </p:nvSpPr>
        <p:spPr>
          <a:prstGeom prst="rect">
            <a:avLst/>
          </a:prstGeom>
        </p:spPr>
        <p:txBody>
          <a:bodyPr/>
          <a:lstStyle/>
          <a:p>
            <a:pPr marL="305180" indent="-305180" defTabSz="813816">
              <a:spcBef>
                <a:spcPts val="800"/>
              </a:spcBef>
              <a:defRPr sz="3559"/>
            </a:pPr>
            <a:r>
              <a:t>LHNA Board gave conditional approval to new design that addressed a number of neighborhood concerns</a:t>
            </a:r>
          </a:p>
          <a:p>
            <a:pPr marL="305180" indent="-305180" defTabSz="813816">
              <a:spcBef>
                <a:spcPts val="800"/>
              </a:spcBef>
              <a:defRPr sz="3559"/>
            </a:pPr>
            <a:r>
              <a:t>Entrance/exit on Hennepin</a:t>
            </a:r>
          </a:p>
          <a:p>
            <a:pPr marL="305180" indent="-305180" defTabSz="813816">
              <a:spcBef>
                <a:spcPts val="800"/>
              </a:spcBef>
              <a:defRPr sz="3559"/>
            </a:pPr>
            <a:r>
              <a:t>Curb cut removed on Colfax</a:t>
            </a:r>
          </a:p>
          <a:p>
            <a:pPr marL="305180" indent="-305180" defTabSz="813816">
              <a:spcBef>
                <a:spcPts val="800"/>
              </a:spcBef>
              <a:defRPr sz="3559"/>
            </a:pPr>
            <a:r>
              <a:t>Softening of the rear of the building</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7" name="Title 1"/>
          <p:cNvSpPr txBox="1"/>
          <p:nvPr>
            <p:ph type="title"/>
          </p:nvPr>
        </p:nvSpPr>
        <p:spPr>
          <a:prstGeom prst="rect">
            <a:avLst/>
          </a:prstGeom>
        </p:spPr>
        <p:txBody>
          <a:bodyPr/>
          <a:lstStyle/>
          <a:p>
            <a:pPr/>
            <a:r>
              <a:t>In Memoriam</a:t>
            </a:r>
          </a:p>
        </p:txBody>
      </p:sp>
      <p:pic>
        <p:nvPicPr>
          <p:cNvPr id="108" name="Picture 4" descr="Picture 4"/>
          <p:cNvPicPr>
            <a:picLocks noChangeAspect="1"/>
          </p:cNvPicPr>
          <p:nvPr/>
        </p:nvPicPr>
        <p:blipFill>
          <a:blip r:embed="rId2">
            <a:extLst/>
          </a:blip>
          <a:stretch>
            <a:fillRect/>
          </a:stretch>
        </p:blipFill>
        <p:spPr>
          <a:xfrm>
            <a:off x="7848600" y="4943854"/>
            <a:ext cx="1030226" cy="1761746"/>
          </a:xfrm>
          <a:prstGeom prst="rect">
            <a:avLst/>
          </a:prstGeom>
          <a:ln w="12700">
            <a:miter lim="400000"/>
          </a:ln>
        </p:spPr>
      </p:pic>
      <p:sp>
        <p:nvSpPr>
          <p:cNvPr id="109" name="Content Placeholder 2"/>
          <p:cNvSpPr txBox="1"/>
          <p:nvPr/>
        </p:nvSpPr>
        <p:spPr>
          <a:xfrm>
            <a:off x="1219200" y="1371599"/>
            <a:ext cx="6705600" cy="129540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gn="ctr">
              <a:spcBef>
                <a:spcPts val="800"/>
              </a:spcBef>
              <a:defRPr sz="3500">
                <a:solidFill>
                  <a:srgbClr val="9F221E"/>
                </a:solidFill>
                <a:latin typeface="Century Gothic"/>
                <a:ea typeface="Century Gothic"/>
                <a:cs typeface="Century Gothic"/>
                <a:sym typeface="Century Gothic"/>
              </a:defRPr>
            </a:pPr>
            <a:r>
              <a:t>Sarah Janecek </a:t>
            </a:r>
          </a:p>
          <a:p>
            <a:pPr algn="ctr">
              <a:spcBef>
                <a:spcPts val="800"/>
              </a:spcBef>
              <a:defRPr sz="3500">
                <a:solidFill>
                  <a:srgbClr val="9F221E"/>
                </a:solidFill>
                <a:latin typeface="Century Gothic"/>
                <a:ea typeface="Century Gothic"/>
                <a:cs typeface="Century Gothic"/>
                <a:sym typeface="Century Gothic"/>
              </a:defRPr>
            </a:pPr>
            <a:r>
              <a:t>Dec.27,1960 - January 12, 2018</a:t>
            </a:r>
          </a:p>
        </p:txBody>
      </p:sp>
      <p:pic>
        <p:nvPicPr>
          <p:cNvPr id="110" name="Picture 3" descr="Picture 3"/>
          <p:cNvPicPr>
            <a:picLocks noChangeAspect="1"/>
          </p:cNvPicPr>
          <p:nvPr/>
        </p:nvPicPr>
        <p:blipFill>
          <a:blip r:embed="rId3">
            <a:extLst/>
          </a:blip>
          <a:stretch>
            <a:fillRect/>
          </a:stretch>
        </p:blipFill>
        <p:spPr>
          <a:xfrm>
            <a:off x="2629931" y="2743200"/>
            <a:ext cx="3884138" cy="3905302"/>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PERIS Timeline"/>
          <p:cNvSpPr txBox="1"/>
          <p:nvPr>
            <p:ph type="title"/>
          </p:nvPr>
        </p:nvSpPr>
        <p:spPr>
          <a:prstGeom prst="rect">
            <a:avLst/>
          </a:prstGeom>
        </p:spPr>
        <p:txBody>
          <a:bodyPr/>
          <a:lstStyle/>
          <a:p>
            <a:pPr/>
            <a:r>
              <a:t>PERIS Timeline</a:t>
            </a:r>
          </a:p>
        </p:txBody>
      </p:sp>
      <p:sp>
        <p:nvSpPr>
          <p:cNvPr id="247" name="June, 2018 - Apply to City for tax credits…"/>
          <p:cNvSpPr txBox="1"/>
          <p:nvPr>
            <p:ph type="body" sz="half" idx="1"/>
          </p:nvPr>
        </p:nvSpPr>
        <p:spPr>
          <a:xfrm>
            <a:off x="457200" y="2070100"/>
            <a:ext cx="8229600" cy="2960292"/>
          </a:xfrm>
          <a:prstGeom prst="rect">
            <a:avLst/>
          </a:prstGeom>
        </p:spPr>
        <p:txBody>
          <a:bodyPr/>
          <a:lstStyle/>
          <a:p>
            <a:pPr marL="342900" indent="-342900">
              <a:defRPr sz="3700"/>
            </a:pPr>
            <a:r>
              <a:t>June, 2018 - Apply to City for tax credits</a:t>
            </a:r>
          </a:p>
          <a:p>
            <a:pPr marL="342900" indent="-342900">
              <a:defRPr sz="3700"/>
            </a:pPr>
            <a:r>
              <a:t>Secure financing</a:t>
            </a:r>
          </a:p>
          <a:p>
            <a:pPr marL="342900" indent="-342900">
              <a:defRPr sz="3700"/>
            </a:pPr>
            <a:r>
              <a:t>Spring, 2019 - Begin Construction</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Title 1"/>
          <p:cNvSpPr txBox="1"/>
          <p:nvPr>
            <p:ph type="ctrTitle"/>
          </p:nvPr>
        </p:nvSpPr>
        <p:spPr>
          <a:xfrm>
            <a:off x="685800" y="990600"/>
            <a:ext cx="7772400" cy="1752601"/>
          </a:xfrm>
          <a:prstGeom prst="rect">
            <a:avLst/>
          </a:prstGeom>
        </p:spPr>
        <p:txBody>
          <a:bodyPr/>
          <a:lstStyle>
            <a:lvl1pPr defTabSz="813816">
              <a:defRPr sz="5300"/>
            </a:lvl1pPr>
          </a:lstStyle>
          <a:p>
            <a:pPr/>
            <a:r>
              <a:t>Neighborhood Priorities Committee</a:t>
            </a:r>
          </a:p>
        </p:txBody>
      </p:sp>
      <p:sp>
        <p:nvSpPr>
          <p:cNvPr id="250" name="Content Placeholder 2"/>
          <p:cNvSpPr txBox="1"/>
          <p:nvPr>
            <p:ph type="subTitle" sz="quarter" idx="1"/>
          </p:nvPr>
        </p:nvSpPr>
        <p:spPr>
          <a:xfrm>
            <a:off x="2128266" y="2844800"/>
            <a:ext cx="4887468" cy="1676400"/>
          </a:xfrm>
          <a:prstGeom prst="rect">
            <a:avLst/>
          </a:prstGeom>
        </p:spPr>
        <p:txBody>
          <a:bodyPr/>
          <a:lstStyle>
            <a:lvl1pPr algn="l"/>
          </a:lstStyle>
          <a:p>
            <a:pPr/>
            <a:r>
              <a:t>Chair: Craig Wilson</a:t>
            </a:r>
          </a:p>
        </p:txBody>
      </p:sp>
      <p:pic>
        <p:nvPicPr>
          <p:cNvPr id="251" name="Picture 4" descr="Picture 4"/>
          <p:cNvPicPr>
            <a:picLocks noChangeAspect="1"/>
          </p:cNvPicPr>
          <p:nvPr/>
        </p:nvPicPr>
        <p:blipFill>
          <a:blip r:embed="rId2">
            <a:extLst/>
          </a:blip>
          <a:stretch>
            <a:fillRect/>
          </a:stretch>
        </p:blipFill>
        <p:spPr>
          <a:xfrm>
            <a:off x="7848600" y="4876800"/>
            <a:ext cx="1030226" cy="1761745"/>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Title 1"/>
          <p:cNvSpPr txBox="1"/>
          <p:nvPr>
            <p:ph type="title"/>
          </p:nvPr>
        </p:nvSpPr>
        <p:spPr>
          <a:xfrm>
            <a:off x="228600" y="228600"/>
            <a:ext cx="8686800" cy="1524000"/>
          </a:xfrm>
          <a:prstGeom prst="rect">
            <a:avLst/>
          </a:prstGeom>
        </p:spPr>
        <p:txBody>
          <a:bodyPr/>
          <a:lstStyle>
            <a:lvl1pPr defTabSz="886967">
              <a:lnSpc>
                <a:spcPts val="5600"/>
              </a:lnSpc>
              <a:defRPr sz="4800"/>
            </a:lvl1pPr>
          </a:lstStyle>
          <a:p>
            <a:pPr/>
            <a:r>
              <a:t>Neighborhood Priorities Committee</a:t>
            </a:r>
          </a:p>
        </p:txBody>
      </p:sp>
      <p:sp>
        <p:nvSpPr>
          <p:cNvPr id="254" name="Content Placeholder 2"/>
          <p:cNvSpPr txBox="1"/>
          <p:nvPr>
            <p:ph type="body" idx="1"/>
          </p:nvPr>
        </p:nvSpPr>
        <p:spPr>
          <a:xfrm>
            <a:off x="457200" y="1828800"/>
            <a:ext cx="8229600" cy="4297363"/>
          </a:xfrm>
          <a:prstGeom prst="rect">
            <a:avLst/>
          </a:prstGeom>
        </p:spPr>
        <p:txBody>
          <a:bodyPr/>
          <a:lstStyle/>
          <a:p>
            <a:pPr>
              <a:defRPr b="1"/>
            </a:pPr>
            <a:r>
              <a:t>Areas of Focus</a:t>
            </a:r>
          </a:p>
          <a:p>
            <a:pPr lvl="1" marL="742950" indent="-285750">
              <a:spcBef>
                <a:spcPts val="800"/>
              </a:spcBef>
              <a:defRPr sz="3400"/>
            </a:pPr>
            <a:r>
              <a:t>Douglas median landscape: Completion this summer!</a:t>
            </a:r>
            <a:endParaRPr sz="3600"/>
          </a:p>
          <a:p>
            <a:pPr lvl="1" marL="742950" indent="-285750">
              <a:spcBef>
                <a:spcPts val="800"/>
              </a:spcBef>
              <a:defRPr sz="3600"/>
            </a:pPr>
            <a:r>
              <a:t>Emerson triangle</a:t>
            </a:r>
          </a:p>
          <a:p>
            <a:pPr lvl="1" marL="742950" indent="-285750">
              <a:spcBef>
                <a:spcPts val="800"/>
              </a:spcBef>
              <a:defRPr sz="3600"/>
            </a:pPr>
            <a:r>
              <a:t>Bus stops</a:t>
            </a:r>
          </a:p>
          <a:p>
            <a:pPr lvl="1" marL="742950" indent="-285750">
              <a:spcBef>
                <a:spcPts val="800"/>
              </a:spcBef>
              <a:defRPr sz="3600"/>
            </a:pPr>
            <a:r>
              <a:t>Future: Thomas Lowry Park</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Title 1"/>
          <p:cNvSpPr txBox="1"/>
          <p:nvPr>
            <p:ph type="title"/>
          </p:nvPr>
        </p:nvSpPr>
        <p:spPr>
          <a:prstGeom prst="rect">
            <a:avLst/>
          </a:prstGeom>
        </p:spPr>
        <p:txBody>
          <a:bodyPr/>
          <a:lstStyle/>
          <a:p>
            <a:pPr/>
            <a:r>
              <a:t>Douglas Median before…</a:t>
            </a:r>
          </a:p>
        </p:txBody>
      </p:sp>
      <p:pic>
        <p:nvPicPr>
          <p:cNvPr id="257" name="Picture 5" descr="Picture 5"/>
          <p:cNvPicPr>
            <a:picLocks noChangeAspect="1"/>
          </p:cNvPicPr>
          <p:nvPr/>
        </p:nvPicPr>
        <p:blipFill>
          <a:blip r:embed="rId2">
            <a:extLst/>
          </a:blip>
          <a:stretch>
            <a:fillRect/>
          </a:stretch>
        </p:blipFill>
        <p:spPr>
          <a:xfrm>
            <a:off x="1" y="1587793"/>
            <a:ext cx="9144001" cy="5117807"/>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Title 1"/>
          <p:cNvSpPr txBox="1"/>
          <p:nvPr>
            <p:ph type="title"/>
          </p:nvPr>
        </p:nvSpPr>
        <p:spPr>
          <a:prstGeom prst="rect">
            <a:avLst/>
          </a:prstGeom>
        </p:spPr>
        <p:txBody>
          <a:bodyPr/>
          <a:lstStyle/>
          <a:p>
            <a:pPr/>
            <a:r>
              <a:t>Douglas Median after…</a:t>
            </a:r>
          </a:p>
        </p:txBody>
      </p:sp>
      <p:sp>
        <p:nvSpPr>
          <p:cNvPr id="260" name="Add Photo"/>
          <p:cNvSpPr txBox="1"/>
          <p:nvPr/>
        </p:nvSpPr>
        <p:spPr>
          <a:xfrm>
            <a:off x="2502353" y="2957829"/>
            <a:ext cx="3371391" cy="942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5600">
                <a:latin typeface="Palatino Linotype"/>
                <a:ea typeface="Palatino Linotype"/>
                <a:cs typeface="Palatino Linotype"/>
                <a:sym typeface="Palatino Linotype"/>
              </a:defRPr>
            </a:lvl1pPr>
          </a:lstStyle>
          <a:p>
            <a:pPr/>
            <a:r>
              <a:t>Add Photo</a:t>
            </a:r>
          </a:p>
        </p:txBody>
      </p:sp>
      <p:pic>
        <p:nvPicPr>
          <p:cNvPr id="261" name="Image" descr="Image"/>
          <p:cNvPicPr>
            <a:picLocks noChangeAspect="1"/>
          </p:cNvPicPr>
          <p:nvPr/>
        </p:nvPicPr>
        <p:blipFill>
          <a:blip r:embed="rId2">
            <a:extLst/>
          </a:blip>
          <a:stretch>
            <a:fillRect/>
          </a:stretch>
        </p:blipFill>
        <p:spPr>
          <a:xfrm>
            <a:off x="1029335" y="1443732"/>
            <a:ext cx="6317427" cy="502057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Emerson Triangle, before…"/>
          <p:cNvSpPr txBox="1"/>
          <p:nvPr>
            <p:ph type="title" idx="4294967295"/>
          </p:nvPr>
        </p:nvSpPr>
        <p:spPr>
          <a:prstGeom prst="rect">
            <a:avLst/>
          </a:prstGeom>
        </p:spPr>
        <p:txBody>
          <a:bodyPr/>
          <a:lstStyle/>
          <a:p>
            <a:pPr/>
            <a:r>
              <a:t>Emerson Triangle, before…</a:t>
            </a:r>
          </a:p>
        </p:txBody>
      </p:sp>
      <p:pic>
        <p:nvPicPr>
          <p:cNvPr id="264" name="Image" descr="Image"/>
          <p:cNvPicPr>
            <a:picLocks noChangeAspect="1"/>
          </p:cNvPicPr>
          <p:nvPr/>
        </p:nvPicPr>
        <p:blipFill>
          <a:blip r:embed="rId2">
            <a:extLst/>
          </a:blip>
          <a:stretch>
            <a:fillRect/>
          </a:stretch>
        </p:blipFill>
        <p:spPr>
          <a:xfrm>
            <a:off x="742900" y="1461765"/>
            <a:ext cx="7658200" cy="4881563"/>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Emerson Triangle, after…"/>
          <p:cNvSpPr txBox="1"/>
          <p:nvPr>
            <p:ph type="title" idx="4294967295"/>
          </p:nvPr>
        </p:nvSpPr>
        <p:spPr>
          <a:prstGeom prst="rect">
            <a:avLst/>
          </a:prstGeom>
        </p:spPr>
        <p:txBody>
          <a:bodyPr/>
          <a:lstStyle/>
          <a:p>
            <a:pPr/>
            <a:r>
              <a:t>Emerson Triangle, after…</a:t>
            </a:r>
          </a:p>
        </p:txBody>
      </p:sp>
      <p:pic>
        <p:nvPicPr>
          <p:cNvPr id="267" name="Image" descr="Image"/>
          <p:cNvPicPr>
            <a:picLocks noChangeAspect="1"/>
          </p:cNvPicPr>
          <p:nvPr/>
        </p:nvPicPr>
        <p:blipFill>
          <a:blip r:embed="rId2">
            <a:extLst/>
          </a:blip>
          <a:stretch>
            <a:fillRect/>
          </a:stretch>
        </p:blipFill>
        <p:spPr>
          <a:xfrm>
            <a:off x="793918" y="1278433"/>
            <a:ext cx="7556165" cy="5445423"/>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Title 4"/>
          <p:cNvSpPr txBox="1"/>
          <p:nvPr>
            <p:ph type="title"/>
          </p:nvPr>
        </p:nvSpPr>
        <p:spPr>
          <a:xfrm>
            <a:off x="228600" y="122386"/>
            <a:ext cx="8686800" cy="1046014"/>
          </a:xfrm>
          <a:prstGeom prst="rect">
            <a:avLst/>
          </a:prstGeom>
        </p:spPr>
        <p:txBody>
          <a:bodyPr/>
          <a:lstStyle>
            <a:lvl1pPr>
              <a:defRPr sz="6600"/>
            </a:lvl1pPr>
          </a:lstStyle>
          <a:p>
            <a:pPr/>
            <a:r>
              <a:t>Environment Committee</a:t>
            </a:r>
          </a:p>
        </p:txBody>
      </p:sp>
      <p:sp>
        <p:nvSpPr>
          <p:cNvPr id="270" name="Content Placeholder 5"/>
          <p:cNvSpPr txBox="1"/>
          <p:nvPr>
            <p:ph type="body" sz="quarter" idx="1"/>
          </p:nvPr>
        </p:nvSpPr>
        <p:spPr>
          <a:xfrm>
            <a:off x="2434877" y="1038473"/>
            <a:ext cx="4274246" cy="894854"/>
          </a:xfrm>
          <a:prstGeom prst="rect">
            <a:avLst/>
          </a:prstGeom>
        </p:spPr>
        <p:txBody>
          <a:bodyPr/>
          <a:lstStyle>
            <a:lvl1pPr marL="0" indent="0">
              <a:buSzTx/>
              <a:buNone/>
            </a:lvl1pPr>
          </a:lstStyle>
          <a:p>
            <a:pPr/>
            <a:r>
              <a:t>Chair: Bob Hinck</a:t>
            </a:r>
          </a:p>
        </p:txBody>
      </p:sp>
      <p:pic>
        <p:nvPicPr>
          <p:cNvPr id="271" name="Picture 6" descr="Picture 6"/>
          <p:cNvPicPr>
            <a:picLocks noChangeAspect="1"/>
          </p:cNvPicPr>
          <p:nvPr/>
        </p:nvPicPr>
        <p:blipFill>
          <a:blip r:embed="rId2">
            <a:extLst/>
          </a:blip>
          <a:stretch>
            <a:fillRect/>
          </a:stretch>
        </p:blipFill>
        <p:spPr>
          <a:xfrm>
            <a:off x="7848600" y="4876800"/>
            <a:ext cx="1030226" cy="1761745"/>
          </a:xfrm>
          <a:prstGeom prst="rect">
            <a:avLst/>
          </a:prstGeom>
          <a:ln w="12700">
            <a:miter lim="400000"/>
          </a:ln>
        </p:spPr>
      </p:pic>
      <p:pic>
        <p:nvPicPr>
          <p:cNvPr id="272" name="Image" descr="Image"/>
          <p:cNvPicPr>
            <a:picLocks noChangeAspect="1"/>
          </p:cNvPicPr>
          <p:nvPr/>
        </p:nvPicPr>
        <p:blipFill>
          <a:blip r:embed="rId3">
            <a:extLst/>
          </a:blip>
          <a:stretch>
            <a:fillRect/>
          </a:stretch>
        </p:blipFill>
        <p:spPr>
          <a:xfrm>
            <a:off x="3142257" y="1813188"/>
            <a:ext cx="3332511" cy="4654024"/>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Title 4"/>
          <p:cNvSpPr txBox="1"/>
          <p:nvPr>
            <p:ph type="title"/>
          </p:nvPr>
        </p:nvSpPr>
        <p:spPr>
          <a:prstGeom prst="rect">
            <a:avLst/>
          </a:prstGeom>
        </p:spPr>
        <p:txBody>
          <a:bodyPr/>
          <a:lstStyle/>
          <a:p>
            <a:pPr/>
            <a:r>
              <a:t>Environment Committee</a:t>
            </a:r>
          </a:p>
        </p:txBody>
      </p:sp>
      <p:sp>
        <p:nvSpPr>
          <p:cNvPr id="275" name="Content Placeholder 5"/>
          <p:cNvSpPr txBox="1"/>
          <p:nvPr>
            <p:ph type="body" idx="1"/>
          </p:nvPr>
        </p:nvSpPr>
        <p:spPr>
          <a:xfrm>
            <a:off x="457200" y="1295400"/>
            <a:ext cx="7543800" cy="5257800"/>
          </a:xfrm>
          <a:prstGeom prst="rect">
            <a:avLst/>
          </a:prstGeom>
        </p:spPr>
        <p:txBody>
          <a:bodyPr/>
          <a:lstStyle/>
          <a:p>
            <a:pPr marL="0" indent="0">
              <a:spcBef>
                <a:spcPts val="800"/>
              </a:spcBef>
              <a:buSzTx/>
              <a:buNone/>
              <a:defRPr b="1" sz="3600">
                <a:solidFill>
                  <a:srgbClr val="6C2A1F"/>
                </a:solidFill>
              </a:defRPr>
            </a:pPr>
            <a:r>
              <a:t>Areas of Focus</a:t>
            </a:r>
          </a:p>
          <a:p>
            <a:pPr>
              <a:spcBef>
                <a:spcPts val="800"/>
              </a:spcBef>
              <a:defRPr sz="3600">
                <a:solidFill>
                  <a:srgbClr val="6C2A1F"/>
                </a:solidFill>
              </a:defRPr>
            </a:pPr>
            <a:r>
              <a:t>Safeguard &amp; preserve the natural resources in Lowry Hill </a:t>
            </a:r>
          </a:p>
          <a:p>
            <a:pPr>
              <a:spcBef>
                <a:spcPts val="800"/>
              </a:spcBef>
              <a:defRPr sz="3600">
                <a:solidFill>
                  <a:srgbClr val="6C2A1F"/>
                </a:solidFill>
              </a:defRPr>
            </a:pPr>
            <a:r>
              <a:t>Encourage all residents to Reduce, Reuse and Recycle</a:t>
            </a:r>
          </a:p>
          <a:p>
            <a:pPr>
              <a:spcBef>
                <a:spcPts val="800"/>
              </a:spcBef>
              <a:defRPr sz="3600">
                <a:solidFill>
                  <a:srgbClr val="6C2A1F"/>
                </a:solidFill>
              </a:defRPr>
            </a:pPr>
            <a:r>
              <a:t>Keep informed of neighborhood park plans and environmental issues  </a:t>
            </a:r>
          </a:p>
        </p:txBody>
      </p:sp>
      <p:pic>
        <p:nvPicPr>
          <p:cNvPr id="276" name="Picture 3" descr="Picture 3"/>
          <p:cNvPicPr>
            <a:picLocks noChangeAspect="1"/>
          </p:cNvPicPr>
          <p:nvPr/>
        </p:nvPicPr>
        <p:blipFill>
          <a:blip r:embed="rId3">
            <a:extLst/>
          </a:blip>
          <a:stretch>
            <a:fillRect/>
          </a:stretch>
        </p:blipFill>
        <p:spPr>
          <a:xfrm>
            <a:off x="7924800" y="4876800"/>
            <a:ext cx="1030226" cy="1761745"/>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0" name="Image" descr="Image"/>
          <p:cNvPicPr>
            <a:picLocks noChangeAspect="1"/>
          </p:cNvPicPr>
          <p:nvPr/>
        </p:nvPicPr>
        <p:blipFill>
          <a:blip r:embed="rId2">
            <a:extLst/>
          </a:blip>
          <a:stretch>
            <a:fillRect/>
          </a:stretch>
        </p:blipFill>
        <p:spPr>
          <a:xfrm>
            <a:off x="2161763" y="1277292"/>
            <a:ext cx="4566474" cy="5301308"/>
          </a:xfrm>
          <a:prstGeom prst="rect">
            <a:avLst/>
          </a:prstGeom>
          <a:ln w="12700">
            <a:miter lim="400000"/>
          </a:ln>
        </p:spPr>
      </p:pic>
      <p:sp>
        <p:nvSpPr>
          <p:cNvPr id="281" name="Environment Committee"/>
          <p:cNvSpPr txBox="1"/>
          <p:nvPr>
            <p:ph type="title" idx="4294967295"/>
          </p:nvPr>
        </p:nvSpPr>
        <p:spPr>
          <a:xfrm>
            <a:off x="228600" y="122386"/>
            <a:ext cx="8686800" cy="1046014"/>
          </a:xfrm>
          <a:prstGeom prst="rect">
            <a:avLst/>
          </a:prstGeom>
        </p:spPr>
        <p:txBody>
          <a:bodyPr/>
          <a:lstStyle>
            <a:lvl1pPr>
              <a:defRPr sz="6600"/>
            </a:lvl1pPr>
          </a:lstStyle>
          <a:p>
            <a:pPr/>
            <a:r>
              <a:t>Environment Committee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 name="Title 1"/>
          <p:cNvSpPr txBox="1"/>
          <p:nvPr>
            <p:ph type="title"/>
          </p:nvPr>
        </p:nvSpPr>
        <p:spPr>
          <a:prstGeom prst="rect">
            <a:avLst/>
          </a:prstGeom>
        </p:spPr>
        <p:txBody>
          <a:bodyPr/>
          <a:lstStyle/>
          <a:p>
            <a:pPr defTabSz="603504">
              <a:lnSpc>
                <a:spcPts val="3800"/>
              </a:lnSpc>
              <a:defRPr sz="3300"/>
            </a:pPr>
            <a:r>
              <a:t>Lisa Goodman</a:t>
            </a:r>
          </a:p>
          <a:p>
            <a:pPr defTabSz="603504">
              <a:lnSpc>
                <a:spcPts val="3800"/>
              </a:lnSpc>
              <a:defRPr sz="3300"/>
            </a:pPr>
            <a:r>
              <a:t>7th Ward Council Member</a:t>
            </a:r>
          </a:p>
        </p:txBody>
      </p:sp>
      <p:pic>
        <p:nvPicPr>
          <p:cNvPr id="113" name="Picture 4" descr="Picture 4"/>
          <p:cNvPicPr>
            <a:picLocks noChangeAspect="1"/>
          </p:cNvPicPr>
          <p:nvPr/>
        </p:nvPicPr>
        <p:blipFill>
          <a:blip r:embed="rId2">
            <a:extLst/>
          </a:blip>
          <a:stretch>
            <a:fillRect/>
          </a:stretch>
        </p:blipFill>
        <p:spPr>
          <a:xfrm>
            <a:off x="7848600" y="4943854"/>
            <a:ext cx="1030226" cy="1761746"/>
          </a:xfrm>
          <a:prstGeom prst="rect">
            <a:avLst/>
          </a:prstGeom>
          <a:ln w="12700">
            <a:miter lim="400000"/>
          </a:ln>
        </p:spPr>
      </p:pic>
      <p:pic>
        <p:nvPicPr>
          <p:cNvPr id="114" name="Picture 1" descr="Picture 1"/>
          <p:cNvPicPr>
            <a:picLocks noChangeAspect="1"/>
          </p:cNvPicPr>
          <p:nvPr/>
        </p:nvPicPr>
        <p:blipFill>
          <a:blip r:embed="rId3">
            <a:extLst/>
          </a:blip>
          <a:stretch>
            <a:fillRect/>
          </a:stretch>
        </p:blipFill>
        <p:spPr>
          <a:xfrm>
            <a:off x="2454327" y="1447800"/>
            <a:ext cx="4235346" cy="4840393"/>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3" name="Image" descr="Image"/>
          <p:cNvPicPr>
            <a:picLocks noChangeAspect="1"/>
          </p:cNvPicPr>
          <p:nvPr/>
        </p:nvPicPr>
        <p:blipFill>
          <a:blip r:embed="rId2">
            <a:extLst/>
          </a:blip>
          <a:stretch>
            <a:fillRect/>
          </a:stretch>
        </p:blipFill>
        <p:spPr>
          <a:xfrm>
            <a:off x="2132574" y="1340098"/>
            <a:ext cx="4878852" cy="5860802"/>
          </a:xfrm>
          <a:prstGeom prst="rect">
            <a:avLst/>
          </a:prstGeom>
          <a:ln w="12700">
            <a:miter lim="400000"/>
          </a:ln>
        </p:spPr>
      </p:pic>
      <p:sp>
        <p:nvSpPr>
          <p:cNvPr id="284" name="Gypsy Moth Quarantine Area"/>
          <p:cNvSpPr txBox="1"/>
          <p:nvPr>
            <p:ph type="title" idx="4294967295"/>
          </p:nvPr>
        </p:nvSpPr>
        <p:spPr>
          <a:xfrm>
            <a:off x="228600" y="122386"/>
            <a:ext cx="8686800" cy="1046014"/>
          </a:xfrm>
          <a:prstGeom prst="rect">
            <a:avLst/>
          </a:prstGeom>
        </p:spPr>
        <p:txBody>
          <a:bodyPr/>
          <a:lstStyle>
            <a:lvl1pPr>
              <a:defRPr sz="4900"/>
            </a:lvl1pPr>
          </a:lstStyle>
          <a:p>
            <a:pPr>
              <a:defRPr sz="6600"/>
            </a:pPr>
            <a:r>
              <a:rPr sz="4900"/>
              <a:t>Gypsy Moth Quarantine Area</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6" name="GM Treatment Notice LOWRY HILL MPLS PRINT.pdf" descr="GM Treatment Notice LOWRY HILL MPLS PRINT.pdf"/>
          <p:cNvPicPr>
            <a:picLocks noChangeAspect="1"/>
          </p:cNvPicPr>
          <p:nvPr/>
        </p:nvPicPr>
        <p:blipFill>
          <a:blip r:embed="rId2">
            <a:extLst/>
          </a:blip>
          <a:stretch>
            <a:fillRect/>
          </a:stretch>
        </p:blipFill>
        <p:spPr>
          <a:xfrm>
            <a:off x="491328" y="1281608"/>
            <a:ext cx="8161344" cy="5280869"/>
          </a:xfrm>
          <a:prstGeom prst="rect">
            <a:avLst/>
          </a:prstGeom>
          <a:ln w="12700">
            <a:miter lim="400000"/>
          </a:ln>
        </p:spPr>
      </p:pic>
      <p:sp>
        <p:nvSpPr>
          <p:cNvPr id="287" name="Environment Committee"/>
          <p:cNvSpPr txBox="1"/>
          <p:nvPr>
            <p:ph type="title" idx="4294967295"/>
          </p:nvPr>
        </p:nvSpPr>
        <p:spPr>
          <a:xfrm>
            <a:off x="228600" y="122386"/>
            <a:ext cx="8686800" cy="1046014"/>
          </a:xfrm>
          <a:prstGeom prst="rect">
            <a:avLst/>
          </a:prstGeom>
        </p:spPr>
        <p:txBody>
          <a:bodyPr/>
          <a:lstStyle>
            <a:lvl1pPr>
              <a:defRPr sz="6600"/>
            </a:lvl1pPr>
          </a:lstStyle>
          <a:p>
            <a:pPr/>
            <a:r>
              <a:t>Environment Committee</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9" name="Image" descr="Image"/>
          <p:cNvPicPr>
            <a:picLocks noChangeAspect="1"/>
          </p:cNvPicPr>
          <p:nvPr/>
        </p:nvPicPr>
        <p:blipFill>
          <a:blip r:embed="rId2">
            <a:extLst/>
          </a:blip>
          <a:stretch>
            <a:fillRect/>
          </a:stretch>
        </p:blipFill>
        <p:spPr>
          <a:xfrm>
            <a:off x="1730350" y="1319914"/>
            <a:ext cx="5683300" cy="5410434"/>
          </a:xfrm>
          <a:prstGeom prst="rect">
            <a:avLst/>
          </a:prstGeom>
          <a:ln w="12700">
            <a:miter lim="400000"/>
          </a:ln>
        </p:spPr>
      </p:pic>
      <p:sp>
        <p:nvSpPr>
          <p:cNvPr id="290" name="Gypsy Moth Treatment Area"/>
          <p:cNvSpPr txBox="1"/>
          <p:nvPr>
            <p:ph type="title" idx="4294967295"/>
          </p:nvPr>
        </p:nvSpPr>
        <p:spPr>
          <a:xfrm>
            <a:off x="228600" y="-30014"/>
            <a:ext cx="8686800" cy="1046014"/>
          </a:xfrm>
          <a:prstGeom prst="rect">
            <a:avLst/>
          </a:prstGeom>
        </p:spPr>
        <p:txBody>
          <a:bodyPr/>
          <a:lstStyle>
            <a:lvl1pPr>
              <a:defRPr sz="4900"/>
            </a:lvl1pPr>
          </a:lstStyle>
          <a:p>
            <a:pPr>
              <a:defRPr sz="6600"/>
            </a:pPr>
            <a:r>
              <a:rPr sz="4900"/>
              <a:t>Gypsy Moth Treatment Area</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Title 4"/>
          <p:cNvSpPr txBox="1"/>
          <p:nvPr>
            <p:ph type="title"/>
          </p:nvPr>
        </p:nvSpPr>
        <p:spPr>
          <a:prstGeom prst="rect">
            <a:avLst/>
          </a:prstGeom>
        </p:spPr>
        <p:txBody>
          <a:bodyPr/>
          <a:lstStyle/>
          <a:p>
            <a:pPr/>
            <a:r>
              <a:t>Environment Committee</a:t>
            </a:r>
          </a:p>
        </p:txBody>
      </p:sp>
      <p:sp>
        <p:nvSpPr>
          <p:cNvPr id="293" name="Content Placeholder 5"/>
          <p:cNvSpPr txBox="1"/>
          <p:nvPr>
            <p:ph type="body" sz="half" idx="1"/>
          </p:nvPr>
        </p:nvSpPr>
        <p:spPr>
          <a:xfrm>
            <a:off x="457200" y="1371600"/>
            <a:ext cx="8229600" cy="2438401"/>
          </a:xfrm>
          <a:prstGeom prst="rect">
            <a:avLst/>
          </a:prstGeom>
        </p:spPr>
        <p:txBody>
          <a:bodyPr/>
          <a:lstStyle/>
          <a:p>
            <a:pPr>
              <a:spcBef>
                <a:spcPts val="700"/>
              </a:spcBef>
              <a:defRPr b="1" sz="3200">
                <a:latin typeface="Century Gothic (Headings)"/>
                <a:ea typeface="Century Gothic (Headings)"/>
                <a:cs typeface="Century Gothic (Headings)"/>
                <a:sym typeface="Century Gothic (Headings)"/>
              </a:defRPr>
            </a:pPr>
            <a:r>
              <a:t>Natural Resources: Thomas Lowry Park </a:t>
            </a:r>
          </a:p>
          <a:p>
            <a:pPr lvl="1" marL="742950" indent="-285750">
              <a:spcBef>
                <a:spcPts val="700"/>
              </a:spcBef>
              <a:defRPr sz="3200"/>
            </a:pPr>
            <a:r>
              <a:t>Gardening volunteers needed</a:t>
            </a:r>
            <a:endParaRPr sz="3600"/>
          </a:p>
          <a:p>
            <a:pPr lvl="1" marL="742950" indent="-285750">
              <a:spcBef>
                <a:spcPts val="700"/>
              </a:spcBef>
              <a:defRPr sz="3200"/>
            </a:pPr>
            <a:r>
              <a:t>1</a:t>
            </a:r>
            <a:r>
              <a:rPr baseline="30000"/>
              <a:t>st</a:t>
            </a:r>
            <a:r>
              <a:t> Saturdays</a:t>
            </a:r>
            <a:endParaRPr sz="3600"/>
          </a:p>
          <a:p>
            <a:pPr lvl="1" marL="742950" indent="-285750">
              <a:spcBef>
                <a:spcPts val="700"/>
              </a:spcBef>
              <a:defRPr sz="3200"/>
            </a:pPr>
            <a:r>
              <a:t>May-Oct @ 10am -12 noon</a:t>
            </a:r>
          </a:p>
        </p:txBody>
      </p:sp>
      <p:pic>
        <p:nvPicPr>
          <p:cNvPr id="294" name="Picture 1" descr="Picture 1"/>
          <p:cNvPicPr>
            <a:picLocks noChangeAspect="1"/>
          </p:cNvPicPr>
          <p:nvPr/>
        </p:nvPicPr>
        <p:blipFill>
          <a:blip r:embed="rId3">
            <a:extLst/>
          </a:blip>
          <a:stretch>
            <a:fillRect/>
          </a:stretch>
        </p:blipFill>
        <p:spPr>
          <a:xfrm>
            <a:off x="0" y="3911600"/>
            <a:ext cx="9144000" cy="29718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Title 4"/>
          <p:cNvSpPr txBox="1"/>
          <p:nvPr>
            <p:ph type="title"/>
          </p:nvPr>
        </p:nvSpPr>
        <p:spPr>
          <a:prstGeom prst="rect">
            <a:avLst/>
          </a:prstGeom>
        </p:spPr>
        <p:txBody>
          <a:bodyPr/>
          <a:lstStyle/>
          <a:p>
            <a:pPr/>
            <a:r>
              <a:t>Three Things You Can Do:</a:t>
            </a:r>
          </a:p>
        </p:txBody>
      </p:sp>
      <p:sp>
        <p:nvSpPr>
          <p:cNvPr id="299" name="Content Placeholder 5"/>
          <p:cNvSpPr txBox="1"/>
          <p:nvPr>
            <p:ph type="body" idx="1"/>
          </p:nvPr>
        </p:nvSpPr>
        <p:spPr>
          <a:xfrm>
            <a:off x="457200" y="1600200"/>
            <a:ext cx="8229600" cy="4800006"/>
          </a:xfrm>
          <a:prstGeom prst="rect">
            <a:avLst/>
          </a:prstGeom>
        </p:spPr>
        <p:txBody>
          <a:bodyPr/>
          <a:lstStyle/>
          <a:p>
            <a:pPr marL="628650" indent="-571500">
              <a:lnSpc>
                <a:spcPct val="80000"/>
              </a:lnSpc>
              <a:spcBef>
                <a:spcPts val="800"/>
              </a:spcBef>
              <a:defRPr sz="3700">
                <a:latin typeface="Century Gothic (Headings)"/>
                <a:ea typeface="Century Gothic (Headings)"/>
                <a:cs typeface="Century Gothic (Headings)"/>
                <a:sym typeface="Century Gothic (Headings)"/>
              </a:defRPr>
            </a:pPr>
            <a:r>
              <a:t>Make your parties, picnics low waste. </a:t>
            </a:r>
          </a:p>
          <a:p>
            <a:pPr lvl="2" marL="1143000" indent="-228600">
              <a:lnSpc>
                <a:spcPct val="80000"/>
              </a:lnSpc>
              <a:spcBef>
                <a:spcPts val="600"/>
              </a:spcBef>
              <a:defRPr sz="2900">
                <a:latin typeface="Century Gothic (Headings)"/>
                <a:ea typeface="Century Gothic (Headings)"/>
                <a:cs typeface="Century Gothic (Headings)"/>
                <a:sym typeface="Century Gothic (Headings)"/>
              </a:defRPr>
            </a:pPr>
            <a:r>
              <a:t>Recycle cans, bottles</a:t>
            </a:r>
          </a:p>
          <a:p>
            <a:pPr lvl="2" marL="1143000" indent="-228600">
              <a:lnSpc>
                <a:spcPct val="80000"/>
              </a:lnSpc>
              <a:spcBef>
                <a:spcPts val="600"/>
              </a:spcBef>
              <a:defRPr sz="2900">
                <a:latin typeface="Century Gothic (Headings)"/>
                <a:ea typeface="Century Gothic (Headings)"/>
                <a:cs typeface="Century Gothic (Headings)"/>
                <a:sym typeface="Century Gothic (Headings)"/>
              </a:defRPr>
            </a:pPr>
            <a:r>
              <a:t>Compost paper napkins, food scraps</a:t>
            </a:r>
          </a:p>
          <a:p>
            <a:pPr lvl="2" marL="1143000" indent="-228600">
              <a:lnSpc>
                <a:spcPct val="80000"/>
              </a:lnSpc>
              <a:spcBef>
                <a:spcPts val="600"/>
              </a:spcBef>
              <a:defRPr sz="2900">
                <a:latin typeface="Century Gothic (Headings)"/>
                <a:ea typeface="Century Gothic (Headings)"/>
                <a:cs typeface="Century Gothic (Headings)"/>
                <a:sym typeface="Century Gothic (Headings)"/>
              </a:defRPr>
            </a:pPr>
            <a:r>
              <a:t>Use BPI certified compostable cups plates utensils (buy at the Wedge!)</a:t>
            </a:r>
          </a:p>
          <a:p>
            <a:pPr marL="628650" indent="-571500">
              <a:lnSpc>
                <a:spcPct val="80000"/>
              </a:lnSpc>
              <a:spcBef>
                <a:spcPts val="800"/>
              </a:spcBef>
              <a:defRPr sz="3700">
                <a:latin typeface="Century Gothic (Headings)"/>
                <a:ea typeface="Century Gothic (Headings)"/>
                <a:cs typeface="Century Gothic (Headings)"/>
                <a:sym typeface="Century Gothic (Headings)"/>
              </a:defRPr>
            </a:pPr>
            <a:r>
              <a:t>Call upon Master Recycler volunteers for large events</a:t>
            </a:r>
            <a:endParaRPr sz="3200"/>
          </a:p>
          <a:p>
            <a:pPr marL="628650" indent="-571500">
              <a:lnSpc>
                <a:spcPct val="80000"/>
              </a:lnSpc>
              <a:spcBef>
                <a:spcPts val="800"/>
              </a:spcBef>
              <a:defRPr sz="3700">
                <a:latin typeface="Century Gothic (Headings)"/>
                <a:ea typeface="Century Gothic (Headings)"/>
                <a:cs typeface="Century Gothic (Headings)"/>
                <a:sym typeface="Century Gothic (Headings)"/>
              </a:defRPr>
            </a:pPr>
            <a:r>
              <a:t>Sign up for organics recycling</a:t>
            </a:r>
          </a:p>
        </p:txBody>
      </p:sp>
      <p:pic>
        <p:nvPicPr>
          <p:cNvPr id="300" name="Picture 3" descr="Picture 3"/>
          <p:cNvPicPr>
            <a:picLocks noChangeAspect="1"/>
          </p:cNvPicPr>
          <p:nvPr/>
        </p:nvPicPr>
        <p:blipFill>
          <a:blip r:embed="rId3">
            <a:extLst/>
          </a:blip>
          <a:stretch>
            <a:fillRect/>
          </a:stretch>
        </p:blipFill>
        <p:spPr>
          <a:xfrm>
            <a:off x="8101076" y="4572000"/>
            <a:ext cx="1030226" cy="1761745"/>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Historical Committee"/>
          <p:cNvSpPr txBox="1"/>
          <p:nvPr>
            <p:ph type="title" idx="4294967295"/>
          </p:nvPr>
        </p:nvSpPr>
        <p:spPr>
          <a:xfrm>
            <a:off x="228600" y="381000"/>
            <a:ext cx="8686800" cy="1600200"/>
          </a:xfrm>
          <a:prstGeom prst="rect">
            <a:avLst/>
          </a:prstGeom>
        </p:spPr>
        <p:txBody>
          <a:bodyPr/>
          <a:lstStyle>
            <a:lvl1pPr>
              <a:defRPr sz="6600"/>
            </a:lvl1pPr>
          </a:lstStyle>
          <a:p>
            <a:pPr/>
            <a:r>
              <a:t>Historical Committee</a:t>
            </a:r>
          </a:p>
        </p:txBody>
      </p:sp>
      <p:sp>
        <p:nvSpPr>
          <p:cNvPr id="305" name="Chairs:…"/>
          <p:cNvSpPr txBox="1"/>
          <p:nvPr>
            <p:ph type="body" idx="4294967295"/>
          </p:nvPr>
        </p:nvSpPr>
        <p:spPr>
          <a:xfrm>
            <a:off x="520700" y="1981200"/>
            <a:ext cx="8483600" cy="3733800"/>
          </a:xfrm>
          <a:prstGeom prst="rect">
            <a:avLst/>
          </a:prstGeom>
        </p:spPr>
        <p:txBody>
          <a:bodyPr/>
          <a:lstStyle/>
          <a:p>
            <a:pPr marL="0" indent="0">
              <a:buSzTx/>
              <a:buNone/>
            </a:pPr>
            <a:r>
              <a:t>Chairs: </a:t>
            </a:r>
          </a:p>
          <a:p>
            <a:pPr marL="0" indent="0">
              <a:buSzTx/>
              <a:buNone/>
            </a:pPr>
            <a:r>
              <a:t>Emily Beugen &amp; Krishna Dorney</a:t>
            </a:r>
          </a:p>
        </p:txBody>
      </p:sp>
      <p:pic>
        <p:nvPicPr>
          <p:cNvPr id="306" name="Picture 6" descr="Picture 6"/>
          <p:cNvPicPr>
            <a:picLocks noChangeAspect="1"/>
          </p:cNvPicPr>
          <p:nvPr/>
        </p:nvPicPr>
        <p:blipFill>
          <a:blip r:embed="rId2">
            <a:extLst/>
          </a:blip>
          <a:stretch>
            <a:fillRect/>
          </a:stretch>
        </p:blipFill>
        <p:spPr>
          <a:xfrm>
            <a:off x="7848600" y="4876800"/>
            <a:ext cx="1030226" cy="1761745"/>
          </a:xfrm>
          <a:prstGeom prst="rect">
            <a:avLst/>
          </a:prstGeom>
          <a:ln w="12700">
            <a:miter lim="400000"/>
          </a:ln>
        </p:spPr>
      </p:pic>
      <p:pic>
        <p:nvPicPr>
          <p:cNvPr id="307" name="Picture 8" descr="Picture 8"/>
          <p:cNvPicPr>
            <a:picLocks noChangeAspect="1"/>
          </p:cNvPicPr>
          <p:nvPr/>
        </p:nvPicPr>
        <p:blipFill>
          <a:blip r:embed="rId3">
            <a:extLst/>
          </a:blip>
          <a:stretch>
            <a:fillRect/>
          </a:stretch>
        </p:blipFill>
        <p:spPr>
          <a:xfrm>
            <a:off x="1752600" y="3505200"/>
            <a:ext cx="2522728" cy="2522728"/>
          </a:xfrm>
          <a:prstGeom prst="rect">
            <a:avLst/>
          </a:prstGeom>
          <a:ln w="12700">
            <a:miter lim="400000"/>
          </a:ln>
        </p:spPr>
      </p:pic>
      <p:pic>
        <p:nvPicPr>
          <p:cNvPr id="308" name="Image" descr="Image"/>
          <p:cNvPicPr>
            <a:picLocks noChangeAspect="1"/>
          </p:cNvPicPr>
          <p:nvPr/>
        </p:nvPicPr>
        <p:blipFill>
          <a:blip r:embed="rId4">
            <a:extLst/>
          </a:blip>
          <a:stretch>
            <a:fillRect/>
          </a:stretch>
        </p:blipFill>
        <p:spPr>
          <a:xfrm>
            <a:off x="4671438" y="3522803"/>
            <a:ext cx="2305495" cy="252273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Historical Committee"/>
          <p:cNvSpPr txBox="1"/>
          <p:nvPr>
            <p:ph type="title" idx="4294967295"/>
          </p:nvPr>
        </p:nvSpPr>
        <p:spPr>
          <a:xfrm>
            <a:off x="228600" y="-609600"/>
            <a:ext cx="8686800" cy="1600200"/>
          </a:xfrm>
          <a:prstGeom prst="rect">
            <a:avLst/>
          </a:prstGeom>
        </p:spPr>
        <p:txBody>
          <a:bodyPr/>
          <a:lstStyle>
            <a:lvl1pPr>
              <a:defRPr sz="6600"/>
            </a:lvl1pPr>
          </a:lstStyle>
          <a:p>
            <a:pPr/>
            <a:r>
              <a:t>Historical Committee</a:t>
            </a:r>
          </a:p>
        </p:txBody>
      </p:sp>
      <p:sp>
        <p:nvSpPr>
          <p:cNvPr id="311" name="Preserve and maintain the historical character of Lowry Hill…"/>
          <p:cNvSpPr txBox="1"/>
          <p:nvPr>
            <p:ph type="body" idx="4294967295"/>
          </p:nvPr>
        </p:nvSpPr>
        <p:spPr>
          <a:xfrm>
            <a:off x="457200" y="1320800"/>
            <a:ext cx="8229600" cy="4800006"/>
          </a:xfrm>
          <a:prstGeom prst="rect">
            <a:avLst/>
          </a:prstGeom>
        </p:spPr>
        <p:txBody>
          <a:bodyPr/>
          <a:lstStyle/>
          <a:p>
            <a:pPr marL="628650" indent="-571500">
              <a:lnSpc>
                <a:spcPct val="80000"/>
              </a:lnSpc>
              <a:spcBef>
                <a:spcPts val="800"/>
              </a:spcBef>
              <a:defRPr sz="3700">
                <a:latin typeface="Century Gothic (Headings)"/>
                <a:ea typeface="Century Gothic (Headings)"/>
                <a:cs typeface="Century Gothic (Headings)"/>
                <a:sym typeface="Century Gothic (Headings)"/>
              </a:defRPr>
            </a:pPr>
            <a:r>
              <a:t>Preserve and maintain the historical character of Lowry Hill</a:t>
            </a:r>
          </a:p>
          <a:p>
            <a:pPr marL="628650" indent="-571500">
              <a:lnSpc>
                <a:spcPct val="80000"/>
              </a:lnSpc>
              <a:spcBef>
                <a:spcPts val="800"/>
              </a:spcBef>
              <a:defRPr sz="3700">
                <a:latin typeface="Century Gothic (Headings)"/>
                <a:ea typeface="Century Gothic (Headings)"/>
                <a:cs typeface="Century Gothic (Headings)"/>
                <a:sym typeface="Century Gothic (Headings)"/>
              </a:defRPr>
            </a:pPr>
            <a:r>
              <a:t>Assist residents with researching the history of their homes</a:t>
            </a:r>
          </a:p>
          <a:p>
            <a:pPr marL="628650" indent="-571500">
              <a:lnSpc>
                <a:spcPct val="80000"/>
              </a:lnSpc>
              <a:spcBef>
                <a:spcPts val="800"/>
              </a:spcBef>
              <a:defRPr sz="3700">
                <a:latin typeface="Century Gothic (Headings)"/>
                <a:ea typeface="Century Gothic (Headings)"/>
                <a:cs typeface="Century Gothic (Headings)"/>
                <a:sym typeface="Century Gothic (Headings)"/>
              </a:defRPr>
            </a:pPr>
            <a:r>
              <a:t>Researching how a Conservation district could help maintain the important historical aspects of Lowry Hill</a:t>
            </a:r>
          </a:p>
        </p:txBody>
      </p:sp>
      <p:pic>
        <p:nvPicPr>
          <p:cNvPr id="312" name="Picture 6" descr="Picture 6"/>
          <p:cNvPicPr>
            <a:picLocks noChangeAspect="1"/>
          </p:cNvPicPr>
          <p:nvPr/>
        </p:nvPicPr>
        <p:blipFill>
          <a:blip r:embed="rId2">
            <a:extLst/>
          </a:blip>
          <a:stretch>
            <a:fillRect/>
          </a:stretch>
        </p:blipFill>
        <p:spPr>
          <a:xfrm>
            <a:off x="7543800" y="4711700"/>
            <a:ext cx="1030226" cy="1761745"/>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Subtitle 2"/>
          <p:cNvSpPr txBox="1"/>
          <p:nvPr>
            <p:ph type="body" sz="quarter" idx="1"/>
          </p:nvPr>
        </p:nvSpPr>
        <p:spPr>
          <a:xfrm>
            <a:off x="1371600" y="4483100"/>
            <a:ext cx="6400800" cy="914400"/>
          </a:xfrm>
          <a:prstGeom prst="rect">
            <a:avLst/>
          </a:prstGeom>
        </p:spPr>
        <p:txBody>
          <a:bodyPr/>
          <a:lstStyle/>
          <a:p>
            <a:pPr/>
            <a:r>
              <a:t>Emily Beugen</a:t>
            </a:r>
          </a:p>
        </p:txBody>
      </p:sp>
      <p:sp>
        <p:nvSpPr>
          <p:cNvPr id="315" name="Historical Committee"/>
          <p:cNvSpPr txBox="1"/>
          <p:nvPr/>
        </p:nvSpPr>
        <p:spPr>
          <a:xfrm>
            <a:off x="228600" y="-317500"/>
            <a:ext cx="8686800" cy="16002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b">
            <a:normAutofit fontScale="100000" lnSpcReduction="0"/>
          </a:bodyPr>
          <a:lstStyle>
            <a:lvl1pPr algn="ctr">
              <a:lnSpc>
                <a:spcPts val="5800"/>
              </a:lnSpc>
              <a:defRPr sz="6600">
                <a:solidFill>
                  <a:srgbClr val="67281D"/>
                </a:solidFill>
                <a:latin typeface="Palatino Linotype"/>
                <a:ea typeface="Palatino Linotype"/>
                <a:cs typeface="Palatino Linotype"/>
                <a:sym typeface="Palatino Linotype"/>
              </a:defRPr>
            </a:lvl1pPr>
          </a:lstStyle>
          <a:p>
            <a:pPr/>
            <a:r>
              <a:t>Historical Committee</a:t>
            </a:r>
          </a:p>
        </p:txBody>
      </p:sp>
      <p:sp>
        <p:nvSpPr>
          <p:cNvPr id="316" name="Researching Your Historical Home"/>
          <p:cNvSpPr txBox="1"/>
          <p:nvPr/>
        </p:nvSpPr>
        <p:spPr>
          <a:xfrm>
            <a:off x="1293529" y="1935481"/>
            <a:ext cx="6556942" cy="1894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spcBef>
                <a:spcPts val="900"/>
              </a:spcBef>
              <a:buFont typeface="Arial"/>
              <a:defRPr b="1" sz="5800">
                <a:solidFill>
                  <a:srgbClr val="7D0000"/>
                </a:solidFill>
                <a:latin typeface="Century Gothic"/>
                <a:ea typeface="Century Gothic"/>
                <a:cs typeface="Century Gothic"/>
                <a:sym typeface="Century Gothic"/>
              </a:defRPr>
            </a:lvl1pPr>
          </a:lstStyle>
          <a:p>
            <a:pPr/>
            <a:r>
              <a:t>Researching Your Historical Home</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Download this information at the…"/>
          <p:cNvSpPr txBox="1"/>
          <p:nvPr/>
        </p:nvSpPr>
        <p:spPr>
          <a:xfrm>
            <a:off x="1279322" y="1668781"/>
            <a:ext cx="6585356" cy="2910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spcBef>
                <a:spcPts val="900"/>
              </a:spcBef>
              <a:buFont typeface="Arial"/>
              <a:defRPr b="1" sz="5800">
                <a:solidFill>
                  <a:srgbClr val="7D0000"/>
                </a:solidFill>
                <a:latin typeface="Century Gothic"/>
                <a:ea typeface="Century Gothic"/>
                <a:cs typeface="Century Gothic"/>
                <a:sym typeface="Century Gothic"/>
              </a:defRPr>
            </a:pPr>
            <a:r>
              <a:t>Download this information at the</a:t>
            </a:r>
          </a:p>
          <a:p>
            <a:pPr>
              <a:spcBef>
                <a:spcPts val="900"/>
              </a:spcBef>
              <a:buFont typeface="Arial"/>
              <a:defRPr b="1" sz="5800">
                <a:solidFill>
                  <a:srgbClr val="7D0000"/>
                </a:solidFill>
                <a:latin typeface="Century Gothic"/>
                <a:ea typeface="Century Gothic"/>
                <a:cs typeface="Century Gothic"/>
                <a:sym typeface="Century Gothic"/>
              </a:defRPr>
            </a:pPr>
            <a:r>
              <a:t>LHNA website</a:t>
            </a:r>
          </a:p>
        </p:txBody>
      </p:sp>
      <p:sp>
        <p:nvSpPr>
          <p:cNvPr id="321" name="Historical Committee"/>
          <p:cNvSpPr txBox="1"/>
          <p:nvPr/>
        </p:nvSpPr>
        <p:spPr>
          <a:xfrm>
            <a:off x="228600" y="-317500"/>
            <a:ext cx="8686800" cy="16002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b">
            <a:normAutofit fontScale="100000" lnSpcReduction="0"/>
          </a:bodyPr>
          <a:lstStyle>
            <a:lvl1pPr algn="ctr">
              <a:lnSpc>
                <a:spcPts val="5800"/>
              </a:lnSpc>
              <a:defRPr sz="6600">
                <a:solidFill>
                  <a:srgbClr val="67281D"/>
                </a:solidFill>
                <a:latin typeface="Palatino Linotype"/>
                <a:ea typeface="Palatino Linotype"/>
                <a:cs typeface="Palatino Linotype"/>
                <a:sym typeface="Palatino Linotype"/>
              </a:defRPr>
            </a:lvl1pPr>
          </a:lstStyle>
          <a:p>
            <a:pPr/>
            <a:r>
              <a:t>Historical Committee</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Title 4"/>
          <p:cNvSpPr txBox="1"/>
          <p:nvPr>
            <p:ph type="title"/>
          </p:nvPr>
        </p:nvSpPr>
        <p:spPr>
          <a:xfrm>
            <a:off x="228600" y="381000"/>
            <a:ext cx="8686800" cy="1066800"/>
          </a:xfrm>
          <a:prstGeom prst="rect">
            <a:avLst/>
          </a:prstGeom>
        </p:spPr>
        <p:txBody>
          <a:bodyPr/>
          <a:lstStyle/>
          <a:p>
            <a:pPr/>
            <a:r>
              <a:t>Communications Committee</a:t>
            </a:r>
          </a:p>
        </p:txBody>
      </p:sp>
      <p:sp>
        <p:nvSpPr>
          <p:cNvPr id="324" name="Content Placeholder 1"/>
          <p:cNvSpPr txBox="1"/>
          <p:nvPr/>
        </p:nvSpPr>
        <p:spPr>
          <a:xfrm>
            <a:off x="365760" y="1905000"/>
            <a:ext cx="4041648" cy="422148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spcBef>
                <a:spcPts val="900"/>
              </a:spcBef>
              <a:defRPr sz="3800">
                <a:solidFill>
                  <a:srgbClr val="7D0000"/>
                </a:solidFill>
                <a:latin typeface="Century Gothic"/>
                <a:ea typeface="Century Gothic"/>
                <a:cs typeface="Century Gothic"/>
                <a:sym typeface="Century Gothic"/>
              </a:defRPr>
            </a:pPr>
            <a:r>
              <a:t>Chair: </a:t>
            </a:r>
            <a:endParaRPr sz="3200"/>
          </a:p>
          <a:p>
            <a:pPr>
              <a:spcBef>
                <a:spcPts val="900"/>
              </a:spcBef>
              <a:defRPr sz="3800">
                <a:solidFill>
                  <a:srgbClr val="7D0000"/>
                </a:solidFill>
                <a:latin typeface="Century Gothic"/>
                <a:ea typeface="Century Gothic"/>
                <a:cs typeface="Century Gothic"/>
                <a:sym typeface="Century Gothic"/>
              </a:defRPr>
            </a:pPr>
            <a:r>
              <a:t>Toni D’Eramo</a:t>
            </a:r>
          </a:p>
        </p:txBody>
      </p:sp>
      <p:pic>
        <p:nvPicPr>
          <p:cNvPr id="325" name="Picture 3" descr="Picture 3"/>
          <p:cNvPicPr>
            <a:picLocks noChangeAspect="1"/>
          </p:cNvPicPr>
          <p:nvPr/>
        </p:nvPicPr>
        <p:blipFill>
          <a:blip r:embed="rId3">
            <a:extLst/>
          </a:blip>
          <a:stretch>
            <a:fillRect/>
          </a:stretch>
        </p:blipFill>
        <p:spPr>
          <a:xfrm>
            <a:off x="7848600" y="4876800"/>
            <a:ext cx="1030226" cy="1761745"/>
          </a:xfrm>
          <a:prstGeom prst="rect">
            <a:avLst/>
          </a:prstGeom>
          <a:ln w="12700">
            <a:miter lim="400000"/>
          </a:ln>
        </p:spPr>
      </p:pic>
      <p:pic>
        <p:nvPicPr>
          <p:cNvPr id="326" name="Picture 6" descr="Picture 6"/>
          <p:cNvPicPr>
            <a:picLocks noChangeAspect="1"/>
          </p:cNvPicPr>
          <p:nvPr/>
        </p:nvPicPr>
        <p:blipFill>
          <a:blip r:embed="rId4">
            <a:extLst/>
          </a:blip>
          <a:stretch>
            <a:fillRect/>
          </a:stretch>
        </p:blipFill>
        <p:spPr>
          <a:xfrm>
            <a:off x="1066800" y="3581400"/>
            <a:ext cx="2819400" cy="2819400"/>
          </a:xfrm>
          <a:prstGeom prst="rect">
            <a:avLst/>
          </a:prstGeom>
          <a:ln w="12700">
            <a:miter lim="400000"/>
          </a:ln>
        </p:spPr>
      </p:pic>
      <p:sp>
        <p:nvSpPr>
          <p:cNvPr id="327" name="Title 4"/>
          <p:cNvSpPr txBox="1"/>
          <p:nvPr/>
        </p:nvSpPr>
        <p:spPr>
          <a:xfrm>
            <a:off x="228600" y="381000"/>
            <a:ext cx="8686800" cy="10668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b">
            <a:normAutofit fontScale="100000" lnSpcReduction="0"/>
          </a:bodyPr>
          <a:lstStyle>
            <a:lvl1pPr algn="ctr">
              <a:lnSpc>
                <a:spcPts val="5800"/>
              </a:lnSpc>
              <a:defRPr sz="5000">
                <a:solidFill>
                  <a:srgbClr val="67281D"/>
                </a:solidFill>
                <a:latin typeface="Palatino Linotype"/>
                <a:ea typeface="Palatino Linotype"/>
                <a:cs typeface="Palatino Linotype"/>
                <a:sym typeface="Palatino Linotype"/>
              </a:defRPr>
            </a:lvl1pPr>
          </a:lstStyle>
          <a:p>
            <a:pPr/>
            <a:r>
              <a:t>Communications Committee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 name="Scott Dibble…"/>
          <p:cNvSpPr txBox="1"/>
          <p:nvPr>
            <p:ph type="title"/>
          </p:nvPr>
        </p:nvSpPr>
        <p:spPr>
          <a:xfrm>
            <a:off x="139700" y="177800"/>
            <a:ext cx="8686800" cy="2091598"/>
          </a:xfrm>
          <a:prstGeom prst="rect">
            <a:avLst/>
          </a:prstGeom>
        </p:spPr>
        <p:txBody>
          <a:bodyPr/>
          <a:lstStyle/>
          <a:p>
            <a:pPr defTabSz="822959">
              <a:lnSpc>
                <a:spcPts val="5200"/>
              </a:lnSpc>
              <a:defRPr sz="4500"/>
            </a:pPr>
            <a:r>
              <a:t>Scott Dibble</a:t>
            </a:r>
          </a:p>
          <a:p>
            <a:pPr defTabSz="822959">
              <a:lnSpc>
                <a:spcPts val="5200"/>
              </a:lnSpc>
              <a:defRPr sz="4500"/>
            </a:pPr>
            <a:r>
              <a:t>State Senator </a:t>
            </a:r>
          </a:p>
        </p:txBody>
      </p:sp>
      <p:pic>
        <p:nvPicPr>
          <p:cNvPr id="117" name="Picture 4" descr="Picture 4"/>
          <p:cNvPicPr>
            <a:picLocks noChangeAspect="1"/>
          </p:cNvPicPr>
          <p:nvPr/>
        </p:nvPicPr>
        <p:blipFill>
          <a:blip r:embed="rId2">
            <a:extLst/>
          </a:blip>
          <a:stretch>
            <a:fillRect/>
          </a:stretch>
        </p:blipFill>
        <p:spPr>
          <a:xfrm>
            <a:off x="7366000" y="4575554"/>
            <a:ext cx="1030226" cy="1761746"/>
          </a:xfrm>
          <a:prstGeom prst="rect">
            <a:avLst/>
          </a:prstGeom>
          <a:ln w="12700">
            <a:miter lim="400000"/>
          </a:ln>
        </p:spPr>
      </p:pic>
      <p:pic>
        <p:nvPicPr>
          <p:cNvPr id="118" name="Image" descr="Image"/>
          <p:cNvPicPr>
            <a:picLocks noChangeAspect="1"/>
          </p:cNvPicPr>
          <p:nvPr/>
        </p:nvPicPr>
        <p:blipFill>
          <a:blip r:embed="rId3">
            <a:extLst/>
          </a:blip>
          <a:stretch>
            <a:fillRect/>
          </a:stretch>
        </p:blipFill>
        <p:spPr>
          <a:xfrm>
            <a:off x="2674790" y="1708150"/>
            <a:ext cx="3616620" cy="4063115"/>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1" name="Title 4"/>
          <p:cNvSpPr txBox="1"/>
          <p:nvPr>
            <p:ph type="title"/>
          </p:nvPr>
        </p:nvSpPr>
        <p:spPr>
          <a:xfrm>
            <a:off x="228600" y="228600"/>
            <a:ext cx="8686800" cy="990600"/>
          </a:xfrm>
          <a:prstGeom prst="rect">
            <a:avLst/>
          </a:prstGeom>
        </p:spPr>
        <p:txBody>
          <a:bodyPr/>
          <a:lstStyle/>
          <a:p>
            <a:pPr/>
            <a:r>
              <a:t>Communications Committee</a:t>
            </a:r>
          </a:p>
        </p:txBody>
      </p:sp>
      <p:sp>
        <p:nvSpPr>
          <p:cNvPr id="332" name="Content Placeholder 5"/>
          <p:cNvSpPr txBox="1"/>
          <p:nvPr>
            <p:ph type="body" idx="1"/>
          </p:nvPr>
        </p:nvSpPr>
        <p:spPr>
          <a:xfrm>
            <a:off x="457200" y="1587500"/>
            <a:ext cx="8229600" cy="4724400"/>
          </a:xfrm>
          <a:prstGeom prst="rect">
            <a:avLst/>
          </a:prstGeom>
        </p:spPr>
        <p:txBody>
          <a:bodyPr/>
          <a:lstStyle/>
          <a:p>
            <a:pPr marL="0" indent="0">
              <a:buSzTx/>
              <a:buNone/>
              <a:defRPr b="1"/>
            </a:pPr>
            <a:r>
              <a:t>Areas of focus</a:t>
            </a:r>
          </a:p>
          <a:p>
            <a:pPr/>
            <a:r>
              <a:t>Encourage neighborhood involvement</a:t>
            </a:r>
          </a:p>
          <a:p>
            <a:pPr/>
            <a:r>
              <a:t>Share LHNA information with residents</a:t>
            </a:r>
          </a:p>
          <a:p>
            <a:pPr/>
            <a:r>
              <a:t>Where do we share?...</a:t>
            </a:r>
          </a:p>
        </p:txBody>
      </p:sp>
      <p:pic>
        <p:nvPicPr>
          <p:cNvPr id="333" name="Picture 3" descr="Picture 3"/>
          <p:cNvPicPr>
            <a:picLocks noChangeAspect="1"/>
          </p:cNvPicPr>
          <p:nvPr/>
        </p:nvPicPr>
        <p:blipFill>
          <a:blip r:embed="rId3">
            <a:extLst/>
          </a:blip>
          <a:stretch>
            <a:fillRect/>
          </a:stretch>
        </p:blipFill>
        <p:spPr>
          <a:xfrm>
            <a:off x="7848600" y="4876800"/>
            <a:ext cx="1030226" cy="1761745"/>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7" name="Title 1"/>
          <p:cNvSpPr txBox="1"/>
          <p:nvPr>
            <p:ph type="title"/>
          </p:nvPr>
        </p:nvSpPr>
        <p:spPr>
          <a:prstGeom prst="rect">
            <a:avLst/>
          </a:prstGeom>
        </p:spPr>
        <p:txBody>
          <a:bodyPr/>
          <a:lstStyle/>
          <a:p>
            <a:pPr>
              <a:defRPr sz="4200"/>
            </a:pPr>
            <a:r>
              <a:t>LHNA Monthly Email</a:t>
            </a:r>
            <a:r>
              <a:t> Newsletter</a:t>
            </a:r>
          </a:p>
        </p:txBody>
      </p:sp>
      <p:sp>
        <p:nvSpPr>
          <p:cNvPr id="338" name="Text Placeholder 3"/>
          <p:cNvSpPr txBox="1"/>
          <p:nvPr>
            <p:ph type="body" sz="half" idx="1"/>
          </p:nvPr>
        </p:nvSpPr>
        <p:spPr>
          <a:xfrm>
            <a:off x="365758" y="1600200"/>
            <a:ext cx="3290837" cy="4526280"/>
          </a:xfrm>
          <a:prstGeom prst="rect">
            <a:avLst/>
          </a:prstGeom>
        </p:spPr>
        <p:txBody>
          <a:bodyPr/>
          <a:lstStyle/>
          <a:p>
            <a:pPr marL="0" indent="0" defTabSz="886968">
              <a:spcBef>
                <a:spcPts val="600"/>
              </a:spcBef>
              <a:buSzTx/>
              <a:buNone/>
              <a:defRPr sz="3104"/>
            </a:pPr>
            <a:r>
              <a:t>Residents sign on web site</a:t>
            </a:r>
          </a:p>
          <a:p>
            <a:pPr marL="332613" indent="-332613" defTabSz="886968">
              <a:spcBef>
                <a:spcPts val="600"/>
              </a:spcBef>
              <a:defRPr sz="2716"/>
            </a:pPr>
            <a:r>
              <a:t>Neighborhood Events</a:t>
            </a:r>
          </a:p>
          <a:p>
            <a:pPr marL="332613" indent="-332613" defTabSz="886968">
              <a:spcBef>
                <a:spcPts val="600"/>
              </a:spcBef>
              <a:defRPr sz="2716"/>
            </a:pPr>
            <a:r>
              <a:t>Environment</a:t>
            </a:r>
          </a:p>
          <a:p>
            <a:pPr marL="332613" indent="-332613" defTabSz="886968">
              <a:spcBef>
                <a:spcPts val="600"/>
              </a:spcBef>
              <a:defRPr sz="2716"/>
            </a:pPr>
            <a:r>
              <a:t>Road construction</a:t>
            </a:r>
          </a:p>
          <a:p>
            <a:pPr marL="332613" indent="-332613" defTabSz="886968">
              <a:spcBef>
                <a:spcPts val="600"/>
              </a:spcBef>
              <a:defRPr sz="2716"/>
            </a:pPr>
            <a:r>
              <a:t>Crime</a:t>
            </a:r>
          </a:p>
          <a:p>
            <a:pPr marL="332613" indent="-332613" defTabSz="886968">
              <a:spcBef>
                <a:spcPts val="600"/>
              </a:spcBef>
              <a:defRPr sz="2716"/>
            </a:pPr>
            <a:r>
              <a:t>Board Meetings</a:t>
            </a:r>
          </a:p>
        </p:txBody>
      </p:sp>
      <p:pic>
        <p:nvPicPr>
          <p:cNvPr id="339" name="Picture 1" descr="Picture 1"/>
          <p:cNvPicPr>
            <a:picLocks noChangeAspect="1"/>
          </p:cNvPicPr>
          <p:nvPr/>
        </p:nvPicPr>
        <p:blipFill>
          <a:blip r:embed="rId3">
            <a:extLst/>
          </a:blip>
          <a:stretch>
            <a:fillRect/>
          </a:stretch>
        </p:blipFill>
        <p:spPr>
          <a:xfrm>
            <a:off x="4315047" y="1406418"/>
            <a:ext cx="4600353" cy="5342346"/>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3" name="Title 1"/>
          <p:cNvSpPr txBox="1"/>
          <p:nvPr>
            <p:ph type="title"/>
          </p:nvPr>
        </p:nvSpPr>
        <p:spPr>
          <a:xfrm>
            <a:off x="228600" y="228600"/>
            <a:ext cx="8686800" cy="945692"/>
          </a:xfrm>
          <a:prstGeom prst="rect">
            <a:avLst/>
          </a:prstGeom>
        </p:spPr>
        <p:txBody>
          <a:bodyPr/>
          <a:lstStyle/>
          <a:p>
            <a:pPr/>
            <a:r>
              <a:t>LHNA Website</a:t>
            </a:r>
          </a:p>
        </p:txBody>
      </p:sp>
      <p:sp>
        <p:nvSpPr>
          <p:cNvPr id="344" name="Text Placeholder 2"/>
          <p:cNvSpPr txBox="1"/>
          <p:nvPr>
            <p:ph type="body" sz="half" idx="1"/>
          </p:nvPr>
        </p:nvSpPr>
        <p:spPr>
          <a:xfrm>
            <a:off x="552787" y="1202435"/>
            <a:ext cx="8063774" cy="1842531"/>
          </a:xfrm>
          <a:prstGeom prst="rect">
            <a:avLst/>
          </a:prstGeom>
        </p:spPr>
        <p:txBody>
          <a:bodyPr/>
          <a:lstStyle/>
          <a:p>
            <a:pPr marL="0" indent="0">
              <a:buSzTx/>
              <a:buNone/>
              <a:defRPr sz="3000"/>
            </a:pPr>
            <a:r>
              <a:t>Rebuilt in 2017</a:t>
            </a:r>
          </a:p>
          <a:p>
            <a:pPr>
              <a:defRPr sz="2600"/>
            </a:pPr>
            <a:r>
              <a:t>Easier to use, faster to update.</a:t>
            </a:r>
          </a:p>
        </p:txBody>
      </p:sp>
      <p:pic>
        <p:nvPicPr>
          <p:cNvPr id="345" name="Picture 1" descr="Picture 1"/>
          <p:cNvPicPr>
            <a:picLocks noChangeAspect="1"/>
          </p:cNvPicPr>
          <p:nvPr/>
        </p:nvPicPr>
        <p:blipFill>
          <a:blip r:embed="rId2">
            <a:extLst/>
          </a:blip>
          <a:stretch>
            <a:fillRect/>
          </a:stretch>
        </p:blipFill>
        <p:spPr>
          <a:xfrm>
            <a:off x="1638648" y="2336332"/>
            <a:ext cx="5764544" cy="4269605"/>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7" name="Title 1"/>
          <p:cNvSpPr txBox="1"/>
          <p:nvPr>
            <p:ph type="title"/>
          </p:nvPr>
        </p:nvSpPr>
        <p:spPr>
          <a:xfrm>
            <a:off x="609600" y="4800600"/>
            <a:ext cx="3810000" cy="1752600"/>
          </a:xfrm>
          <a:prstGeom prst="rect">
            <a:avLst/>
          </a:prstGeom>
        </p:spPr>
        <p:txBody>
          <a:bodyPr/>
          <a:lstStyle/>
          <a:p>
            <a:pPr/>
            <a:r>
              <a:t>Hill &amp; Lake Press Ads</a:t>
            </a:r>
          </a:p>
        </p:txBody>
      </p:sp>
      <p:pic>
        <p:nvPicPr>
          <p:cNvPr id="348" name="Picture 2" descr="Picture 2"/>
          <p:cNvPicPr>
            <a:picLocks noChangeAspect="1"/>
          </p:cNvPicPr>
          <p:nvPr/>
        </p:nvPicPr>
        <p:blipFill>
          <a:blip r:embed="rId3">
            <a:extLst/>
          </a:blip>
          <a:stretch>
            <a:fillRect/>
          </a:stretch>
        </p:blipFill>
        <p:spPr>
          <a:xfrm>
            <a:off x="887599" y="671902"/>
            <a:ext cx="5437001" cy="3882357"/>
          </a:xfrm>
          <a:prstGeom prst="rect">
            <a:avLst/>
          </a:prstGeom>
          <a:ln w="12700">
            <a:miter lim="400000"/>
          </a:ln>
        </p:spPr>
      </p:pic>
      <p:pic>
        <p:nvPicPr>
          <p:cNvPr id="349" name="Picture 4" descr="Picture 4"/>
          <p:cNvPicPr>
            <a:picLocks noChangeAspect="1"/>
          </p:cNvPicPr>
          <p:nvPr/>
        </p:nvPicPr>
        <p:blipFill>
          <a:blip r:embed="rId4">
            <a:extLst/>
          </a:blip>
          <a:stretch>
            <a:fillRect/>
          </a:stretch>
        </p:blipFill>
        <p:spPr>
          <a:xfrm>
            <a:off x="4953000" y="1524000"/>
            <a:ext cx="3485894" cy="4647859"/>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3" name="Title 1"/>
          <p:cNvSpPr txBox="1"/>
          <p:nvPr>
            <p:ph type="title"/>
          </p:nvPr>
        </p:nvSpPr>
        <p:spPr>
          <a:xfrm>
            <a:off x="124810" y="1348689"/>
            <a:ext cx="2692401" cy="3124201"/>
          </a:xfrm>
          <a:prstGeom prst="rect">
            <a:avLst/>
          </a:prstGeom>
        </p:spPr>
        <p:txBody>
          <a:bodyPr/>
          <a:lstStyle/>
          <a:p>
            <a:pPr/>
            <a:r>
              <a:t>Next</a:t>
            </a:r>
            <a:br/>
            <a:r>
              <a:t>Door</a:t>
            </a:r>
            <a:br/>
            <a:r>
              <a:t>w</a:t>
            </a:r>
            <a:r>
              <a:t>ebsite</a:t>
            </a:r>
          </a:p>
        </p:txBody>
      </p:sp>
      <p:pic>
        <p:nvPicPr>
          <p:cNvPr id="354" name="Picture 2" descr="Picture 2"/>
          <p:cNvPicPr>
            <a:picLocks noChangeAspect="1"/>
          </p:cNvPicPr>
          <p:nvPr/>
        </p:nvPicPr>
        <p:blipFill>
          <a:blip r:embed="rId3">
            <a:extLst/>
          </a:blip>
          <a:stretch>
            <a:fillRect/>
          </a:stretch>
        </p:blipFill>
        <p:spPr>
          <a:xfrm>
            <a:off x="3113432" y="477021"/>
            <a:ext cx="5661872" cy="5949762"/>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8" name="Title 1"/>
          <p:cNvSpPr txBox="1"/>
          <p:nvPr>
            <p:ph type="title"/>
          </p:nvPr>
        </p:nvSpPr>
        <p:spPr>
          <a:prstGeom prst="rect">
            <a:avLst/>
          </a:prstGeom>
        </p:spPr>
        <p:txBody>
          <a:bodyPr/>
          <a:lstStyle/>
          <a:p>
            <a:pPr/>
            <a:r>
              <a:t>Election: LHNA Board</a:t>
            </a:r>
          </a:p>
        </p:txBody>
      </p:sp>
      <p:sp>
        <p:nvSpPr>
          <p:cNvPr id="359" name="Content Placeholder 2"/>
          <p:cNvSpPr txBox="1"/>
          <p:nvPr>
            <p:ph type="body" idx="1"/>
          </p:nvPr>
        </p:nvSpPr>
        <p:spPr>
          <a:xfrm>
            <a:off x="457200" y="1600200"/>
            <a:ext cx="8229600" cy="4525963"/>
          </a:xfrm>
          <a:prstGeom prst="rect">
            <a:avLst/>
          </a:prstGeom>
        </p:spPr>
        <p:txBody>
          <a:bodyPr/>
          <a:lstStyle/>
          <a:p>
            <a:pPr/>
            <a:r>
              <a:t>Philip Hallaway, President</a:t>
            </a:r>
          </a:p>
        </p:txBody>
      </p:sp>
      <p:pic>
        <p:nvPicPr>
          <p:cNvPr id="360" name="Picture 5" descr="Picture 5"/>
          <p:cNvPicPr>
            <a:picLocks noChangeAspect="1"/>
          </p:cNvPicPr>
          <p:nvPr/>
        </p:nvPicPr>
        <p:blipFill>
          <a:blip r:embed="rId2">
            <a:extLst/>
          </a:blip>
          <a:stretch>
            <a:fillRect/>
          </a:stretch>
        </p:blipFill>
        <p:spPr>
          <a:xfrm>
            <a:off x="2463856" y="2590800"/>
            <a:ext cx="4216499" cy="3994111"/>
          </a:xfrm>
          <a:prstGeom prst="rect">
            <a:avLst/>
          </a:prstGeom>
          <a:ln w="12700">
            <a:miter lim="400000"/>
          </a:ln>
        </p:spPr>
      </p:pic>
      <p:pic>
        <p:nvPicPr>
          <p:cNvPr id="361" name="Picture 6" descr="Picture 6"/>
          <p:cNvPicPr>
            <a:picLocks noChangeAspect="1"/>
          </p:cNvPicPr>
          <p:nvPr/>
        </p:nvPicPr>
        <p:blipFill>
          <a:blip r:embed="rId3">
            <a:extLst/>
          </a:blip>
          <a:stretch>
            <a:fillRect/>
          </a:stretch>
        </p:blipFill>
        <p:spPr>
          <a:xfrm>
            <a:off x="7848600" y="4876800"/>
            <a:ext cx="1030226" cy="1761745"/>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3" name="Title 6"/>
          <p:cNvSpPr txBox="1"/>
          <p:nvPr>
            <p:ph type="title"/>
          </p:nvPr>
        </p:nvSpPr>
        <p:spPr>
          <a:prstGeom prst="rect">
            <a:avLst/>
          </a:prstGeom>
        </p:spPr>
        <p:txBody>
          <a:bodyPr/>
          <a:lstStyle/>
          <a:p>
            <a:pPr/>
            <a:r>
              <a:t>Current Board</a:t>
            </a:r>
          </a:p>
        </p:txBody>
      </p:sp>
      <p:sp>
        <p:nvSpPr>
          <p:cNvPr id="364" name="Content Placeholder 7"/>
          <p:cNvSpPr txBox="1"/>
          <p:nvPr>
            <p:ph type="body" sz="quarter" idx="1"/>
          </p:nvPr>
        </p:nvSpPr>
        <p:spPr>
          <a:xfrm>
            <a:off x="685800" y="3505200"/>
            <a:ext cx="4038600" cy="2971800"/>
          </a:xfrm>
          <a:prstGeom prst="rect">
            <a:avLst/>
          </a:prstGeom>
        </p:spPr>
        <p:txBody>
          <a:bodyPr/>
          <a:lstStyle/>
          <a:p>
            <a:pPr marL="342900" indent="-342900">
              <a:spcBef>
                <a:spcPts val="600"/>
              </a:spcBef>
              <a:defRPr sz="2500"/>
            </a:pPr>
            <a:r>
              <a:t>Kathleen Bottini</a:t>
            </a:r>
          </a:p>
          <a:p>
            <a:pPr marL="342900" indent="-342900">
              <a:spcBef>
                <a:spcPts val="600"/>
              </a:spcBef>
              <a:defRPr sz="2500"/>
            </a:pPr>
            <a:r>
              <a:t>Jennifer Breitinger </a:t>
            </a:r>
            <a:endParaRPr sz="4000"/>
          </a:p>
          <a:p>
            <a:pPr marL="342900" indent="-342900">
              <a:spcBef>
                <a:spcPts val="600"/>
              </a:spcBef>
              <a:defRPr sz="2500"/>
            </a:pPr>
            <a:r>
              <a:t>Clint Conner</a:t>
            </a:r>
            <a:endParaRPr sz="4000"/>
          </a:p>
          <a:p>
            <a:pPr marL="342900" indent="-342900">
              <a:spcBef>
                <a:spcPts val="600"/>
              </a:spcBef>
              <a:defRPr sz="2500"/>
            </a:pPr>
            <a:r>
              <a:t>Krishna Dorney</a:t>
            </a:r>
          </a:p>
          <a:p>
            <a:pPr marL="342900" indent="-342900">
              <a:spcBef>
                <a:spcPts val="600"/>
              </a:spcBef>
              <a:defRPr sz="2500"/>
            </a:pPr>
            <a:r>
              <a:t>Sam Ellingson</a:t>
            </a:r>
          </a:p>
          <a:p>
            <a:pPr marL="342900" indent="-342900">
              <a:spcBef>
                <a:spcPts val="600"/>
              </a:spcBef>
              <a:defRPr sz="2500"/>
            </a:pPr>
            <a:r>
              <a:t>Jimmy Fogel</a:t>
            </a:r>
          </a:p>
        </p:txBody>
      </p:sp>
      <p:sp>
        <p:nvSpPr>
          <p:cNvPr id="365" name="Content Placeholder 8"/>
          <p:cNvSpPr txBox="1"/>
          <p:nvPr/>
        </p:nvSpPr>
        <p:spPr>
          <a:xfrm>
            <a:off x="685800" y="1447800"/>
            <a:ext cx="7239000" cy="19050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marL="342900" indent="-342900">
              <a:spcBef>
                <a:spcPts val="600"/>
              </a:spcBef>
              <a:buSzPct val="100000"/>
              <a:buFont typeface="Arial"/>
              <a:buChar char="•"/>
              <a:defRPr sz="2500">
                <a:solidFill>
                  <a:srgbClr val="7D0000"/>
                </a:solidFill>
                <a:latin typeface="Century Gothic"/>
                <a:ea typeface="Century Gothic"/>
                <a:cs typeface="Century Gothic"/>
                <a:sym typeface="Century Gothic"/>
              </a:defRPr>
            </a:pPr>
            <a:r>
              <a:t>Phil Hallaway, President</a:t>
            </a:r>
            <a:endParaRPr sz="3200"/>
          </a:p>
          <a:p>
            <a:pPr marL="342900" indent="-342900">
              <a:spcBef>
                <a:spcPts val="600"/>
              </a:spcBef>
              <a:buSzPct val="100000"/>
              <a:buFont typeface="Arial"/>
              <a:buChar char="•"/>
              <a:defRPr sz="2500">
                <a:solidFill>
                  <a:srgbClr val="7D0000"/>
                </a:solidFill>
                <a:latin typeface="Century Gothic"/>
                <a:ea typeface="Century Gothic"/>
                <a:cs typeface="Century Gothic"/>
                <a:sym typeface="Century Gothic"/>
              </a:defRPr>
            </a:pPr>
            <a:r>
              <a:t>Michael Cockson, Vice President</a:t>
            </a:r>
            <a:endParaRPr sz="3200"/>
          </a:p>
          <a:p>
            <a:pPr marL="342900" indent="-342900">
              <a:spcBef>
                <a:spcPts val="600"/>
              </a:spcBef>
              <a:buSzPct val="100000"/>
              <a:buFont typeface="Arial"/>
              <a:buChar char="•"/>
              <a:defRPr sz="2500">
                <a:solidFill>
                  <a:srgbClr val="7D0000"/>
                </a:solidFill>
                <a:latin typeface="Century Gothic"/>
                <a:ea typeface="Century Gothic"/>
                <a:cs typeface="Century Gothic"/>
                <a:sym typeface="Century Gothic"/>
              </a:defRPr>
            </a:pPr>
            <a:r>
              <a:t>Toni D’Eramo, Treasurer</a:t>
            </a:r>
          </a:p>
          <a:p>
            <a:pPr marL="342900" indent="-342900">
              <a:spcBef>
                <a:spcPts val="600"/>
              </a:spcBef>
              <a:buSzPct val="100000"/>
              <a:buFont typeface="Arial"/>
              <a:buChar char="•"/>
              <a:defRPr sz="2500">
                <a:solidFill>
                  <a:srgbClr val="7D0000"/>
                </a:solidFill>
                <a:latin typeface="Century Gothic"/>
                <a:ea typeface="Century Gothic"/>
                <a:cs typeface="Century Gothic"/>
                <a:sym typeface="Century Gothic"/>
              </a:defRPr>
            </a:pPr>
            <a:r>
              <a:t>Emily Beugen, Secretary</a:t>
            </a:r>
          </a:p>
        </p:txBody>
      </p:sp>
      <p:pic>
        <p:nvPicPr>
          <p:cNvPr id="366" name="Picture 9" descr="Picture 9"/>
          <p:cNvPicPr>
            <a:picLocks noChangeAspect="1"/>
          </p:cNvPicPr>
          <p:nvPr/>
        </p:nvPicPr>
        <p:blipFill>
          <a:blip r:embed="rId2">
            <a:extLst/>
          </a:blip>
          <a:stretch>
            <a:fillRect/>
          </a:stretch>
        </p:blipFill>
        <p:spPr>
          <a:xfrm>
            <a:off x="7848600" y="4876800"/>
            <a:ext cx="1030226" cy="1761745"/>
          </a:xfrm>
          <a:prstGeom prst="rect">
            <a:avLst/>
          </a:prstGeom>
          <a:ln w="12700">
            <a:miter lim="400000"/>
          </a:ln>
        </p:spPr>
      </p:pic>
      <p:sp>
        <p:nvSpPr>
          <p:cNvPr id="367" name="Content Placeholder 7"/>
          <p:cNvSpPr txBox="1"/>
          <p:nvPr/>
        </p:nvSpPr>
        <p:spPr>
          <a:xfrm>
            <a:off x="4419600" y="3492500"/>
            <a:ext cx="4038600" cy="31369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marL="342900" indent="-342900">
              <a:spcBef>
                <a:spcPts val="600"/>
              </a:spcBef>
              <a:buSzPct val="100000"/>
              <a:buFont typeface="Arial"/>
              <a:buChar char="•"/>
              <a:defRPr sz="2500">
                <a:solidFill>
                  <a:srgbClr val="7D0000"/>
                </a:solidFill>
                <a:latin typeface="Century Gothic"/>
                <a:ea typeface="Century Gothic"/>
                <a:cs typeface="Century Gothic"/>
                <a:sym typeface="Century Gothic"/>
              </a:defRPr>
            </a:pPr>
            <a:r>
              <a:t>Bob Hinck </a:t>
            </a:r>
            <a:endParaRPr sz="4000"/>
          </a:p>
          <a:p>
            <a:pPr marL="342900" indent="-342900">
              <a:spcBef>
                <a:spcPts val="600"/>
              </a:spcBef>
              <a:buSzPct val="100000"/>
              <a:buFont typeface="Arial"/>
              <a:buChar char="•"/>
              <a:defRPr sz="2500">
                <a:solidFill>
                  <a:srgbClr val="7D0000"/>
                </a:solidFill>
                <a:latin typeface="Century Gothic"/>
                <a:ea typeface="Century Gothic"/>
                <a:cs typeface="Century Gothic"/>
                <a:sym typeface="Century Gothic"/>
              </a:defRPr>
            </a:pPr>
            <a:r>
              <a:t>Tom Huppert</a:t>
            </a:r>
          </a:p>
          <a:p>
            <a:pPr marL="342900" indent="-342900">
              <a:spcBef>
                <a:spcPts val="600"/>
              </a:spcBef>
              <a:buSzPct val="100000"/>
              <a:buFont typeface="Arial"/>
              <a:buChar char="•"/>
              <a:defRPr sz="2500">
                <a:solidFill>
                  <a:srgbClr val="7D0000"/>
                </a:solidFill>
                <a:latin typeface="Century Gothic"/>
                <a:ea typeface="Century Gothic"/>
                <a:cs typeface="Century Gothic"/>
                <a:sym typeface="Century Gothic"/>
              </a:defRPr>
            </a:pPr>
            <a:r>
              <a:t>Evan Stern</a:t>
            </a:r>
            <a:endParaRPr sz="4000"/>
          </a:p>
          <a:p>
            <a:pPr marL="342900" indent="-342900">
              <a:spcBef>
                <a:spcPts val="600"/>
              </a:spcBef>
              <a:buSzPct val="100000"/>
              <a:buFont typeface="Arial"/>
              <a:buChar char="•"/>
              <a:defRPr sz="2500">
                <a:solidFill>
                  <a:srgbClr val="7D0000"/>
                </a:solidFill>
                <a:latin typeface="Century Gothic"/>
                <a:ea typeface="Century Gothic"/>
                <a:cs typeface="Century Gothic"/>
                <a:sym typeface="Century Gothic"/>
              </a:defRPr>
            </a:pPr>
            <a:r>
              <a:t>Lee Switzenberg </a:t>
            </a:r>
            <a:endParaRPr sz="4000"/>
          </a:p>
          <a:p>
            <a:pPr marL="342900" indent="-342900">
              <a:spcBef>
                <a:spcPts val="600"/>
              </a:spcBef>
              <a:buSzPct val="100000"/>
              <a:buFont typeface="Arial"/>
              <a:buChar char="•"/>
              <a:defRPr sz="2500">
                <a:solidFill>
                  <a:srgbClr val="7D0000"/>
                </a:solidFill>
                <a:latin typeface="Century Gothic"/>
                <a:ea typeface="Century Gothic"/>
                <a:cs typeface="Century Gothic"/>
                <a:sym typeface="Century Gothic"/>
              </a:defRPr>
            </a:pPr>
            <a:r>
              <a:t>Craig Wilson </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9" name="Title 1"/>
          <p:cNvSpPr txBox="1"/>
          <p:nvPr>
            <p:ph type="title"/>
          </p:nvPr>
        </p:nvSpPr>
        <p:spPr>
          <a:prstGeom prst="rect">
            <a:avLst/>
          </a:prstGeom>
        </p:spPr>
        <p:txBody>
          <a:bodyPr/>
          <a:lstStyle/>
          <a:p>
            <a:pPr/>
            <a:r>
              <a:t>Elections &amp; Terms</a:t>
            </a:r>
          </a:p>
        </p:txBody>
      </p:sp>
      <p:sp>
        <p:nvSpPr>
          <p:cNvPr id="370" name="Content Placeholder 2"/>
          <p:cNvSpPr txBox="1"/>
          <p:nvPr>
            <p:ph type="body" idx="1"/>
          </p:nvPr>
        </p:nvSpPr>
        <p:spPr>
          <a:xfrm>
            <a:off x="457200" y="1447800"/>
            <a:ext cx="8001000" cy="5029200"/>
          </a:xfrm>
          <a:prstGeom prst="rect">
            <a:avLst/>
          </a:prstGeom>
        </p:spPr>
        <p:txBody>
          <a:bodyPr/>
          <a:lstStyle/>
          <a:p>
            <a:pPr marL="329184" indent="-329184" defTabSz="877822">
              <a:lnSpc>
                <a:spcPct val="90000"/>
              </a:lnSpc>
              <a:spcBef>
                <a:spcPts val="800"/>
              </a:spcBef>
              <a:defRPr sz="3500"/>
            </a:pPr>
            <a:r>
              <a:t>Board members serve 2 year terms</a:t>
            </a:r>
          </a:p>
          <a:p>
            <a:pPr marL="329184" indent="-329184" defTabSz="877822">
              <a:lnSpc>
                <a:spcPct val="90000"/>
              </a:lnSpc>
              <a:spcBef>
                <a:spcPts val="800"/>
              </a:spcBef>
              <a:defRPr sz="3500"/>
            </a:pPr>
            <a:r>
              <a:t>Maximum 3 consecutive terms (6 years)</a:t>
            </a:r>
          </a:p>
          <a:p>
            <a:pPr marL="329184" indent="-329184" defTabSz="877822">
              <a:lnSpc>
                <a:spcPct val="90000"/>
              </a:lnSpc>
              <a:spcBef>
                <a:spcPts val="800"/>
              </a:spcBef>
              <a:defRPr sz="3500"/>
            </a:pPr>
            <a:r>
              <a:t>Special thanks to departing members</a:t>
            </a:r>
          </a:p>
          <a:p>
            <a:pPr lvl="1" marL="746482" indent="-307570" defTabSz="877822">
              <a:lnSpc>
                <a:spcPct val="90000"/>
              </a:lnSpc>
              <a:spcBef>
                <a:spcPts val="700"/>
              </a:spcBef>
              <a:defRPr sz="3500"/>
            </a:pPr>
            <a:r>
              <a:t>Emily Beugen</a:t>
            </a:r>
            <a:endParaRPr sz="3100"/>
          </a:p>
          <a:p>
            <a:pPr lvl="1" marL="713230" indent="-274319" defTabSz="877822">
              <a:lnSpc>
                <a:spcPct val="90000"/>
              </a:lnSpc>
              <a:spcBef>
                <a:spcPts val="700"/>
              </a:spcBef>
              <a:defRPr sz="3100"/>
            </a:pPr>
            <a:r>
              <a:t>Phil Hallaway</a:t>
            </a:r>
          </a:p>
          <a:p>
            <a:pPr lvl="1" marL="713230" indent="-274319" defTabSz="877822">
              <a:lnSpc>
                <a:spcPct val="90000"/>
              </a:lnSpc>
              <a:spcBef>
                <a:spcPts val="700"/>
              </a:spcBef>
              <a:defRPr sz="3100"/>
            </a:pPr>
            <a:r>
              <a:t>Tom Huppert</a:t>
            </a:r>
          </a:p>
        </p:txBody>
      </p:sp>
      <p:pic>
        <p:nvPicPr>
          <p:cNvPr id="371" name="Picture 3" descr="Picture 3"/>
          <p:cNvPicPr>
            <a:picLocks noChangeAspect="1"/>
          </p:cNvPicPr>
          <p:nvPr/>
        </p:nvPicPr>
        <p:blipFill>
          <a:blip r:embed="rId2">
            <a:extLst/>
          </a:blip>
          <a:stretch>
            <a:fillRect/>
          </a:stretch>
        </p:blipFill>
        <p:spPr>
          <a:xfrm>
            <a:off x="7848600" y="4876800"/>
            <a:ext cx="1030226" cy="1761745"/>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3" name="Title 1"/>
          <p:cNvSpPr txBox="1"/>
          <p:nvPr>
            <p:ph type="title"/>
          </p:nvPr>
        </p:nvSpPr>
        <p:spPr>
          <a:prstGeom prst="rect">
            <a:avLst/>
          </a:prstGeom>
        </p:spPr>
        <p:txBody>
          <a:bodyPr/>
          <a:lstStyle>
            <a:lvl1pPr>
              <a:defRPr sz="5400">
                <a:solidFill>
                  <a:srgbClr val="6C2A1F"/>
                </a:solidFill>
              </a:defRPr>
            </a:lvl1pPr>
          </a:lstStyle>
          <a:p>
            <a:pPr/>
            <a:r>
              <a:t>Returning board members</a:t>
            </a:r>
          </a:p>
        </p:txBody>
      </p:sp>
      <p:sp>
        <p:nvSpPr>
          <p:cNvPr id="374" name="Content Placeholder 2"/>
          <p:cNvSpPr txBox="1"/>
          <p:nvPr>
            <p:ph type="body" idx="1"/>
          </p:nvPr>
        </p:nvSpPr>
        <p:spPr>
          <a:xfrm>
            <a:off x="457200" y="1600200"/>
            <a:ext cx="8229600" cy="4525963"/>
          </a:xfrm>
          <a:prstGeom prst="rect">
            <a:avLst/>
          </a:prstGeom>
        </p:spPr>
        <p:txBody>
          <a:bodyPr/>
          <a:lstStyle/>
          <a:p>
            <a:pPr>
              <a:spcBef>
                <a:spcPts val="800"/>
              </a:spcBef>
              <a:defRPr b="1" sz="3600">
                <a:solidFill>
                  <a:srgbClr val="6C2A1F"/>
                </a:solidFill>
              </a:defRPr>
            </a:pPr>
            <a:r>
              <a:t>Will serve 2</a:t>
            </a:r>
            <a:r>
              <a:rPr baseline="30000"/>
              <a:t>nd</a:t>
            </a:r>
            <a:r>
              <a:t> year of 2 year term</a:t>
            </a:r>
          </a:p>
          <a:p>
            <a:pPr lvl="1" marL="0" indent="457200">
              <a:spcBef>
                <a:spcPts val="700"/>
              </a:spcBef>
              <a:buSzTx/>
              <a:buNone/>
              <a:defRPr sz="3000"/>
            </a:pPr>
            <a:r>
              <a:t>Michael Cockson    Lee Switzenberg</a:t>
            </a:r>
          </a:p>
          <a:p>
            <a:pPr lvl="1" marL="0" indent="457200">
              <a:spcBef>
                <a:spcPts val="700"/>
              </a:spcBef>
              <a:buSzTx/>
              <a:buNone/>
              <a:defRPr sz="3000"/>
            </a:pPr>
            <a:r>
              <a:t>Clint Conner            Craig Wilson</a:t>
            </a:r>
          </a:p>
          <a:p>
            <a:pPr lvl="1" marL="0" indent="457200">
              <a:spcBef>
                <a:spcPts val="700"/>
              </a:spcBef>
              <a:buSzTx/>
              <a:buNone/>
              <a:defRPr sz="3000"/>
            </a:pPr>
            <a:r>
              <a:t>Sam Ellingson           </a:t>
            </a:r>
            <a:endParaRPr sz="3600"/>
          </a:p>
          <a:p>
            <a:pPr lvl="1" marL="0" indent="457200">
              <a:spcBef>
                <a:spcPts val="700"/>
              </a:spcBef>
              <a:buSzTx/>
              <a:buNone/>
              <a:defRPr sz="3000"/>
            </a:pPr>
            <a:r>
              <a:t> </a:t>
            </a:r>
          </a:p>
        </p:txBody>
      </p:sp>
      <p:pic>
        <p:nvPicPr>
          <p:cNvPr id="375" name="Picture 3" descr="Picture 3"/>
          <p:cNvPicPr>
            <a:picLocks noChangeAspect="1"/>
          </p:cNvPicPr>
          <p:nvPr/>
        </p:nvPicPr>
        <p:blipFill>
          <a:blip r:embed="rId2">
            <a:extLst/>
          </a:blip>
          <a:stretch>
            <a:fillRect/>
          </a:stretch>
        </p:blipFill>
        <p:spPr>
          <a:xfrm>
            <a:off x="7848600" y="4876800"/>
            <a:ext cx="1030226" cy="1761745"/>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Title 1"/>
          <p:cNvSpPr txBox="1"/>
          <p:nvPr>
            <p:ph type="title"/>
          </p:nvPr>
        </p:nvSpPr>
        <p:spPr>
          <a:xfrm>
            <a:off x="228600" y="228600"/>
            <a:ext cx="8686800" cy="838200"/>
          </a:xfrm>
          <a:prstGeom prst="rect">
            <a:avLst/>
          </a:prstGeom>
        </p:spPr>
        <p:txBody>
          <a:bodyPr/>
          <a:lstStyle/>
          <a:p>
            <a:pPr/>
            <a:r>
              <a:t>Proposed Slate for New Term</a:t>
            </a:r>
          </a:p>
        </p:txBody>
      </p:sp>
      <p:sp>
        <p:nvSpPr>
          <p:cNvPr id="378" name="Content Placeholder 2"/>
          <p:cNvSpPr txBox="1"/>
          <p:nvPr>
            <p:ph type="body" idx="1"/>
          </p:nvPr>
        </p:nvSpPr>
        <p:spPr>
          <a:xfrm>
            <a:off x="304800" y="1257300"/>
            <a:ext cx="8229600" cy="5181600"/>
          </a:xfrm>
          <a:prstGeom prst="rect">
            <a:avLst/>
          </a:prstGeom>
        </p:spPr>
        <p:txBody>
          <a:bodyPr/>
          <a:lstStyle/>
          <a:p>
            <a:pPr marL="0" indent="0" defTabSz="658368">
              <a:spcBef>
                <a:spcPts val="500"/>
              </a:spcBef>
              <a:buSzTx/>
              <a:buNone/>
              <a:defRPr b="1" sz="2300">
                <a:solidFill>
                  <a:srgbClr val="6C2A1F"/>
                </a:solidFill>
              </a:defRPr>
            </a:pPr>
            <a:r>
              <a:t> Board members for re-election</a:t>
            </a:r>
          </a:p>
          <a:p>
            <a:pPr lvl="1" marL="0" indent="329184" defTabSz="658368">
              <a:spcBef>
                <a:spcPts val="400"/>
              </a:spcBef>
              <a:buSzTx/>
              <a:buNone/>
              <a:defRPr sz="2000"/>
            </a:pPr>
          </a:p>
          <a:p>
            <a:pPr lvl="1" marL="0" indent="329184" defTabSz="658368">
              <a:spcBef>
                <a:spcPts val="400"/>
              </a:spcBef>
              <a:buSzTx/>
              <a:buNone/>
              <a:defRPr sz="2000"/>
            </a:pPr>
            <a:r>
              <a:t>Kathleen Bottini</a:t>
            </a:r>
          </a:p>
          <a:p>
            <a:pPr lvl="1" marL="0" indent="329184" defTabSz="658368">
              <a:spcBef>
                <a:spcPts val="400"/>
              </a:spcBef>
              <a:buSzTx/>
              <a:buNone/>
              <a:defRPr sz="2000"/>
            </a:pPr>
            <a:r>
              <a:t>Jennifer Breitinger</a:t>
            </a:r>
          </a:p>
          <a:p>
            <a:pPr lvl="1" marL="0" indent="329184" defTabSz="658368">
              <a:spcBef>
                <a:spcPts val="400"/>
              </a:spcBef>
              <a:buSzTx/>
              <a:buNone/>
              <a:defRPr sz="2000"/>
            </a:pPr>
            <a:r>
              <a:t>Krishna Dorney</a:t>
            </a:r>
          </a:p>
          <a:p>
            <a:pPr lvl="1" marL="0" indent="329184" defTabSz="658368">
              <a:spcBef>
                <a:spcPts val="400"/>
              </a:spcBef>
              <a:buSzTx/>
              <a:buNone/>
              <a:defRPr sz="2000"/>
            </a:pPr>
            <a:r>
              <a:t>Toni D’Eramo</a:t>
            </a:r>
          </a:p>
          <a:p>
            <a:pPr lvl="1" marL="0" indent="329184" defTabSz="658368">
              <a:spcBef>
                <a:spcPts val="400"/>
              </a:spcBef>
              <a:buSzTx/>
              <a:buNone/>
              <a:defRPr sz="2000"/>
            </a:pPr>
            <a:r>
              <a:t>Jimmy Fogel</a:t>
            </a:r>
          </a:p>
          <a:p>
            <a:pPr lvl="1" marL="0" indent="329184" defTabSz="658368">
              <a:spcBef>
                <a:spcPts val="400"/>
              </a:spcBef>
              <a:buSzTx/>
              <a:buNone/>
              <a:defRPr sz="2000"/>
            </a:pPr>
            <a:r>
              <a:t>Bob Hinck</a:t>
            </a:r>
          </a:p>
          <a:p>
            <a:pPr lvl="1" marL="0" indent="329184" defTabSz="658368">
              <a:spcBef>
                <a:spcPts val="400"/>
              </a:spcBef>
              <a:buSzTx/>
              <a:buNone/>
              <a:defRPr sz="2000"/>
            </a:pPr>
            <a:r>
              <a:t>Evan Stern</a:t>
            </a:r>
          </a:p>
          <a:p>
            <a:pPr marL="0" indent="0" defTabSz="658368">
              <a:spcBef>
                <a:spcPts val="500"/>
              </a:spcBef>
              <a:buSzTx/>
              <a:buNone/>
              <a:defRPr b="1" sz="2300"/>
            </a:pPr>
            <a:r>
              <a:t>New candidates</a:t>
            </a:r>
          </a:p>
          <a:p>
            <a:pPr lvl="1" marL="0" indent="329184" defTabSz="658368">
              <a:spcBef>
                <a:spcPts val="400"/>
              </a:spcBef>
              <a:buSzTx/>
              <a:buNone/>
              <a:defRPr sz="2000"/>
            </a:pPr>
            <a:r>
              <a:t>Justin Baylor</a:t>
            </a:r>
          </a:p>
          <a:p>
            <a:pPr lvl="1" marL="0" indent="329184" defTabSz="658368">
              <a:spcBef>
                <a:spcPts val="400"/>
              </a:spcBef>
              <a:buSzTx/>
              <a:buNone/>
              <a:defRPr sz="2000"/>
            </a:pPr>
            <a:r>
              <a:t>Fran Davis</a:t>
            </a:r>
          </a:p>
          <a:p>
            <a:pPr lvl="1" marL="0" indent="329184" defTabSz="658368">
              <a:spcBef>
                <a:spcPts val="400"/>
              </a:spcBef>
              <a:buSzTx/>
              <a:buNone/>
              <a:defRPr sz="2000"/>
            </a:pPr>
            <a:r>
              <a:t>Charles Scheiderer</a:t>
            </a:r>
          </a:p>
        </p:txBody>
      </p:sp>
      <p:pic>
        <p:nvPicPr>
          <p:cNvPr id="379" name="Picture 3" descr="Picture 3"/>
          <p:cNvPicPr>
            <a:picLocks noChangeAspect="1"/>
          </p:cNvPicPr>
          <p:nvPr/>
        </p:nvPicPr>
        <p:blipFill>
          <a:blip r:embed="rId2">
            <a:extLst/>
          </a:blip>
          <a:stretch>
            <a:fillRect/>
          </a:stretch>
        </p:blipFill>
        <p:spPr>
          <a:xfrm>
            <a:off x="7848600" y="4876800"/>
            <a:ext cx="1030226" cy="1761745"/>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Guest Speaker"/>
          <p:cNvSpPr txBox="1"/>
          <p:nvPr>
            <p:ph type="title" idx="4294967295"/>
          </p:nvPr>
        </p:nvSpPr>
        <p:spPr>
          <a:xfrm>
            <a:off x="228600" y="-254000"/>
            <a:ext cx="8686800" cy="1066800"/>
          </a:xfrm>
          <a:prstGeom prst="rect">
            <a:avLst/>
          </a:prstGeom>
        </p:spPr>
        <p:txBody>
          <a:bodyPr/>
          <a:lstStyle/>
          <a:p>
            <a:pPr/>
            <a:r>
              <a:t>Guest Speaker</a:t>
            </a:r>
          </a:p>
        </p:txBody>
      </p:sp>
      <p:sp>
        <p:nvSpPr>
          <p:cNvPr id="121" name="Jacob Frey…"/>
          <p:cNvSpPr txBox="1"/>
          <p:nvPr>
            <p:ph type="body" sz="quarter" idx="4294967295"/>
          </p:nvPr>
        </p:nvSpPr>
        <p:spPr>
          <a:xfrm>
            <a:off x="457200" y="876300"/>
            <a:ext cx="8229600" cy="1066800"/>
          </a:xfrm>
          <a:prstGeom prst="rect">
            <a:avLst/>
          </a:prstGeom>
        </p:spPr>
        <p:txBody>
          <a:bodyPr/>
          <a:lstStyle>
            <a:lvl1pPr marL="0" indent="0" algn="ctr">
              <a:lnSpc>
                <a:spcPct val="90000"/>
              </a:lnSpc>
              <a:spcBef>
                <a:spcPts val="1100"/>
              </a:spcBef>
              <a:buSzTx/>
              <a:buNone/>
              <a:defRPr b="1" sz="4900"/>
            </a:lvl1pPr>
          </a:lstStyle>
          <a:p>
            <a:pPr/>
            <a:r>
              <a:t>Mayor Jacob Frey</a:t>
            </a:r>
          </a:p>
        </p:txBody>
      </p:sp>
      <p:pic>
        <p:nvPicPr>
          <p:cNvPr id="122" name="Picture 4" descr="Picture 4"/>
          <p:cNvPicPr>
            <a:picLocks noChangeAspect="1"/>
          </p:cNvPicPr>
          <p:nvPr/>
        </p:nvPicPr>
        <p:blipFill>
          <a:blip r:embed="rId2">
            <a:extLst/>
          </a:blip>
          <a:stretch>
            <a:fillRect/>
          </a:stretch>
        </p:blipFill>
        <p:spPr>
          <a:xfrm>
            <a:off x="7848600" y="4943854"/>
            <a:ext cx="1030226" cy="1761746"/>
          </a:xfrm>
          <a:prstGeom prst="rect">
            <a:avLst/>
          </a:prstGeom>
          <a:ln w="12700">
            <a:miter lim="400000"/>
          </a:ln>
        </p:spPr>
      </p:pic>
      <p:pic>
        <p:nvPicPr>
          <p:cNvPr id="123" name="Image" descr="Image"/>
          <p:cNvPicPr>
            <a:picLocks noChangeAspect="1"/>
          </p:cNvPicPr>
          <p:nvPr/>
        </p:nvPicPr>
        <p:blipFill>
          <a:blip r:embed="rId3">
            <a:extLst/>
          </a:blip>
          <a:stretch>
            <a:fillRect/>
          </a:stretch>
        </p:blipFill>
        <p:spPr>
          <a:xfrm>
            <a:off x="2519650" y="1850677"/>
            <a:ext cx="4104700" cy="4677123"/>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1" name="Title 1"/>
          <p:cNvSpPr txBox="1"/>
          <p:nvPr>
            <p:ph type="title"/>
          </p:nvPr>
        </p:nvSpPr>
        <p:spPr>
          <a:xfrm>
            <a:off x="228600" y="228600"/>
            <a:ext cx="8686800" cy="914400"/>
          </a:xfrm>
          <a:prstGeom prst="rect">
            <a:avLst/>
          </a:prstGeom>
        </p:spPr>
        <p:txBody>
          <a:bodyPr/>
          <a:lstStyle/>
          <a:p>
            <a:pPr/>
            <a:r>
              <a:t>Want to Get Involved?</a:t>
            </a:r>
          </a:p>
        </p:txBody>
      </p:sp>
      <p:sp>
        <p:nvSpPr>
          <p:cNvPr id="382" name="Content Placeholder 2"/>
          <p:cNvSpPr txBox="1"/>
          <p:nvPr>
            <p:ph type="body" sz="half" idx="1"/>
          </p:nvPr>
        </p:nvSpPr>
        <p:spPr>
          <a:xfrm>
            <a:off x="457200" y="1143000"/>
            <a:ext cx="8305800" cy="2743201"/>
          </a:xfrm>
          <a:prstGeom prst="rect">
            <a:avLst/>
          </a:prstGeom>
        </p:spPr>
        <p:txBody>
          <a:bodyPr/>
          <a:lstStyle/>
          <a:p>
            <a:pPr>
              <a:spcBef>
                <a:spcPts val="700"/>
              </a:spcBef>
              <a:defRPr b="1" sz="3000">
                <a:solidFill>
                  <a:srgbClr val="6C2A1F"/>
                </a:solidFill>
              </a:defRPr>
            </a:pPr>
            <a:r>
              <a:t>Talk to a Board member tonight</a:t>
            </a:r>
          </a:p>
          <a:p>
            <a:pPr>
              <a:spcBef>
                <a:spcPts val="700"/>
              </a:spcBef>
              <a:defRPr b="1" sz="3000">
                <a:solidFill>
                  <a:srgbClr val="6C2A1F"/>
                </a:solidFill>
              </a:defRPr>
            </a:pPr>
            <a:r>
              <a:t>Email us </a:t>
            </a:r>
            <a:r>
              <a:rPr b="0" u="sng"/>
              <a:t>lhna@lowryhillneighborhood.org</a:t>
            </a:r>
          </a:p>
          <a:p>
            <a:pPr>
              <a:spcBef>
                <a:spcPts val="700"/>
              </a:spcBef>
              <a:defRPr b="1" sz="3000">
                <a:solidFill>
                  <a:srgbClr val="6C2A1F"/>
                </a:solidFill>
              </a:defRPr>
            </a:pPr>
            <a:r>
              <a:t>Come to monthly meetings </a:t>
            </a:r>
          </a:p>
          <a:p>
            <a:pPr lvl="1" marL="742950" indent="-285750">
              <a:spcBef>
                <a:spcPts val="600"/>
              </a:spcBef>
              <a:defRPr sz="2600">
                <a:solidFill>
                  <a:srgbClr val="6C2A1F"/>
                </a:solidFill>
              </a:defRPr>
            </a:pPr>
            <a:r>
              <a:t>1st Tuesdays, September through June</a:t>
            </a:r>
            <a:endParaRPr sz="3600"/>
          </a:p>
          <a:p>
            <a:pPr lvl="1" marL="742950" indent="-285750">
              <a:spcBef>
                <a:spcPts val="600"/>
              </a:spcBef>
              <a:defRPr sz="2600">
                <a:solidFill>
                  <a:srgbClr val="6C2A1F"/>
                </a:solidFill>
              </a:defRPr>
            </a:pPr>
            <a:r>
              <a:t>Kenwood Rec Center, 7PM</a:t>
            </a:r>
          </a:p>
        </p:txBody>
      </p:sp>
      <p:pic>
        <p:nvPicPr>
          <p:cNvPr id="383" name="Picture 10" descr="Picture 10"/>
          <p:cNvPicPr>
            <a:picLocks noChangeAspect="1"/>
          </p:cNvPicPr>
          <p:nvPr/>
        </p:nvPicPr>
        <p:blipFill>
          <a:blip r:embed="rId2">
            <a:extLst/>
          </a:blip>
          <a:stretch>
            <a:fillRect/>
          </a:stretch>
        </p:blipFill>
        <p:spPr>
          <a:xfrm>
            <a:off x="304800" y="4038600"/>
            <a:ext cx="8534400" cy="2634996"/>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Oval 1"/>
          <p:cNvSpPr/>
          <p:nvPr/>
        </p:nvSpPr>
        <p:spPr>
          <a:xfrm>
            <a:off x="8456613" y="6499225"/>
            <a:ext cx="85729" cy="84141"/>
          </a:xfrm>
          <a:prstGeom prst="ellipse">
            <a:avLst/>
          </a:prstGeom>
          <a:solidFill>
            <a:schemeClr val="accent1"/>
          </a:solidFill>
          <a:ln w="12700">
            <a:miter lim="400000"/>
          </a:ln>
        </p:spPr>
        <p:txBody>
          <a:bodyPr lIns="45718" tIns="45718" rIns="45718" bIns="45718"/>
          <a:lstStyle/>
          <a:p>
            <a:pPr algn="ctr">
              <a:defRPr sz="4200">
                <a:solidFill>
                  <a:srgbClr val="000000"/>
                </a:solidFill>
                <a:latin typeface="Gill Sans"/>
                <a:ea typeface="Gill Sans"/>
                <a:cs typeface="Gill Sans"/>
                <a:sym typeface="Gill Sans"/>
              </a:defRPr>
            </a:pPr>
          </a:p>
        </p:txBody>
      </p:sp>
      <p:sp>
        <p:nvSpPr>
          <p:cNvPr id="386" name="Rectangle 3"/>
          <p:cNvSpPr txBox="1"/>
          <p:nvPr>
            <p:ph type="title"/>
          </p:nvPr>
        </p:nvSpPr>
        <p:spPr>
          <a:xfrm>
            <a:off x="533400" y="228600"/>
            <a:ext cx="8140700" cy="1841500"/>
          </a:xfrm>
          <a:prstGeom prst="rect">
            <a:avLst/>
          </a:prstGeom>
        </p:spPr>
        <p:txBody>
          <a:bodyPr/>
          <a:lstStyle/>
          <a:p>
            <a:pPr/>
            <a:r>
              <a:t>LHNA </a:t>
            </a:r>
            <a:r>
              <a:rPr u="sng"/>
              <a:t>always</a:t>
            </a:r>
            <a:r>
              <a:t> accepts your tax-deductible contributions</a:t>
            </a:r>
          </a:p>
        </p:txBody>
      </p:sp>
      <p:sp>
        <p:nvSpPr>
          <p:cNvPr id="387" name="Rectangle 4"/>
          <p:cNvSpPr txBox="1"/>
          <p:nvPr>
            <p:ph type="body" idx="1"/>
          </p:nvPr>
        </p:nvSpPr>
        <p:spPr>
          <a:xfrm>
            <a:off x="457200" y="2133600"/>
            <a:ext cx="8229600" cy="3849688"/>
          </a:xfrm>
          <a:prstGeom prst="rect">
            <a:avLst/>
          </a:prstGeom>
        </p:spPr>
        <p:txBody>
          <a:bodyPr/>
          <a:lstStyle/>
          <a:p>
            <a:pPr>
              <a:lnSpc>
                <a:spcPct val="80000"/>
              </a:lnSpc>
              <a:spcBef>
                <a:spcPts val="700"/>
              </a:spcBef>
              <a:defRPr sz="3000"/>
            </a:pPr>
            <a:r>
              <a:t>We value and welcome everyone in our community!</a:t>
            </a:r>
            <a:endParaRPr sz="2800"/>
          </a:p>
          <a:p>
            <a:pPr>
              <a:lnSpc>
                <a:spcPct val="80000"/>
              </a:lnSpc>
              <a:spcBef>
                <a:spcPts val="700"/>
              </a:spcBef>
              <a:defRPr sz="3000"/>
            </a:pPr>
            <a:r>
              <a:t>Thanks for your interest</a:t>
            </a:r>
            <a:endParaRPr sz="2800"/>
          </a:p>
          <a:p>
            <a:pPr>
              <a:lnSpc>
                <a:spcPct val="80000"/>
              </a:lnSpc>
              <a:spcBef>
                <a:spcPts val="700"/>
              </a:spcBef>
              <a:defRPr sz="3000"/>
            </a:pPr>
            <a:r>
              <a:t>Thanks for your participation</a:t>
            </a:r>
            <a:endParaRPr sz="2800"/>
          </a:p>
          <a:p>
            <a:pPr>
              <a:lnSpc>
                <a:spcPct val="80000"/>
              </a:lnSpc>
              <a:spcBef>
                <a:spcPts val="700"/>
              </a:spcBef>
              <a:defRPr sz="3000"/>
            </a:pPr>
            <a:r>
              <a:t>Thanks for your continued Financial support</a:t>
            </a:r>
            <a:endParaRPr sz="2800"/>
          </a:p>
          <a:p>
            <a:pPr marL="0" indent="0" algn="ctr">
              <a:lnSpc>
                <a:spcPct val="80000"/>
              </a:lnSpc>
              <a:spcBef>
                <a:spcPts val="700"/>
              </a:spcBef>
              <a:buSzTx/>
              <a:buNone/>
              <a:defRPr sz="3000"/>
            </a:pPr>
            <a:r>
              <a:t>-And-</a:t>
            </a:r>
            <a:endParaRPr sz="2800"/>
          </a:p>
          <a:p>
            <a:pPr>
              <a:lnSpc>
                <a:spcPct val="80000"/>
              </a:lnSpc>
              <a:spcBef>
                <a:spcPts val="700"/>
              </a:spcBef>
              <a:defRPr sz="3000"/>
            </a:pPr>
            <a:r>
              <a:t>THANK YOU for your presence </a:t>
            </a:r>
            <a:r>
              <a:rPr sz="2800"/>
              <a:t>here tonight!</a:t>
            </a:r>
          </a:p>
        </p:txBody>
      </p:sp>
      <p:pic>
        <p:nvPicPr>
          <p:cNvPr id="388" name="Picture 6" descr="Picture 6"/>
          <p:cNvPicPr>
            <a:picLocks noChangeAspect="1"/>
          </p:cNvPicPr>
          <p:nvPr/>
        </p:nvPicPr>
        <p:blipFill>
          <a:blip r:embed="rId2">
            <a:extLst/>
          </a:blip>
          <a:stretch>
            <a:fillRect/>
          </a:stretch>
        </p:blipFill>
        <p:spPr>
          <a:xfrm>
            <a:off x="7848600" y="4876800"/>
            <a:ext cx="1030226" cy="1761745"/>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0" name="Title 3"/>
          <p:cNvSpPr txBox="1"/>
          <p:nvPr>
            <p:ph type="title"/>
          </p:nvPr>
        </p:nvSpPr>
        <p:spPr>
          <a:xfrm>
            <a:off x="1066800" y="457200"/>
            <a:ext cx="7772400" cy="5867400"/>
          </a:xfrm>
          <a:prstGeom prst="rect">
            <a:avLst/>
          </a:prstGeom>
        </p:spPr>
        <p:txBody>
          <a:bodyPr anchor="ctr"/>
          <a:lstStyle/>
          <a:p>
            <a:pPr>
              <a:defRPr sz="7000"/>
            </a:pPr>
            <a:r>
              <a:t>    Thank You!</a:t>
            </a:r>
            <a:br/>
            <a:br/>
            <a:r>
              <a:rPr sz="4000"/>
              <a:t>and please…</a:t>
            </a:r>
            <a:br>
              <a:rPr sz="4000"/>
            </a:br>
            <a:r>
              <a:rPr sz="5000"/>
              <a:t>Remember to </a:t>
            </a:r>
            <a:br>
              <a:rPr sz="5000"/>
            </a:br>
            <a:r>
              <a:rPr sz="5000"/>
              <a:t>Leave a </a:t>
            </a:r>
            <a:br>
              <a:rPr sz="5000"/>
            </a:br>
            <a:r>
              <a:rPr sz="5000"/>
              <a:t>Light On!</a:t>
            </a:r>
          </a:p>
        </p:txBody>
      </p:sp>
      <p:pic>
        <p:nvPicPr>
          <p:cNvPr id="391" name="Picture 4" descr="Picture 4"/>
          <p:cNvPicPr>
            <a:picLocks noChangeAspect="1"/>
          </p:cNvPicPr>
          <p:nvPr/>
        </p:nvPicPr>
        <p:blipFill>
          <a:blip r:embed="rId2">
            <a:extLst/>
          </a:blip>
          <a:stretch>
            <a:fillRect/>
          </a:stretch>
        </p:blipFill>
        <p:spPr>
          <a:xfrm>
            <a:off x="7086600" y="4724400"/>
            <a:ext cx="1831115" cy="1892475"/>
          </a:xfrm>
          <a:prstGeom prst="rect">
            <a:avLst/>
          </a:prstGeom>
          <a:ln w="12700">
            <a:miter lim="400000"/>
          </a:ln>
        </p:spPr>
      </p:pic>
      <p:pic>
        <p:nvPicPr>
          <p:cNvPr id="392" name="Picture 5" descr="Picture 5"/>
          <p:cNvPicPr>
            <a:picLocks noChangeAspect="1"/>
          </p:cNvPicPr>
          <p:nvPr/>
        </p:nvPicPr>
        <p:blipFill>
          <a:blip r:embed="rId3">
            <a:extLst/>
          </a:blip>
          <a:stretch>
            <a:fillRect/>
          </a:stretch>
        </p:blipFill>
        <p:spPr>
          <a:xfrm>
            <a:off x="609600" y="457200"/>
            <a:ext cx="2057400" cy="3518276"/>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Title 1"/>
          <p:cNvSpPr txBox="1"/>
          <p:nvPr>
            <p:ph type="title"/>
          </p:nvPr>
        </p:nvSpPr>
        <p:spPr>
          <a:prstGeom prst="rect">
            <a:avLst/>
          </a:prstGeom>
        </p:spPr>
        <p:txBody>
          <a:bodyPr/>
          <a:lstStyle/>
          <a:p>
            <a:pPr/>
            <a:r>
              <a:t>What is LHNA?</a:t>
            </a:r>
          </a:p>
        </p:txBody>
      </p:sp>
      <p:sp>
        <p:nvSpPr>
          <p:cNvPr id="126" name="Content Placeholder 2"/>
          <p:cNvSpPr txBox="1"/>
          <p:nvPr>
            <p:ph type="body" sz="half" idx="1"/>
          </p:nvPr>
        </p:nvSpPr>
        <p:spPr>
          <a:xfrm>
            <a:off x="457200" y="1600200"/>
            <a:ext cx="8382000" cy="1600200"/>
          </a:xfrm>
          <a:prstGeom prst="rect">
            <a:avLst/>
          </a:prstGeom>
        </p:spPr>
        <p:txBody>
          <a:bodyPr/>
          <a:lstStyle>
            <a:lvl1pPr marL="0" indent="0">
              <a:buSzTx/>
              <a:buNone/>
            </a:lvl1pPr>
          </a:lstStyle>
          <a:p>
            <a:pPr/>
            <a:r>
              <a:t>Board President, Phil Hallaway</a:t>
            </a:r>
          </a:p>
        </p:txBody>
      </p:sp>
      <p:pic>
        <p:nvPicPr>
          <p:cNvPr id="127" name="Picture 4" descr="Picture 4"/>
          <p:cNvPicPr>
            <a:picLocks noChangeAspect="1"/>
          </p:cNvPicPr>
          <p:nvPr/>
        </p:nvPicPr>
        <p:blipFill>
          <a:blip r:embed="rId2">
            <a:extLst/>
          </a:blip>
          <a:stretch>
            <a:fillRect/>
          </a:stretch>
        </p:blipFill>
        <p:spPr>
          <a:xfrm>
            <a:off x="2667000" y="2514600"/>
            <a:ext cx="3572958" cy="3384511"/>
          </a:xfrm>
          <a:prstGeom prst="rect">
            <a:avLst/>
          </a:prstGeom>
          <a:ln w="12700">
            <a:miter lim="400000"/>
          </a:ln>
        </p:spPr>
      </p:pic>
      <p:pic>
        <p:nvPicPr>
          <p:cNvPr id="128" name="Picture 6" descr="Picture 6"/>
          <p:cNvPicPr>
            <a:picLocks noChangeAspect="1"/>
          </p:cNvPicPr>
          <p:nvPr/>
        </p:nvPicPr>
        <p:blipFill>
          <a:blip r:embed="rId3">
            <a:extLst/>
          </a:blip>
          <a:stretch>
            <a:fillRect/>
          </a:stretch>
        </p:blipFill>
        <p:spPr>
          <a:xfrm>
            <a:off x="7848600" y="4876800"/>
            <a:ext cx="1030226" cy="1761745"/>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Title 1"/>
          <p:cNvSpPr txBox="1"/>
          <p:nvPr>
            <p:ph type="title"/>
          </p:nvPr>
        </p:nvSpPr>
        <p:spPr>
          <a:prstGeom prst="rect">
            <a:avLst/>
          </a:prstGeom>
        </p:spPr>
        <p:txBody>
          <a:bodyPr/>
          <a:lstStyle/>
          <a:p>
            <a:pPr/>
            <a:r>
              <a:t>What is LHNA?</a:t>
            </a:r>
          </a:p>
        </p:txBody>
      </p:sp>
      <p:sp>
        <p:nvSpPr>
          <p:cNvPr id="131" name="Content Placeholder 2"/>
          <p:cNvSpPr txBox="1"/>
          <p:nvPr>
            <p:ph type="body" idx="1"/>
          </p:nvPr>
        </p:nvSpPr>
        <p:spPr>
          <a:xfrm>
            <a:off x="457200" y="1371599"/>
            <a:ext cx="8229600" cy="3276603"/>
          </a:xfrm>
          <a:prstGeom prst="rect">
            <a:avLst/>
          </a:prstGeom>
        </p:spPr>
        <p:txBody>
          <a:bodyPr/>
          <a:lstStyle/>
          <a:p>
            <a:pPr>
              <a:defRPr b="1"/>
            </a:pPr>
            <a:r>
              <a:t>N</a:t>
            </a:r>
            <a:r>
              <a:rPr sz="3800"/>
              <a:t>eighborhood organization</a:t>
            </a:r>
            <a:endParaRPr sz="3800"/>
          </a:p>
          <a:p>
            <a:pPr lvl="1" marL="742950" indent="-285750">
              <a:spcBef>
                <a:spcPts val="800"/>
              </a:spcBef>
              <a:defRPr sz="3600"/>
            </a:pPr>
            <a:r>
              <a:t> 501(c)3</a:t>
            </a:r>
          </a:p>
          <a:p>
            <a:pPr lvl="1" marL="742950" indent="-285750">
              <a:spcBef>
                <a:spcPts val="800"/>
              </a:spcBef>
              <a:defRPr sz="3600"/>
            </a:pPr>
            <a:r>
              <a:t>Dedicated to addressing issues affecting Lowry Hill residents and businesses </a:t>
            </a:r>
          </a:p>
        </p:txBody>
      </p:sp>
      <p:pic>
        <p:nvPicPr>
          <p:cNvPr id="132" name="Picture 5" descr="Picture 5"/>
          <p:cNvPicPr>
            <a:picLocks noChangeAspect="1"/>
          </p:cNvPicPr>
          <p:nvPr/>
        </p:nvPicPr>
        <p:blipFill>
          <a:blip r:embed="rId2">
            <a:extLst/>
          </a:blip>
          <a:stretch>
            <a:fillRect/>
          </a:stretch>
        </p:blipFill>
        <p:spPr>
          <a:xfrm>
            <a:off x="7848600" y="4876800"/>
            <a:ext cx="1030226" cy="1761745"/>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Executive">
  <a:themeElements>
    <a:clrScheme name="Executive">
      <a:dk1>
        <a:srgbClr val="292934"/>
      </a:dk1>
      <a:lt1>
        <a:srgbClr val="F3F2DC"/>
      </a:lt1>
      <a:dk2>
        <a:srgbClr val="A7A7A7"/>
      </a:dk2>
      <a:lt2>
        <a:srgbClr val="535353"/>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FF00FF"/>
      </a:folHlink>
    </a:clrScheme>
    <a:fontScheme name="Executive">
      <a:majorFont>
        <a:latin typeface="Calibri"/>
        <a:ea typeface="Calibri"/>
        <a:cs typeface="Calibri"/>
      </a:majorFont>
      <a:minorFont>
        <a:latin typeface="Helvetica"/>
        <a:ea typeface="Helvetica"/>
        <a:cs typeface="Helvetica"/>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3F2DC"/>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92934"/>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92934"/>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Executive">
  <a:themeElements>
    <a:clrScheme name="Executive">
      <a:dk1>
        <a:srgbClr val="000000"/>
      </a:dk1>
      <a:lt1>
        <a:srgbClr val="FFFFFF"/>
      </a:lt1>
      <a:dk2>
        <a:srgbClr val="A7A7A7"/>
      </a:dk2>
      <a:lt2>
        <a:srgbClr val="535353"/>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FF00FF"/>
      </a:folHlink>
    </a:clrScheme>
    <a:fontScheme name="Executive">
      <a:majorFont>
        <a:latin typeface="Calibri"/>
        <a:ea typeface="Calibri"/>
        <a:cs typeface="Calibri"/>
      </a:majorFont>
      <a:minorFont>
        <a:latin typeface="Helvetica"/>
        <a:ea typeface="Helvetica"/>
        <a:cs typeface="Helvetica"/>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3F2DC"/>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92934"/>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92934"/>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